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62" r:id="rId4"/>
    <p:sldId id="258" r:id="rId5"/>
    <p:sldId id="259" r:id="rId6"/>
    <p:sldId id="260" r:id="rId7"/>
    <p:sldId id="261" r:id="rId8"/>
    <p:sldId id="263" r:id="rId9"/>
    <p:sldId id="264" r:id="rId10"/>
    <p:sldId id="265" r:id="rId11"/>
    <p:sldId id="266" r:id="rId12"/>
    <p:sldId id="267" r:id="rId13"/>
    <p:sldId id="274" r:id="rId14"/>
    <p:sldId id="273" r:id="rId15"/>
    <p:sldId id="276" r:id="rId16"/>
    <p:sldId id="275" r:id="rId17"/>
    <p:sldId id="269"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07131-6369-428D-A759-4CED76BFF311}" type="datetimeFigureOut">
              <a:rPr lang="en-IN" smtClean="0"/>
              <a:t>16-02-2022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E7507-3CF0-40B7-B2F3-1B5AC78D6609}" type="slidenum">
              <a:rPr lang="en-IN" smtClean="0"/>
              <a:t>‹#›</a:t>
            </a:fld>
            <a:endParaRPr lang="en-IN"/>
          </a:p>
        </p:txBody>
      </p:sp>
    </p:spTree>
    <p:extLst>
      <p:ext uri="{BB962C8B-B14F-4D97-AF65-F5344CB8AC3E}">
        <p14:creationId xmlns:p14="http://schemas.microsoft.com/office/powerpoint/2010/main" val="6800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14E7507-3CF0-40B7-B2F3-1B5AC78D6609}" type="slidenum">
              <a:rPr lang="en-IN" smtClean="0"/>
              <a:t>19</a:t>
            </a:fld>
            <a:endParaRPr lang="en-IN"/>
          </a:p>
        </p:txBody>
      </p:sp>
    </p:spTree>
    <p:extLst>
      <p:ext uri="{BB962C8B-B14F-4D97-AF65-F5344CB8AC3E}">
        <p14:creationId xmlns:p14="http://schemas.microsoft.com/office/powerpoint/2010/main" val="131839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16-02-2022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03810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16-02-2022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211919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16-02-2022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0684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B37F69-5C05-4195-8F82-05865BB3D507}" type="datetimeFigureOut">
              <a:rPr lang="en-IN" smtClean="0"/>
              <a:t>16-02-2022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82229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37F69-5C05-4195-8F82-05865BB3D507}" type="datetimeFigureOut">
              <a:rPr lang="en-IN" smtClean="0"/>
              <a:t>16-02-2022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54234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DB37F69-5C05-4195-8F82-05865BB3D507}" type="datetimeFigureOut">
              <a:rPr lang="en-IN" smtClean="0"/>
              <a:t>16-02-2022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99203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DB37F69-5C05-4195-8F82-05865BB3D507}" type="datetimeFigureOut">
              <a:rPr lang="en-IN" smtClean="0"/>
              <a:t>16-02-2022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19306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DB37F69-5C05-4195-8F82-05865BB3D507}" type="datetimeFigureOut">
              <a:rPr lang="en-IN" smtClean="0"/>
              <a:t>16-02-2022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45128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37F69-5C05-4195-8F82-05865BB3D507}" type="datetimeFigureOut">
              <a:rPr lang="en-IN" smtClean="0"/>
              <a:t>16-02-2022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04337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37F69-5C05-4195-8F82-05865BB3D507}" type="datetimeFigureOut">
              <a:rPr lang="en-IN" smtClean="0"/>
              <a:t>16-02-2022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315888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37F69-5C05-4195-8F82-05865BB3D507}" type="datetimeFigureOut">
              <a:rPr lang="en-IN" smtClean="0"/>
              <a:t>16-02-2022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7FE1464-F703-408A-8422-6FBBBCE9ADA0}" type="slidenum">
              <a:rPr lang="en-IN" smtClean="0"/>
              <a:t>‹#›</a:t>
            </a:fld>
            <a:endParaRPr lang="en-IN"/>
          </a:p>
        </p:txBody>
      </p:sp>
    </p:spTree>
    <p:extLst>
      <p:ext uri="{BB962C8B-B14F-4D97-AF65-F5344CB8AC3E}">
        <p14:creationId xmlns:p14="http://schemas.microsoft.com/office/powerpoint/2010/main" val="19505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37F69-5C05-4195-8F82-05865BB3D507}" type="datetimeFigureOut">
              <a:rPr lang="en-IN" smtClean="0"/>
              <a:t>16-02-2022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E1464-F703-408A-8422-6FBBBCE9ADA0}" type="slidenum">
              <a:rPr lang="en-IN" smtClean="0"/>
              <a:t>‹#›</a:t>
            </a:fld>
            <a:endParaRPr lang="en-IN"/>
          </a:p>
        </p:txBody>
      </p:sp>
    </p:spTree>
    <p:extLst>
      <p:ext uri="{BB962C8B-B14F-4D97-AF65-F5344CB8AC3E}">
        <p14:creationId xmlns:p14="http://schemas.microsoft.com/office/powerpoint/2010/main" val="83104096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en-GB" sz="2400" u="sng" dirty="0" smtClean="0">
                <a:solidFill>
                  <a:srgbClr val="002060"/>
                </a:solidFill>
              </a:rPr>
              <a:t>Om Sri Sai Ram</a:t>
            </a:r>
            <a:endParaRPr lang="en-IN" sz="2400" u="sng" dirty="0">
              <a:solidFill>
                <a:srgbClr val="002060"/>
              </a:solidFill>
            </a:endParaRPr>
          </a:p>
        </p:txBody>
      </p:sp>
      <p:sp>
        <p:nvSpPr>
          <p:cNvPr id="3" name="Content Placeholder 2"/>
          <p:cNvSpPr>
            <a:spLocks noGrp="1"/>
          </p:cNvSpPr>
          <p:nvPr>
            <p:ph idx="1"/>
          </p:nvPr>
        </p:nvSpPr>
        <p:spPr>
          <a:xfrm>
            <a:off x="395536" y="836712"/>
            <a:ext cx="8291264" cy="5688632"/>
          </a:xfrm>
        </p:spPr>
        <p:txBody>
          <a:bodyPr>
            <a:normAutofit lnSpcReduction="10000"/>
          </a:bodyPr>
          <a:lstStyle/>
          <a:p>
            <a:pPr marL="0" indent="0">
              <a:buNone/>
            </a:pPr>
            <a:endParaRPr lang="en-GB" dirty="0" smtClean="0">
              <a:solidFill>
                <a:srgbClr val="002060"/>
              </a:solidFill>
            </a:endParaRPr>
          </a:p>
          <a:p>
            <a:pPr marL="0" indent="0">
              <a:buNone/>
            </a:pPr>
            <a:endParaRPr lang="en-GB" dirty="0">
              <a:solidFill>
                <a:srgbClr val="002060"/>
              </a:solidFill>
            </a:endParaRPr>
          </a:p>
          <a:p>
            <a:pPr marL="0" indent="0">
              <a:buNone/>
            </a:pPr>
            <a:endParaRPr lang="en-GB" dirty="0" smtClean="0">
              <a:solidFill>
                <a:srgbClr val="002060"/>
              </a:solidFill>
            </a:endParaRPr>
          </a:p>
          <a:p>
            <a:pPr marL="0" indent="0" algn="ctr">
              <a:buNone/>
            </a:pPr>
            <a:endParaRPr lang="en-GB" sz="5400" b="1" dirty="0" smtClean="0">
              <a:solidFill>
                <a:srgbClr val="002060"/>
              </a:solidFill>
            </a:endParaRPr>
          </a:p>
          <a:p>
            <a:pPr marL="0" indent="0" algn="ctr">
              <a:buNone/>
            </a:pPr>
            <a:endParaRPr lang="en-GB" sz="5400" b="1" dirty="0">
              <a:solidFill>
                <a:srgbClr val="002060"/>
              </a:solidFill>
            </a:endParaRPr>
          </a:p>
          <a:p>
            <a:pPr marL="0" indent="0" algn="ctr">
              <a:buNone/>
            </a:pPr>
            <a:r>
              <a:rPr lang="en-GB" sz="5400" b="1" dirty="0" smtClean="0">
                <a:solidFill>
                  <a:srgbClr val="002060"/>
                </a:solidFill>
              </a:rPr>
              <a:t>Inner Significance </a:t>
            </a:r>
          </a:p>
          <a:p>
            <a:pPr marL="0" indent="0" algn="ctr">
              <a:buNone/>
            </a:pPr>
            <a:r>
              <a:rPr lang="en-GB" sz="5400" b="1" dirty="0" smtClean="0">
                <a:solidFill>
                  <a:srgbClr val="002060"/>
                </a:solidFill>
              </a:rPr>
              <a:t>of Maha Shivarathri Festival</a:t>
            </a:r>
            <a:endParaRPr lang="en-IN" sz="5400" b="1"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91767"/>
            <a:ext cx="6870302" cy="3457313"/>
          </a:xfrm>
          <a:prstGeom prst="rect">
            <a:avLst/>
          </a:prstGeom>
        </p:spPr>
      </p:pic>
    </p:spTree>
    <p:extLst>
      <p:ext uri="{BB962C8B-B14F-4D97-AF65-F5344CB8AC3E}">
        <p14:creationId xmlns:p14="http://schemas.microsoft.com/office/powerpoint/2010/main" val="160853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r"/>
            <a:r>
              <a:rPr lang="en-GB" sz="3200" b="1" u="sng" dirty="0" smtClean="0">
                <a:solidFill>
                  <a:srgbClr val="002060"/>
                </a:solidFill>
              </a:rPr>
              <a:t>Vibhuthi Abhisheka</a:t>
            </a:r>
            <a:endParaRPr lang="en-IN" sz="3200" b="1" u="sng" dirty="0">
              <a:solidFill>
                <a:srgbClr val="002060"/>
              </a:solidFill>
            </a:endParaRPr>
          </a:p>
        </p:txBody>
      </p:sp>
      <p:sp>
        <p:nvSpPr>
          <p:cNvPr id="4" name="TextBox 3"/>
          <p:cNvSpPr txBox="1"/>
          <p:nvPr/>
        </p:nvSpPr>
        <p:spPr>
          <a:xfrm>
            <a:off x="251520" y="548680"/>
            <a:ext cx="3960440" cy="59093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“The Vibhuthi </a:t>
            </a:r>
            <a:r>
              <a:rPr lang="en-GB" b="1" dirty="0">
                <a:solidFill>
                  <a:srgbClr val="002060"/>
                </a:solidFill>
              </a:rPr>
              <a:t>Abhisheka has a potent inner meaning which Swami wants you to grasp. The </a:t>
            </a:r>
            <a:r>
              <a:rPr lang="en-GB" b="1" dirty="0" smtClean="0">
                <a:solidFill>
                  <a:srgbClr val="002060"/>
                </a:solidFill>
              </a:rPr>
              <a:t>Vibhuthi </a:t>
            </a:r>
            <a:r>
              <a:rPr lang="en-GB" b="1" dirty="0">
                <a:solidFill>
                  <a:srgbClr val="002060"/>
                </a:solidFill>
              </a:rPr>
              <a:t>is the most precious object, in the truly spiritual </a:t>
            </a:r>
            <a:r>
              <a:rPr lang="en-GB" b="1" dirty="0" smtClean="0">
                <a:solidFill>
                  <a:srgbClr val="002060"/>
                </a:solidFill>
              </a:rPr>
              <a:t>sense</a:t>
            </a:r>
          </a:p>
          <a:p>
            <a:r>
              <a:rPr lang="en-GB" b="1" dirty="0">
                <a:solidFill>
                  <a:srgbClr val="002060"/>
                </a:solidFill>
              </a:rPr>
              <a:t>The Abhisheka with </a:t>
            </a:r>
            <a:r>
              <a:rPr lang="en-GB" b="1" dirty="0" smtClean="0">
                <a:solidFill>
                  <a:srgbClr val="002060"/>
                </a:solidFill>
              </a:rPr>
              <a:t>Vibhuthi </a:t>
            </a:r>
            <a:r>
              <a:rPr lang="en-GB" b="1" dirty="0">
                <a:solidFill>
                  <a:srgbClr val="002060"/>
                </a:solidFill>
              </a:rPr>
              <a:t>is done to inspire you to give up desire and offer Shiva the ashes of its destruction as the most valuable of all the articles you have earned. Ash cannot fade as flowers do in a day or two; it does not dry and disappear or get soiled and unpotable as water does; it will not lose colour as leaves do, in a few hours; it does not rot as fruits do in a few days. Ash is ash for ever and ever. So, burn your viles, your vices, your bad habits; worship Shiva, rendering yourselves pure in thought and word and deed</a:t>
            </a:r>
            <a:r>
              <a:rPr lang="en-GB" b="1" dirty="0" smtClean="0">
                <a:solidFill>
                  <a:srgbClr val="002060"/>
                </a:solidFill>
              </a:rPr>
              <a:t>.”</a:t>
            </a:r>
          </a:p>
          <a:p>
            <a:r>
              <a:rPr lang="en-GB" b="1" dirty="0" smtClean="0">
                <a:solidFill>
                  <a:srgbClr val="002060"/>
                </a:solidFill>
              </a:rPr>
              <a:t>-</a:t>
            </a:r>
            <a:r>
              <a:rPr lang="en-GB" sz="1400" b="1" i="1" dirty="0" smtClean="0">
                <a:solidFill>
                  <a:srgbClr val="002060"/>
                </a:solidFill>
              </a:rPr>
              <a:t>20</a:t>
            </a:r>
            <a:r>
              <a:rPr lang="en-GB" sz="1400" b="1" i="1" baseline="30000" dirty="0" smtClean="0">
                <a:solidFill>
                  <a:srgbClr val="002060"/>
                </a:solidFill>
              </a:rPr>
              <a:t>th</a:t>
            </a:r>
            <a:r>
              <a:rPr lang="en-GB" sz="1400" b="1" i="1" dirty="0" smtClean="0">
                <a:solidFill>
                  <a:srgbClr val="002060"/>
                </a:solidFill>
              </a:rPr>
              <a:t> February 1974</a:t>
            </a:r>
            <a:endParaRPr lang="en-GB" sz="1400" b="1" i="1" dirty="0">
              <a:solidFill>
                <a:srgbClr val="002060"/>
              </a:solidFill>
            </a:endParaRPr>
          </a:p>
          <a:p>
            <a:endParaRPr lang="en-GB" b="1" dirty="0">
              <a:solidFill>
                <a:srgbClr val="002060"/>
              </a:solidFill>
            </a:endParaRPr>
          </a:p>
          <a:p>
            <a:endParaRPr lang="en-IN" b="1" dirty="0">
              <a:solidFill>
                <a:srgbClr val="00206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970846"/>
            <a:ext cx="3741235" cy="5487144"/>
          </a:xfrm>
        </p:spPr>
      </p:pic>
    </p:spTree>
    <p:extLst>
      <p:ext uri="{BB962C8B-B14F-4D97-AF65-F5344CB8AC3E}">
        <p14:creationId xmlns:p14="http://schemas.microsoft.com/office/powerpoint/2010/main" val="1463112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2060"/>
                </a:solidFill>
              </a:rPr>
              <a:t>Significance of Bilva Leaf</a:t>
            </a:r>
            <a:endParaRPr lang="en-IN" sz="3200" b="1" u="sng" dirty="0">
              <a:solidFill>
                <a:srgbClr val="002060"/>
              </a:solidFill>
            </a:endParaRPr>
          </a:p>
        </p:txBody>
      </p:sp>
      <p:sp>
        <p:nvSpPr>
          <p:cNvPr id="4" name="TextBox 3"/>
          <p:cNvSpPr txBox="1"/>
          <p:nvPr/>
        </p:nvSpPr>
        <p:spPr>
          <a:xfrm>
            <a:off x="225871" y="4941168"/>
            <a:ext cx="8640757"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“Shiva </a:t>
            </a:r>
            <a:r>
              <a:rPr lang="en-GB" b="1" dirty="0">
                <a:solidFill>
                  <a:srgbClr val="002060"/>
                </a:solidFill>
              </a:rPr>
              <a:t>is worshipped with the three-leaved </a:t>
            </a:r>
            <a:r>
              <a:rPr lang="en-GB" b="1" dirty="0" smtClean="0">
                <a:solidFill>
                  <a:srgbClr val="002060"/>
                </a:solidFill>
              </a:rPr>
              <a:t>Bilva.. </a:t>
            </a:r>
            <a:r>
              <a:rPr lang="en-GB" b="1" dirty="0">
                <a:solidFill>
                  <a:srgbClr val="002060"/>
                </a:solidFill>
              </a:rPr>
              <a:t>for, He is immanent in the three worlds, in the three phases of Time, in the three attributes of Nature. He removes the three types of grief; He has no basis outside Him; He is the source of Bliss; He is the embodiment of the sweetness and efficacy of Nectar. Since every being is Shiva- </a:t>
            </a:r>
            <a:r>
              <a:rPr lang="en-GB" b="1" dirty="0" smtClean="0">
                <a:solidFill>
                  <a:srgbClr val="002060"/>
                </a:solidFill>
              </a:rPr>
              <a:t>Swarupa  </a:t>
            </a:r>
            <a:r>
              <a:rPr lang="en-GB" b="1" dirty="0">
                <a:solidFill>
                  <a:srgbClr val="002060"/>
                </a:solidFill>
              </a:rPr>
              <a:t>- for without Shiva, it is mere </a:t>
            </a:r>
            <a:r>
              <a:rPr lang="en-GB" b="1" dirty="0" smtClean="0">
                <a:solidFill>
                  <a:srgbClr val="002060"/>
                </a:solidFill>
              </a:rPr>
              <a:t>‘Shava</a:t>
            </a:r>
            <a:r>
              <a:rPr lang="en-GB" b="1" dirty="0">
                <a:solidFill>
                  <a:srgbClr val="002060"/>
                </a:solidFill>
              </a:rPr>
              <a:t>' </a:t>
            </a:r>
            <a:r>
              <a:rPr lang="en-GB" b="1" dirty="0" smtClean="0">
                <a:solidFill>
                  <a:srgbClr val="002060"/>
                </a:solidFill>
              </a:rPr>
              <a:t>- </a:t>
            </a:r>
            <a:r>
              <a:rPr lang="en-GB" b="1" dirty="0">
                <a:solidFill>
                  <a:srgbClr val="002060"/>
                </a:solidFill>
              </a:rPr>
              <a:t>man has to live up to that Divine status</a:t>
            </a:r>
            <a:r>
              <a:rPr lang="en-GB" b="1" dirty="0" smtClean="0">
                <a:solidFill>
                  <a:srgbClr val="002060"/>
                </a:solidFill>
              </a:rPr>
              <a:t>.”</a:t>
            </a:r>
          </a:p>
          <a:p>
            <a:r>
              <a:rPr lang="en-GB" b="1" dirty="0" smtClean="0">
                <a:solidFill>
                  <a:srgbClr val="002060"/>
                </a:solidFill>
              </a:rPr>
              <a:t>-</a:t>
            </a:r>
            <a:r>
              <a:rPr lang="en-GB" sz="1400" i="1" dirty="0" smtClean="0">
                <a:solidFill>
                  <a:srgbClr val="002060"/>
                </a:solidFill>
              </a:rPr>
              <a:t>20</a:t>
            </a:r>
            <a:r>
              <a:rPr lang="en-GB" sz="1400" i="1" baseline="30000" dirty="0" smtClean="0">
                <a:solidFill>
                  <a:srgbClr val="002060"/>
                </a:solidFill>
              </a:rPr>
              <a:t>th</a:t>
            </a:r>
            <a:r>
              <a:rPr lang="en-GB" sz="1400" i="1" dirty="0" smtClean="0">
                <a:solidFill>
                  <a:srgbClr val="002060"/>
                </a:solidFill>
              </a:rPr>
              <a:t> February 1974</a:t>
            </a:r>
            <a:endParaRPr lang="en-IN" sz="1400" i="1" dirty="0">
              <a:solidFill>
                <a:srgbClr val="002060"/>
              </a:solidFill>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8184" y="579690"/>
            <a:ext cx="27813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134560"/>
            <a:ext cx="2669282" cy="26692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07" y="947864"/>
            <a:ext cx="3342024" cy="2409128"/>
          </a:xfrm>
          <a:prstGeom prst="rect">
            <a:avLst/>
          </a:prstGeom>
        </p:spPr>
      </p:pic>
    </p:spTree>
    <p:extLst>
      <p:ext uri="{BB962C8B-B14F-4D97-AF65-F5344CB8AC3E}">
        <p14:creationId xmlns:p14="http://schemas.microsoft.com/office/powerpoint/2010/main" val="2165369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1"/>
            <a:ext cx="8229600" cy="360040"/>
          </a:xfrm>
        </p:spPr>
        <p:txBody>
          <a:bodyPr>
            <a:normAutofit fontScale="90000"/>
          </a:bodyPr>
          <a:lstStyle/>
          <a:p>
            <a:r>
              <a:rPr lang="en-GB" sz="3200" b="1" u="sng" dirty="0" smtClean="0">
                <a:solidFill>
                  <a:srgbClr val="002060"/>
                </a:solidFill>
              </a:rPr>
              <a:t>Mind Need Good thoughts</a:t>
            </a:r>
            <a:endParaRPr lang="en-IN" sz="3200" b="1" u="sng" dirty="0">
              <a:solidFill>
                <a:srgbClr val="00206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0072" y="800289"/>
            <a:ext cx="2128842" cy="2597265"/>
          </a:xfrm>
        </p:spPr>
      </p:pic>
      <p:sp>
        <p:nvSpPr>
          <p:cNvPr id="5" name="TextBox 4"/>
          <p:cNvSpPr txBox="1"/>
          <p:nvPr/>
        </p:nvSpPr>
        <p:spPr>
          <a:xfrm>
            <a:off x="179513" y="3789040"/>
            <a:ext cx="875102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“Visiting </a:t>
            </a:r>
            <a:r>
              <a:rPr lang="en-GB" b="1" dirty="0">
                <a:solidFill>
                  <a:srgbClr val="002060"/>
                </a:solidFill>
              </a:rPr>
              <a:t>Shiva shrines, arranging for worship through priests of Shiva Lingams, pouring sanctified waters, </a:t>
            </a:r>
            <a:r>
              <a:rPr lang="en-GB" b="1" dirty="0" smtClean="0">
                <a:solidFill>
                  <a:srgbClr val="002060"/>
                </a:solidFill>
              </a:rPr>
              <a:t>potful </a:t>
            </a:r>
            <a:r>
              <a:rPr lang="en-GB" b="1" dirty="0">
                <a:solidFill>
                  <a:srgbClr val="002060"/>
                </a:solidFill>
              </a:rPr>
              <a:t>of them over consecrated idols, fasting, vigil and such other activities are resorted to on this Day. But, these are not quite relevant to the real purpose of the festival. To fulfil these rites and vows, one need not wait one full year </a:t>
            </a:r>
          </a:p>
          <a:p>
            <a:r>
              <a:rPr lang="en-GB" b="1" dirty="0">
                <a:solidFill>
                  <a:srgbClr val="002060"/>
                </a:solidFill>
              </a:rPr>
              <a:t>When man takes in food four times a day, in order that his body may keep functioning, efficiently, is it too much to ask him to feed the mind with good thoughts and godly acts, at least once every day</a:t>
            </a:r>
            <a:r>
              <a:rPr lang="en-GB" b="1" dirty="0" smtClean="0">
                <a:solidFill>
                  <a:srgbClr val="002060"/>
                </a:solidFill>
              </a:rPr>
              <a:t>?</a:t>
            </a:r>
          </a:p>
          <a:p>
            <a:r>
              <a:rPr lang="en-GB" b="1" dirty="0">
                <a:solidFill>
                  <a:srgbClr val="002060"/>
                </a:solidFill>
              </a:rPr>
              <a:t>The mind too needs clean and sustaining food." </a:t>
            </a:r>
            <a:endParaRPr lang="en-GB" b="1" dirty="0" smtClean="0">
              <a:solidFill>
                <a:srgbClr val="002060"/>
              </a:solidFill>
            </a:endParaRPr>
          </a:p>
          <a:p>
            <a:r>
              <a:rPr lang="en-GB" b="1" dirty="0" smtClean="0">
                <a:solidFill>
                  <a:srgbClr val="002060"/>
                </a:solidFill>
              </a:rPr>
              <a:t>-</a:t>
            </a:r>
            <a:r>
              <a:rPr lang="en-GB" sz="1600" i="1" dirty="0" smtClean="0">
                <a:solidFill>
                  <a:srgbClr val="002060"/>
                </a:solidFill>
              </a:rPr>
              <a:t>5</a:t>
            </a:r>
            <a:r>
              <a:rPr lang="en-GB" sz="1600" i="1" baseline="30000" dirty="0" smtClean="0">
                <a:solidFill>
                  <a:srgbClr val="002060"/>
                </a:solidFill>
              </a:rPr>
              <a:t>th</a:t>
            </a:r>
            <a:r>
              <a:rPr lang="en-GB" sz="1600" i="1" dirty="0" smtClean="0">
                <a:solidFill>
                  <a:srgbClr val="002060"/>
                </a:solidFill>
              </a:rPr>
              <a:t> March 1973</a:t>
            </a:r>
            <a:endParaRPr lang="en-GB" sz="1600" i="1" dirty="0">
              <a:solidFill>
                <a:srgbClr val="002060"/>
              </a:solidFill>
            </a:endParaRPr>
          </a:p>
          <a:p>
            <a:endParaRPr lang="en-IN" b="1" dirty="0">
              <a:solidFill>
                <a:srgbClr val="00206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62813"/>
            <a:ext cx="4104456" cy="2734741"/>
          </a:xfrm>
          <a:prstGeom prst="rect">
            <a:avLst/>
          </a:prstGeom>
        </p:spPr>
      </p:pic>
    </p:spTree>
    <p:extLst>
      <p:ext uri="{BB962C8B-B14F-4D97-AF65-F5344CB8AC3E}">
        <p14:creationId xmlns:p14="http://schemas.microsoft.com/office/powerpoint/2010/main" val="228963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r"/>
            <a:r>
              <a:rPr lang="en-IN" sz="3600" b="1" u="sng" dirty="0" smtClean="0">
                <a:solidFill>
                  <a:srgbClr val="002060"/>
                </a:solidFill>
              </a:rPr>
              <a:t/>
            </a:r>
            <a:br>
              <a:rPr lang="en-IN" sz="3600" b="1" u="sng" dirty="0" smtClean="0">
                <a:solidFill>
                  <a:srgbClr val="002060"/>
                </a:solidFill>
              </a:rPr>
            </a:br>
            <a:r>
              <a:rPr lang="en-IN" sz="3600" b="1" u="sng" dirty="0" smtClean="0">
                <a:solidFill>
                  <a:srgbClr val="002060"/>
                </a:solidFill>
              </a:rPr>
              <a:t>Significance of </a:t>
            </a:r>
            <a:r>
              <a:rPr lang="en-IN" sz="3600" b="1" u="sng" dirty="0">
                <a:solidFill>
                  <a:srgbClr val="002060"/>
                </a:solidFill>
              </a:rPr>
              <a:t>Lingodbhava</a:t>
            </a:r>
            <a:r>
              <a:rPr lang="en-IN" dirty="0"/>
              <a:t/>
            </a:r>
            <a:br>
              <a:rPr lang="en-IN" dirty="0"/>
            </a:b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969685"/>
            <a:ext cx="4800600" cy="2533650"/>
          </a:xfrm>
        </p:spPr>
      </p:pic>
      <p:sp>
        <p:nvSpPr>
          <p:cNvPr id="4" name="TextBox 3"/>
          <p:cNvSpPr txBox="1"/>
          <p:nvPr/>
        </p:nvSpPr>
        <p:spPr>
          <a:xfrm>
            <a:off x="323528" y="548680"/>
            <a:ext cx="3528392"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“Understand </a:t>
            </a:r>
            <a:r>
              <a:rPr lang="en-GB" b="1" dirty="0">
                <a:solidFill>
                  <a:srgbClr val="002060"/>
                </a:solidFill>
              </a:rPr>
              <a:t>the true meaning and inner significance of </a:t>
            </a:r>
            <a:r>
              <a:rPr lang="en-GB" b="1" dirty="0" smtClean="0">
                <a:solidFill>
                  <a:srgbClr val="002060"/>
                </a:solidFill>
              </a:rPr>
              <a:t>Shivarathri. </a:t>
            </a:r>
            <a:r>
              <a:rPr lang="en-GB" b="1" dirty="0">
                <a:solidFill>
                  <a:srgbClr val="002060"/>
                </a:solidFill>
              </a:rPr>
              <a:t>Hiranyagarbha Lingam is present in everybody’s </a:t>
            </a:r>
            <a:r>
              <a:rPr lang="en-GB" b="1" dirty="0" smtClean="0">
                <a:solidFill>
                  <a:srgbClr val="002060"/>
                </a:solidFill>
              </a:rPr>
              <a:t>Hridaya  </a:t>
            </a:r>
            <a:r>
              <a:rPr lang="en-GB" b="1" dirty="0">
                <a:solidFill>
                  <a:srgbClr val="002060"/>
                </a:solidFill>
              </a:rPr>
              <a:t>and is on the right side of the body. The principle of Hiranyagarbha permeates My whole body. It assumes a form when I will it. Whoever has seen this Lingam at the time of its emergence will not have rebirth. One should see its form as it emerges. In order to sanctify your lives, such sacred manifestations have to be shown to you every now and then. Only then can you understand the divinity in humanity. This Lingam will not break even if it is dropped from a height with force. This is </a:t>
            </a:r>
            <a:r>
              <a:rPr lang="en-GB" b="1" dirty="0" smtClean="0">
                <a:solidFill>
                  <a:srgbClr val="002060"/>
                </a:solidFill>
              </a:rPr>
              <a:t>Amruthatwam. </a:t>
            </a:r>
            <a:r>
              <a:rPr lang="en-GB" b="1" dirty="0">
                <a:solidFill>
                  <a:srgbClr val="002060"/>
                </a:solidFill>
              </a:rPr>
              <a:t>It is changeless. </a:t>
            </a:r>
            <a:r>
              <a:rPr lang="en-GB" b="1" dirty="0" smtClean="0">
                <a:solidFill>
                  <a:srgbClr val="002060"/>
                </a:solidFill>
              </a:rPr>
              <a:t>“</a:t>
            </a:r>
          </a:p>
          <a:p>
            <a:r>
              <a:rPr lang="en-GB" i="1" dirty="0" smtClean="0">
                <a:solidFill>
                  <a:srgbClr val="002060"/>
                </a:solidFill>
              </a:rPr>
              <a:t>- Shivarathri 15</a:t>
            </a:r>
            <a:r>
              <a:rPr lang="en-GB" i="1" baseline="30000" dirty="0" smtClean="0">
                <a:solidFill>
                  <a:srgbClr val="002060"/>
                </a:solidFill>
              </a:rPr>
              <a:t>th</a:t>
            </a:r>
            <a:r>
              <a:rPr lang="en-GB" i="1" dirty="0" smtClean="0">
                <a:solidFill>
                  <a:srgbClr val="002060"/>
                </a:solidFill>
              </a:rPr>
              <a:t> Feb 1999</a:t>
            </a:r>
            <a:endParaRPr lang="en-IN"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377" y="3848140"/>
            <a:ext cx="2800350" cy="2609850"/>
          </a:xfrm>
          <a:prstGeom prst="rect">
            <a:avLst/>
          </a:prstGeom>
        </p:spPr>
      </p:pic>
    </p:spTree>
    <p:extLst>
      <p:ext uri="{BB962C8B-B14F-4D97-AF65-F5344CB8AC3E}">
        <p14:creationId xmlns:p14="http://schemas.microsoft.com/office/powerpoint/2010/main" val="146624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b="1" u="sng" dirty="0" smtClean="0">
                <a:solidFill>
                  <a:srgbClr val="002060"/>
                </a:solidFill>
              </a:rPr>
              <a:t>The Inner Linga</a:t>
            </a:r>
            <a:endParaRPr lang="en-IN" sz="3200" b="1" u="sng"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1052736"/>
            <a:ext cx="4392488" cy="3222358"/>
          </a:xfrm>
        </p:spPr>
      </p:pic>
      <p:sp>
        <p:nvSpPr>
          <p:cNvPr id="5" name="TextBox 4"/>
          <p:cNvSpPr txBox="1"/>
          <p:nvPr/>
        </p:nvSpPr>
        <p:spPr>
          <a:xfrm>
            <a:off x="361581" y="1196752"/>
            <a:ext cx="3096344"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2060"/>
                </a:solidFill>
              </a:rPr>
              <a:t>"Why does Swami produce the Lingam (Formless Form of God) from within himself on this day</a:t>
            </a:r>
            <a:r>
              <a:rPr lang="en-GB" b="1" dirty="0" smtClean="0">
                <a:solidFill>
                  <a:srgbClr val="002060"/>
                </a:solidFill>
              </a:rPr>
              <a:t>?“</a:t>
            </a:r>
          </a:p>
          <a:p>
            <a:r>
              <a:rPr lang="en-GB" b="1" dirty="0">
                <a:solidFill>
                  <a:srgbClr val="002060"/>
                </a:solidFill>
              </a:rPr>
              <a:t>from the Lingam arises </a:t>
            </a:r>
            <a:r>
              <a:rPr lang="en-GB" b="1" dirty="0" err="1">
                <a:solidFill>
                  <a:srgbClr val="002060"/>
                </a:solidFill>
              </a:rPr>
              <a:t>Jangam</a:t>
            </a:r>
            <a:r>
              <a:rPr lang="en-GB" b="1" dirty="0">
                <a:solidFill>
                  <a:srgbClr val="002060"/>
                </a:solidFill>
              </a:rPr>
              <a:t> (Universe), from the </a:t>
            </a:r>
            <a:r>
              <a:rPr lang="en-GB" b="1" dirty="0" err="1">
                <a:solidFill>
                  <a:srgbClr val="002060"/>
                </a:solidFill>
              </a:rPr>
              <a:t>Jangam</a:t>
            </a:r>
            <a:r>
              <a:rPr lang="en-GB" b="1" dirty="0">
                <a:solidFill>
                  <a:srgbClr val="002060"/>
                </a:solidFill>
              </a:rPr>
              <a:t> arises </a:t>
            </a:r>
            <a:r>
              <a:rPr lang="en-GB" b="1" dirty="0" err="1">
                <a:solidFill>
                  <a:srgbClr val="002060"/>
                </a:solidFill>
              </a:rPr>
              <a:t>sangam</a:t>
            </a:r>
            <a:r>
              <a:rPr lang="en-GB" b="1" dirty="0">
                <a:solidFill>
                  <a:srgbClr val="002060"/>
                </a:solidFill>
              </a:rPr>
              <a:t> (association, attachment, activity) and as a result of the </a:t>
            </a:r>
            <a:r>
              <a:rPr lang="en-GB" b="1" dirty="0" err="1">
                <a:solidFill>
                  <a:srgbClr val="002060"/>
                </a:solidFill>
              </a:rPr>
              <a:t>sangam</a:t>
            </a:r>
            <a:r>
              <a:rPr lang="en-GB" b="1" dirty="0">
                <a:solidFill>
                  <a:srgbClr val="002060"/>
                </a:solidFill>
              </a:rPr>
              <a:t>, one realises the lingam </a:t>
            </a:r>
            <a:r>
              <a:rPr lang="en-GB" b="1" dirty="0" smtClean="0">
                <a:solidFill>
                  <a:srgbClr val="002060"/>
                </a:solidFill>
              </a:rPr>
              <a:t>(attribute less </a:t>
            </a:r>
            <a:r>
              <a:rPr lang="en-GB" b="1" dirty="0">
                <a:solidFill>
                  <a:srgbClr val="002060"/>
                </a:solidFill>
              </a:rPr>
              <a:t>Atma). Thus, the circle is completed - from the </a:t>
            </a:r>
            <a:r>
              <a:rPr lang="en-GB" b="1" dirty="0" smtClean="0">
                <a:solidFill>
                  <a:srgbClr val="002060"/>
                </a:solidFill>
              </a:rPr>
              <a:t>beginning less </a:t>
            </a:r>
            <a:r>
              <a:rPr lang="en-GB" b="1" dirty="0">
                <a:solidFill>
                  <a:srgbClr val="002060"/>
                </a:solidFill>
              </a:rPr>
              <a:t>to the </a:t>
            </a:r>
            <a:r>
              <a:rPr lang="en-GB" b="1" dirty="0" smtClean="0">
                <a:solidFill>
                  <a:srgbClr val="002060"/>
                </a:solidFill>
              </a:rPr>
              <a:t>Beginning less. </a:t>
            </a:r>
            <a:r>
              <a:rPr lang="en-GB" b="1" dirty="0">
                <a:solidFill>
                  <a:srgbClr val="002060"/>
                </a:solidFill>
              </a:rPr>
              <a:t>This is the lesson that Lingobdhavam </a:t>
            </a:r>
            <a:r>
              <a:rPr lang="en-GB" b="1" dirty="0" smtClean="0">
                <a:solidFill>
                  <a:srgbClr val="002060"/>
                </a:solidFill>
              </a:rPr>
              <a:t>teaches</a:t>
            </a:r>
            <a:r>
              <a:rPr lang="en-GB" b="1" dirty="0">
                <a:solidFill>
                  <a:srgbClr val="002060"/>
                </a:solidFill>
              </a:rPr>
              <a:t>. </a:t>
            </a:r>
            <a:endParaRPr lang="en-GB" b="1" dirty="0" smtClean="0">
              <a:solidFill>
                <a:srgbClr val="002060"/>
              </a:solidFill>
            </a:endParaRPr>
          </a:p>
          <a:p>
            <a:r>
              <a:rPr lang="en-GB" b="1" dirty="0" smtClean="0">
                <a:solidFill>
                  <a:srgbClr val="002060"/>
                </a:solidFill>
              </a:rPr>
              <a:t>-</a:t>
            </a:r>
            <a:r>
              <a:rPr lang="en-GB" sz="1200" b="1" i="1" dirty="0" err="1" smtClean="0">
                <a:solidFill>
                  <a:srgbClr val="002060"/>
                </a:solidFill>
              </a:rPr>
              <a:t>Shivaratri</a:t>
            </a:r>
            <a:r>
              <a:rPr lang="en-GB" sz="1200" b="1" i="1" dirty="0" smtClean="0">
                <a:solidFill>
                  <a:srgbClr val="002060"/>
                </a:solidFill>
              </a:rPr>
              <a:t> February 1971</a:t>
            </a:r>
            <a:endParaRPr lang="en-IN" sz="1200" b="1" i="1" dirty="0">
              <a:solidFill>
                <a:srgbClr val="00206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9133" y="4483223"/>
            <a:ext cx="1967880" cy="196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01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r"/>
            <a:r>
              <a:rPr lang="en-GB" sz="3200" b="1" u="sng" dirty="0" smtClean="0">
                <a:solidFill>
                  <a:srgbClr val="002060"/>
                </a:solidFill>
              </a:rPr>
              <a:t>Control the Rudras</a:t>
            </a:r>
            <a:endParaRPr lang="en-IN" sz="3200" b="1" u="sng" dirty="0">
              <a:solidFill>
                <a:srgbClr val="00206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124744"/>
            <a:ext cx="4176464" cy="5409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140968"/>
            <a:ext cx="2556284" cy="35113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74" y="260648"/>
            <a:ext cx="3851920" cy="2736304"/>
          </a:xfrm>
          <a:prstGeom prst="rect">
            <a:avLst/>
          </a:prstGeom>
        </p:spPr>
      </p:pic>
    </p:spTree>
    <p:extLst>
      <p:ext uri="{BB962C8B-B14F-4D97-AF65-F5344CB8AC3E}">
        <p14:creationId xmlns:p14="http://schemas.microsoft.com/office/powerpoint/2010/main" val="133469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2060"/>
                </a:solidFill>
              </a:rPr>
              <a:t>Control the </a:t>
            </a:r>
            <a:r>
              <a:rPr lang="en-GB" sz="3200" b="1" u="sng" dirty="0" smtClean="0">
                <a:solidFill>
                  <a:srgbClr val="002060"/>
                </a:solidFill>
              </a:rPr>
              <a:t>Rudras…</a:t>
            </a:r>
            <a:endParaRPr lang="en-IN" sz="3200" b="1" u="sng" dirty="0">
              <a:solidFill>
                <a:srgbClr val="002060"/>
              </a:solidFill>
            </a:endParaRPr>
          </a:p>
        </p:txBody>
      </p:sp>
      <p:sp>
        <p:nvSpPr>
          <p:cNvPr id="4" name="TextBox 3"/>
          <p:cNvSpPr txBox="1"/>
          <p:nvPr/>
        </p:nvSpPr>
        <p:spPr>
          <a:xfrm>
            <a:off x="3043056" y="1268760"/>
            <a:ext cx="2773592"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“The </a:t>
            </a:r>
            <a:r>
              <a:rPr lang="en-GB" b="1" dirty="0">
                <a:solidFill>
                  <a:srgbClr val="002060"/>
                </a:solidFill>
              </a:rPr>
              <a:t>Paramatma </a:t>
            </a:r>
            <a:r>
              <a:rPr lang="en-GB" b="1" dirty="0" smtClean="0">
                <a:solidFill>
                  <a:srgbClr val="002060"/>
                </a:solidFill>
              </a:rPr>
              <a:t> </a:t>
            </a:r>
            <a:r>
              <a:rPr lang="en-GB" b="1" dirty="0">
                <a:solidFill>
                  <a:srgbClr val="002060"/>
                </a:solidFill>
              </a:rPr>
              <a:t>is master of all the Rudras. Only the man who has conquered the eleven Rudras can expect to realise the Supreme. </a:t>
            </a:r>
            <a:endParaRPr lang="en-GB" b="1" dirty="0" smtClean="0">
              <a:solidFill>
                <a:srgbClr val="002060"/>
              </a:solidFill>
            </a:endParaRPr>
          </a:p>
          <a:p>
            <a:r>
              <a:rPr lang="en-GB" b="1" dirty="0" smtClean="0">
                <a:solidFill>
                  <a:srgbClr val="002060"/>
                </a:solidFill>
              </a:rPr>
              <a:t>Who </a:t>
            </a:r>
            <a:r>
              <a:rPr lang="en-GB" b="1" dirty="0">
                <a:solidFill>
                  <a:srgbClr val="002060"/>
                </a:solidFill>
              </a:rPr>
              <a:t>are the eleven Rudras? </a:t>
            </a:r>
            <a:endParaRPr lang="en-GB" b="1" dirty="0" smtClean="0">
              <a:solidFill>
                <a:srgbClr val="002060"/>
              </a:solidFill>
            </a:endParaRPr>
          </a:p>
          <a:p>
            <a:r>
              <a:rPr lang="en-GB" b="1" dirty="0" smtClean="0">
                <a:solidFill>
                  <a:srgbClr val="002060"/>
                </a:solidFill>
              </a:rPr>
              <a:t>They </a:t>
            </a:r>
            <a:r>
              <a:rPr lang="en-GB" b="1" dirty="0">
                <a:solidFill>
                  <a:srgbClr val="002060"/>
                </a:solidFill>
              </a:rPr>
              <a:t>are' the five Karmendriyas </a:t>
            </a:r>
            <a:r>
              <a:rPr lang="en-GB" b="1" dirty="0" smtClean="0">
                <a:solidFill>
                  <a:srgbClr val="002060"/>
                </a:solidFill>
              </a:rPr>
              <a:t>the </a:t>
            </a:r>
            <a:r>
              <a:rPr lang="en-GB" b="1" dirty="0">
                <a:solidFill>
                  <a:srgbClr val="002060"/>
                </a:solidFill>
              </a:rPr>
              <a:t>five Jnanedriyas </a:t>
            </a:r>
            <a:r>
              <a:rPr lang="en-GB" b="1" dirty="0" smtClean="0">
                <a:solidFill>
                  <a:srgbClr val="002060"/>
                </a:solidFill>
              </a:rPr>
              <a:t> </a:t>
            </a:r>
            <a:r>
              <a:rPr lang="en-GB" b="1" dirty="0">
                <a:solidFill>
                  <a:srgbClr val="002060"/>
                </a:solidFill>
              </a:rPr>
              <a:t>and the Buddhi. Man must seek to control as much as possible these eleven organs. From ancient times, the sages have stressed the supreme importance of sense-control as the means to God-realisation</a:t>
            </a:r>
            <a:r>
              <a:rPr lang="en-GB" dirty="0" smtClean="0">
                <a:solidFill>
                  <a:srgbClr val="002060"/>
                </a:solidFill>
              </a:rPr>
              <a:t>.”</a:t>
            </a:r>
          </a:p>
          <a:p>
            <a:r>
              <a:rPr lang="en-GB" dirty="0" smtClean="0">
                <a:solidFill>
                  <a:srgbClr val="002060"/>
                </a:solidFill>
              </a:rPr>
              <a:t>-</a:t>
            </a:r>
            <a:r>
              <a:rPr lang="en-GB" sz="1400" i="1" dirty="0" smtClean="0">
                <a:solidFill>
                  <a:srgbClr val="002060"/>
                </a:solidFill>
              </a:rPr>
              <a:t>23</a:t>
            </a:r>
            <a:r>
              <a:rPr lang="en-GB" sz="1400" i="1" baseline="30000" dirty="0" smtClean="0">
                <a:solidFill>
                  <a:srgbClr val="002060"/>
                </a:solidFill>
              </a:rPr>
              <a:t>rd</a:t>
            </a:r>
            <a:r>
              <a:rPr lang="en-GB" sz="1400" i="1" dirty="0" smtClean="0">
                <a:solidFill>
                  <a:srgbClr val="002060"/>
                </a:solidFill>
              </a:rPr>
              <a:t> February 1990</a:t>
            </a:r>
            <a:endParaRPr lang="en-GB" sz="1400" i="1" dirty="0">
              <a:solidFill>
                <a:srgbClr val="00206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268760"/>
            <a:ext cx="2664296" cy="381642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078" y="1052736"/>
            <a:ext cx="2826490" cy="18809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3077" y="3933056"/>
            <a:ext cx="2826490" cy="1817029"/>
          </a:xfrm>
          <a:prstGeom prst="rect">
            <a:avLst/>
          </a:prstGeom>
        </p:spPr>
      </p:pic>
    </p:spTree>
    <p:extLst>
      <p:ext uri="{BB962C8B-B14F-4D97-AF65-F5344CB8AC3E}">
        <p14:creationId xmlns:p14="http://schemas.microsoft.com/office/powerpoint/2010/main" val="195876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GB" sz="3200" b="1" dirty="0" smtClean="0">
                <a:solidFill>
                  <a:srgbClr val="002060"/>
                </a:solidFill>
              </a:rPr>
              <a:t>       </a:t>
            </a:r>
            <a:r>
              <a:rPr lang="en-GB" sz="3200" b="1" u="sng" dirty="0" smtClean="0">
                <a:solidFill>
                  <a:srgbClr val="002060"/>
                </a:solidFill>
              </a:rPr>
              <a:t>Names of Shiva</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78152"/>
            <a:ext cx="3378858" cy="3312368"/>
          </a:xfrm>
        </p:spPr>
      </p:pic>
      <p:sp>
        <p:nvSpPr>
          <p:cNvPr id="4" name="TextBox 3"/>
          <p:cNvSpPr txBox="1"/>
          <p:nvPr/>
        </p:nvSpPr>
        <p:spPr>
          <a:xfrm>
            <a:off x="107504" y="4509120"/>
            <a:ext cx="8856984"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solidFill>
                  <a:srgbClr val="002060"/>
                </a:solidFill>
              </a:rPr>
              <a:t>“</a:t>
            </a:r>
            <a:r>
              <a:rPr lang="en-GB" b="1" dirty="0" smtClean="0">
                <a:solidFill>
                  <a:srgbClr val="002060"/>
                </a:solidFill>
              </a:rPr>
              <a:t>The </a:t>
            </a:r>
            <a:r>
              <a:rPr lang="en-GB" b="1" dirty="0">
                <a:solidFill>
                  <a:srgbClr val="002060"/>
                </a:solidFill>
              </a:rPr>
              <a:t>name is "Sambasiva". Sa means divinity. Amba refers to the cosmos. Siva means Purusha (the Supreme Person). </a:t>
            </a:r>
            <a:r>
              <a:rPr lang="en-GB" b="1" dirty="0" smtClean="0">
                <a:solidFill>
                  <a:srgbClr val="002060"/>
                </a:solidFill>
              </a:rPr>
              <a:t>Eshwara </a:t>
            </a:r>
            <a:r>
              <a:rPr lang="en-GB" b="1" dirty="0">
                <a:solidFill>
                  <a:srgbClr val="002060"/>
                </a:solidFill>
              </a:rPr>
              <a:t>has yet another name Yogasikha. The sky is His blue form. </a:t>
            </a:r>
            <a:endParaRPr lang="en-GB" b="1" dirty="0" smtClean="0">
              <a:solidFill>
                <a:srgbClr val="002060"/>
              </a:solidFill>
            </a:endParaRPr>
          </a:p>
          <a:p>
            <a:r>
              <a:rPr lang="en-GB" b="1" dirty="0" smtClean="0">
                <a:solidFill>
                  <a:srgbClr val="002060"/>
                </a:solidFill>
              </a:rPr>
              <a:t>The </a:t>
            </a:r>
            <a:r>
              <a:rPr lang="en-GB" b="1" dirty="0">
                <a:solidFill>
                  <a:srgbClr val="002060"/>
                </a:solidFill>
              </a:rPr>
              <a:t>Dik (directions) are His garments. Hence He is known as Digambara. He is also known as Panchanana - the Five headed One. The five are Earth, water, fire, air and space. His five heads represent the </a:t>
            </a:r>
            <a:r>
              <a:rPr lang="en-GB" b="1" dirty="0" smtClean="0">
                <a:solidFill>
                  <a:srgbClr val="002060"/>
                </a:solidFill>
              </a:rPr>
              <a:t>Panchabhutas .Siva </a:t>
            </a:r>
            <a:r>
              <a:rPr lang="en-GB" b="1" dirty="0">
                <a:solidFill>
                  <a:srgbClr val="002060"/>
                </a:solidFill>
              </a:rPr>
              <a:t>is also described as Bhuthanatha - the Lord of all created beings. Bhutha refers to creation. </a:t>
            </a:r>
            <a:r>
              <a:rPr lang="en-GB" b="1" dirty="0" smtClean="0">
                <a:solidFill>
                  <a:srgbClr val="002060"/>
                </a:solidFill>
              </a:rPr>
              <a:t>Eshwara </a:t>
            </a:r>
            <a:r>
              <a:rPr lang="en-GB" b="1" dirty="0">
                <a:solidFill>
                  <a:srgbClr val="002060"/>
                </a:solidFill>
              </a:rPr>
              <a:t>is the Lord of every creature in the universe. Hence, the entire cosmos is reflected as an image in the Lord</a:t>
            </a:r>
            <a:r>
              <a:rPr lang="en-GB" b="1" dirty="0" smtClean="0">
                <a:solidFill>
                  <a:srgbClr val="002060"/>
                </a:solidFill>
              </a:rPr>
              <a:t>.”</a:t>
            </a:r>
          </a:p>
          <a:p>
            <a:r>
              <a:rPr lang="en-GB" b="1" dirty="0" smtClean="0">
                <a:solidFill>
                  <a:srgbClr val="002060"/>
                </a:solidFill>
              </a:rPr>
              <a:t>-</a:t>
            </a:r>
            <a:r>
              <a:rPr lang="en-GB" sz="1400" i="1" dirty="0" smtClean="0">
                <a:solidFill>
                  <a:srgbClr val="002060"/>
                </a:solidFill>
              </a:rPr>
              <a:t>23</a:t>
            </a:r>
            <a:r>
              <a:rPr lang="en-GB" sz="1400" i="1" baseline="30000" dirty="0" smtClean="0">
                <a:solidFill>
                  <a:srgbClr val="002060"/>
                </a:solidFill>
              </a:rPr>
              <a:t>rd</a:t>
            </a:r>
            <a:r>
              <a:rPr lang="en-GB" sz="1400" i="1" dirty="0" smtClean="0">
                <a:solidFill>
                  <a:srgbClr val="002060"/>
                </a:solidFill>
              </a:rPr>
              <a:t> February 1990</a:t>
            </a:r>
            <a:endParaRPr lang="en-IN" sz="1400"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88640"/>
            <a:ext cx="2711888" cy="4101880"/>
          </a:xfrm>
          <a:prstGeom prst="rect">
            <a:avLst/>
          </a:prstGeom>
        </p:spPr>
      </p:pic>
    </p:spTree>
    <p:extLst>
      <p:ext uri="{BB962C8B-B14F-4D97-AF65-F5344CB8AC3E}">
        <p14:creationId xmlns:p14="http://schemas.microsoft.com/office/powerpoint/2010/main" val="52673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b="1" u="sng" dirty="0" smtClean="0">
                <a:solidFill>
                  <a:srgbClr val="002060"/>
                </a:solidFill>
              </a:rPr>
              <a:t>Achieve Single Centeredness</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83254"/>
            <a:ext cx="4161055" cy="5410660"/>
          </a:xfrm>
        </p:spPr>
      </p:pic>
      <p:sp>
        <p:nvSpPr>
          <p:cNvPr id="4" name="TextBox 3"/>
          <p:cNvSpPr txBox="1"/>
          <p:nvPr/>
        </p:nvSpPr>
        <p:spPr>
          <a:xfrm>
            <a:off x="4860032" y="983254"/>
            <a:ext cx="3672408" cy="55707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“There </a:t>
            </a:r>
            <a:r>
              <a:rPr lang="en-GB" b="1" dirty="0">
                <a:solidFill>
                  <a:srgbClr val="002060"/>
                </a:solidFill>
              </a:rPr>
              <a:t>are three types of men-the multi-centred, the uni-centred and the non-centred. The first group, who allow their senses, mind and intelligence to wander where they will, is a very populous group. So also is the third group, which comprises people who flit from one object to another, hop around from one thing to another in listless flippancy. For earning the concentration and </a:t>
            </a:r>
            <a:r>
              <a:rPr lang="en-GB" b="1" dirty="0" smtClean="0">
                <a:solidFill>
                  <a:srgbClr val="002060"/>
                </a:solidFill>
              </a:rPr>
              <a:t>single-centeredness </a:t>
            </a:r>
            <a:r>
              <a:rPr lang="en-GB" b="1" dirty="0">
                <a:solidFill>
                  <a:srgbClr val="002060"/>
                </a:solidFill>
              </a:rPr>
              <a:t>characteristic of the second group, the festival of Shivarathri is very propitious. The </a:t>
            </a:r>
            <a:r>
              <a:rPr lang="en-GB" b="1" dirty="0" smtClean="0">
                <a:solidFill>
                  <a:srgbClr val="002060"/>
                </a:solidFill>
              </a:rPr>
              <a:t>Bhajans </a:t>
            </a:r>
            <a:r>
              <a:rPr lang="en-GB" b="1" dirty="0">
                <a:solidFill>
                  <a:srgbClr val="002060"/>
                </a:solidFill>
              </a:rPr>
              <a:t>and the ceaseless flow of keerthans </a:t>
            </a:r>
            <a:r>
              <a:rPr lang="en-GB" b="1" dirty="0" smtClean="0">
                <a:solidFill>
                  <a:srgbClr val="002060"/>
                </a:solidFill>
              </a:rPr>
              <a:t> </a:t>
            </a:r>
            <a:r>
              <a:rPr lang="en-GB" b="1" dirty="0">
                <a:solidFill>
                  <a:srgbClr val="002060"/>
                </a:solidFill>
              </a:rPr>
              <a:t>and </a:t>
            </a:r>
            <a:r>
              <a:rPr lang="en-GB" b="1" dirty="0" smtClean="0">
                <a:solidFill>
                  <a:srgbClr val="002060"/>
                </a:solidFill>
              </a:rPr>
              <a:t>Namasmarana  </a:t>
            </a:r>
            <a:r>
              <a:rPr lang="en-GB" b="1" dirty="0">
                <a:solidFill>
                  <a:srgbClr val="002060"/>
                </a:solidFill>
              </a:rPr>
              <a:t>on this occasion help in the attainment of </a:t>
            </a:r>
            <a:r>
              <a:rPr lang="en-GB" b="1" dirty="0" smtClean="0">
                <a:solidFill>
                  <a:srgbClr val="002060"/>
                </a:solidFill>
              </a:rPr>
              <a:t>single-centeredness</a:t>
            </a:r>
            <a:r>
              <a:rPr lang="en-GB" dirty="0" smtClean="0">
                <a:solidFill>
                  <a:srgbClr val="002060"/>
                </a:solidFill>
              </a:rPr>
              <a:t>. “</a:t>
            </a:r>
          </a:p>
          <a:p>
            <a:r>
              <a:rPr lang="en-GB" sz="1400" i="1" dirty="0" smtClean="0">
                <a:solidFill>
                  <a:srgbClr val="002060"/>
                </a:solidFill>
              </a:rPr>
              <a:t>7</a:t>
            </a:r>
            <a:r>
              <a:rPr lang="en-GB" sz="1400" i="1" baseline="30000" dirty="0" smtClean="0">
                <a:solidFill>
                  <a:srgbClr val="002060"/>
                </a:solidFill>
              </a:rPr>
              <a:t>th</a:t>
            </a:r>
            <a:r>
              <a:rPr lang="en-GB" sz="1400" i="1" dirty="0" smtClean="0">
                <a:solidFill>
                  <a:srgbClr val="002060"/>
                </a:solidFill>
              </a:rPr>
              <a:t> March 1978</a:t>
            </a:r>
          </a:p>
          <a:p>
            <a:endParaRPr lang="en-IN" dirty="0">
              <a:solidFill>
                <a:srgbClr val="002060"/>
              </a:solidFill>
            </a:endParaRPr>
          </a:p>
        </p:txBody>
      </p:sp>
    </p:spTree>
    <p:extLst>
      <p:ext uri="{BB962C8B-B14F-4D97-AF65-F5344CB8AC3E}">
        <p14:creationId xmlns:p14="http://schemas.microsoft.com/office/powerpoint/2010/main" val="365520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2060"/>
                </a:solidFill>
              </a:rPr>
              <a:t>Shiva’s Form</a:t>
            </a:r>
            <a:endParaRPr lang="en-IN" sz="3200" b="1" u="sng" dirty="0">
              <a:solidFill>
                <a:srgbClr val="002060"/>
              </a:solidFill>
            </a:endParaRPr>
          </a:p>
        </p:txBody>
      </p:sp>
      <p:sp>
        <p:nvSpPr>
          <p:cNvPr id="4" name="TextBox 3"/>
          <p:cNvSpPr txBox="1"/>
          <p:nvPr/>
        </p:nvSpPr>
        <p:spPr>
          <a:xfrm>
            <a:off x="179512" y="3009633"/>
            <a:ext cx="532859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“Every </a:t>
            </a:r>
            <a:r>
              <a:rPr lang="en-GB" b="1" dirty="0">
                <a:solidFill>
                  <a:srgbClr val="002060"/>
                </a:solidFill>
              </a:rPr>
              <a:t>form conceived in the </a:t>
            </a:r>
            <a:r>
              <a:rPr lang="en-GB" b="1" dirty="0" smtClean="0">
                <a:solidFill>
                  <a:srgbClr val="002060"/>
                </a:solidFill>
              </a:rPr>
              <a:t>Sastras </a:t>
            </a:r>
            <a:r>
              <a:rPr lang="en-GB" b="1" dirty="0">
                <a:solidFill>
                  <a:srgbClr val="002060"/>
                </a:solidFill>
              </a:rPr>
              <a:t>and scriptures has a deep significance. Shiva does not ride an animal called </a:t>
            </a:r>
            <a:r>
              <a:rPr lang="en-GB" b="1" dirty="0" smtClean="0">
                <a:solidFill>
                  <a:srgbClr val="002060"/>
                </a:solidFill>
              </a:rPr>
              <a:t>, </a:t>
            </a:r>
            <a:r>
              <a:rPr lang="en-GB" b="1" dirty="0">
                <a:solidFill>
                  <a:srgbClr val="002060"/>
                </a:solidFill>
              </a:rPr>
              <a:t>a bull. The bull is the symbol of Stability standing on four legs, Sathya, Dharma, Shanthi and Prema </a:t>
            </a:r>
            <a:r>
              <a:rPr lang="en-GB" b="1" dirty="0" smtClean="0">
                <a:solidFill>
                  <a:srgbClr val="002060"/>
                </a:solidFill>
              </a:rPr>
              <a:t>. </a:t>
            </a:r>
            <a:r>
              <a:rPr lang="en-GB" b="1" dirty="0">
                <a:solidFill>
                  <a:srgbClr val="002060"/>
                </a:solidFill>
              </a:rPr>
              <a:t>Shiva is described as having three eyes, eyes that see the Past, the Present and the Future. The elephant skin which forms His cloak is a symbol of the bestial primitive traits which His Grace destroys. In fact, He tears them to pieces, skin them, and they become totally ineffective. His Four Faces symbolise </a:t>
            </a:r>
            <a:r>
              <a:rPr lang="en-GB" b="1" dirty="0" err="1">
                <a:solidFill>
                  <a:srgbClr val="002060"/>
                </a:solidFill>
              </a:rPr>
              <a:t>Shantham</a:t>
            </a:r>
            <a:r>
              <a:rPr lang="en-GB" b="1" dirty="0">
                <a:solidFill>
                  <a:srgbClr val="002060"/>
                </a:solidFill>
              </a:rPr>
              <a:t> </a:t>
            </a:r>
            <a:r>
              <a:rPr lang="en-GB" b="1" dirty="0" smtClean="0">
                <a:solidFill>
                  <a:srgbClr val="002060"/>
                </a:solidFill>
              </a:rPr>
              <a:t>, </a:t>
            </a:r>
            <a:r>
              <a:rPr lang="en-GB" b="1" dirty="0" err="1" smtClean="0">
                <a:solidFill>
                  <a:srgbClr val="002060"/>
                </a:solidFill>
              </a:rPr>
              <a:t>Roudhram</a:t>
            </a:r>
            <a:r>
              <a:rPr lang="en-GB" b="1" dirty="0" smtClean="0">
                <a:solidFill>
                  <a:srgbClr val="002060"/>
                </a:solidFill>
              </a:rPr>
              <a:t>, </a:t>
            </a:r>
            <a:r>
              <a:rPr lang="en-GB" b="1" dirty="0" err="1">
                <a:solidFill>
                  <a:srgbClr val="002060"/>
                </a:solidFill>
              </a:rPr>
              <a:t>Mangalam</a:t>
            </a:r>
            <a:r>
              <a:rPr lang="en-GB" b="1" dirty="0">
                <a:solidFill>
                  <a:srgbClr val="002060"/>
                </a:solidFill>
              </a:rPr>
              <a:t> </a:t>
            </a:r>
            <a:r>
              <a:rPr lang="en-GB" b="1" dirty="0" smtClean="0">
                <a:solidFill>
                  <a:srgbClr val="002060"/>
                </a:solidFill>
              </a:rPr>
              <a:t>and </a:t>
            </a:r>
            <a:r>
              <a:rPr lang="en-GB" b="1" dirty="0" err="1" smtClean="0">
                <a:solidFill>
                  <a:srgbClr val="002060"/>
                </a:solidFill>
              </a:rPr>
              <a:t>Uthsaham</a:t>
            </a:r>
            <a:r>
              <a:rPr lang="en-GB" b="1" dirty="0" smtClean="0">
                <a:solidFill>
                  <a:srgbClr val="002060"/>
                </a:solidFill>
              </a:rPr>
              <a:t>” </a:t>
            </a:r>
          </a:p>
          <a:p>
            <a:r>
              <a:rPr lang="en-GB" i="1" dirty="0" smtClean="0">
                <a:solidFill>
                  <a:srgbClr val="002060"/>
                </a:solidFill>
              </a:rPr>
              <a:t>February 1969</a:t>
            </a:r>
            <a:endParaRPr lang="en-IN" i="1" dirty="0">
              <a:solidFill>
                <a:srgbClr val="00206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7" y="2790985"/>
            <a:ext cx="2807672" cy="385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9284" y="188640"/>
            <a:ext cx="3220322" cy="2425305"/>
          </a:xfr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7" y="291760"/>
            <a:ext cx="2807671" cy="2201136"/>
          </a:xfrm>
          <a:prstGeom prst="rect">
            <a:avLst/>
          </a:prstGeom>
        </p:spPr>
      </p:pic>
    </p:spTree>
    <p:extLst>
      <p:ext uri="{BB962C8B-B14F-4D97-AF65-F5344CB8AC3E}">
        <p14:creationId xmlns:p14="http://schemas.microsoft.com/office/powerpoint/2010/main" val="48528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360039"/>
          </a:xfrm>
        </p:spPr>
        <p:txBody>
          <a:bodyPr>
            <a:noAutofit/>
          </a:bodyPr>
          <a:lstStyle/>
          <a:p>
            <a:r>
              <a:rPr lang="en-GB" sz="1800" b="1" u="sng" dirty="0" smtClean="0">
                <a:solidFill>
                  <a:srgbClr val="002060"/>
                </a:solidFill>
              </a:rPr>
              <a:t>Om Sri Sai Ram</a:t>
            </a:r>
            <a:endParaRPr lang="en-IN" sz="1800" b="1" u="sng" dirty="0">
              <a:solidFill>
                <a:srgbClr val="002060"/>
              </a:solidFill>
            </a:endParaRPr>
          </a:p>
        </p:txBody>
      </p:sp>
      <p:sp>
        <p:nvSpPr>
          <p:cNvPr id="3" name="Subtitle 2"/>
          <p:cNvSpPr>
            <a:spLocks noGrp="1"/>
          </p:cNvSpPr>
          <p:nvPr>
            <p:ph type="subTitle" idx="1"/>
          </p:nvPr>
        </p:nvSpPr>
        <p:spPr>
          <a:xfrm>
            <a:off x="323528" y="692696"/>
            <a:ext cx="8496944" cy="5904656"/>
          </a:xfrm>
        </p:spPr>
        <p:txBody>
          <a:bodyPr>
            <a:normAutofit fontScale="92500"/>
          </a:bodyPr>
          <a:lstStyle/>
          <a:p>
            <a:endParaRPr lang="en-GB" dirty="0" smtClean="0">
              <a:solidFill>
                <a:srgbClr val="002060"/>
              </a:solidFill>
            </a:endParaRPr>
          </a:p>
          <a:p>
            <a:endParaRPr lang="en-GB" dirty="0" smtClean="0">
              <a:solidFill>
                <a:srgbClr val="002060"/>
              </a:solidFill>
            </a:endParaRPr>
          </a:p>
          <a:p>
            <a:r>
              <a:rPr lang="en-GB" sz="2200" b="1" i="1" dirty="0" smtClean="0">
                <a:solidFill>
                  <a:srgbClr val="002060"/>
                </a:solidFill>
                <a:latin typeface="Times New Roman" pitchFamily="18" charset="0"/>
                <a:cs typeface="Times New Roman" pitchFamily="18" charset="0"/>
              </a:rPr>
              <a:t>Sri Sathya Sai Seva Organisation</a:t>
            </a:r>
          </a:p>
          <a:p>
            <a:r>
              <a:rPr lang="en-GB" sz="2200" b="1" i="1" u="sng" dirty="0" smtClean="0">
                <a:solidFill>
                  <a:srgbClr val="002060"/>
                </a:solidFill>
                <a:latin typeface="Times New Roman" pitchFamily="18" charset="0"/>
                <a:cs typeface="Times New Roman" pitchFamily="18" charset="0"/>
              </a:rPr>
              <a:t>Karnataka South</a:t>
            </a:r>
          </a:p>
          <a:p>
            <a:endParaRPr lang="en-GB" sz="2200" b="1" i="1" u="sng" dirty="0" smtClean="0">
              <a:solidFill>
                <a:srgbClr val="002060"/>
              </a:solidFill>
              <a:latin typeface="Times New Roman" pitchFamily="18" charset="0"/>
              <a:cs typeface="Times New Roman" pitchFamily="18" charset="0"/>
            </a:endParaRPr>
          </a:p>
          <a:p>
            <a:pPr algn="l"/>
            <a:r>
              <a:rPr lang="en-GB" sz="2200" b="1" i="1" dirty="0" smtClean="0">
                <a:solidFill>
                  <a:srgbClr val="002060"/>
                </a:solidFill>
                <a:latin typeface="Times New Roman" pitchFamily="18" charset="0"/>
                <a:cs typeface="Times New Roman" pitchFamily="18" charset="0"/>
              </a:rPr>
              <a:t>Shivarathri is a very significant festival observed in Prashanthi Nilayam when Bhagawan gave important messages every year on its inner significance.</a:t>
            </a:r>
          </a:p>
          <a:p>
            <a:pPr algn="l"/>
            <a:r>
              <a:rPr lang="en-GB" sz="2200" b="1" i="1" dirty="0" smtClean="0">
                <a:solidFill>
                  <a:srgbClr val="002060"/>
                </a:solidFill>
                <a:latin typeface="Times New Roman" pitchFamily="18" charset="0"/>
                <a:cs typeface="Times New Roman" pitchFamily="18" charset="0"/>
              </a:rPr>
              <a:t>Lets understand the core message of Swami on Shivarathri and share this to all the devotees of our organisation through our Samithis and Bhajan Mandalis.</a:t>
            </a:r>
          </a:p>
          <a:p>
            <a:pPr algn="l"/>
            <a:r>
              <a:rPr lang="en-GB" sz="2200" b="1" i="1" dirty="0" smtClean="0">
                <a:solidFill>
                  <a:srgbClr val="002060"/>
                </a:solidFill>
                <a:latin typeface="Times New Roman" pitchFamily="18" charset="0"/>
                <a:cs typeface="Times New Roman" pitchFamily="18" charset="0"/>
              </a:rPr>
              <a:t>Yours in Sai </a:t>
            </a:r>
            <a:r>
              <a:rPr lang="en-GB" sz="2200" b="1" i="1" dirty="0" smtClean="0">
                <a:solidFill>
                  <a:srgbClr val="002060"/>
                </a:solidFill>
                <a:latin typeface="Times New Roman" pitchFamily="18" charset="0"/>
                <a:cs typeface="Times New Roman" pitchFamily="18" charset="0"/>
              </a:rPr>
              <a:t>Seva</a:t>
            </a:r>
          </a:p>
          <a:p>
            <a:pPr algn="l"/>
            <a:endParaRPr lang="en-GB" sz="2200" b="1" i="1" dirty="0" smtClean="0">
              <a:solidFill>
                <a:srgbClr val="002060"/>
              </a:solidFill>
              <a:latin typeface="Times New Roman" pitchFamily="18" charset="0"/>
              <a:cs typeface="Times New Roman" pitchFamily="18" charset="0"/>
            </a:endParaRPr>
          </a:p>
          <a:p>
            <a:pPr algn="l"/>
            <a:r>
              <a:rPr lang="en-GB" sz="2200" b="1" i="1" dirty="0" smtClean="0">
                <a:solidFill>
                  <a:srgbClr val="002060"/>
                </a:solidFill>
                <a:latin typeface="Times New Roman" pitchFamily="18" charset="0"/>
                <a:cs typeface="Times New Roman" pitchFamily="18" charset="0"/>
              </a:rPr>
              <a:t>Spiritual Wing</a:t>
            </a:r>
          </a:p>
          <a:p>
            <a:pPr algn="l"/>
            <a:r>
              <a:rPr lang="en-GB" sz="2200" b="1" i="1" dirty="0" smtClean="0">
                <a:solidFill>
                  <a:srgbClr val="002060"/>
                </a:solidFill>
                <a:latin typeface="Times New Roman" pitchFamily="18" charset="0"/>
                <a:cs typeface="Times New Roman" pitchFamily="18" charset="0"/>
              </a:rPr>
              <a:t>Sri Sathya Sai Seva Organisation</a:t>
            </a:r>
            <a:endParaRPr lang="en-GB" sz="2200" b="1" i="1" dirty="0" smtClean="0">
              <a:solidFill>
                <a:srgbClr val="002060"/>
              </a:solidFill>
              <a:latin typeface="Times New Roman" pitchFamily="18" charset="0"/>
              <a:cs typeface="Times New Roman" pitchFamily="18" charset="0"/>
            </a:endParaRPr>
          </a:p>
          <a:p>
            <a:pPr algn="l"/>
            <a:r>
              <a:rPr lang="en-GB" sz="2200" b="1" i="1" dirty="0" smtClean="0">
                <a:solidFill>
                  <a:srgbClr val="002060"/>
                </a:solidFill>
                <a:latin typeface="Times New Roman" pitchFamily="18" charset="0"/>
                <a:cs typeface="Times New Roman" pitchFamily="18" charset="0"/>
              </a:rPr>
              <a:t>Karnataka South</a:t>
            </a:r>
            <a:endParaRPr lang="en-GB" sz="2200" b="1" i="1" dirty="0" smtClean="0">
              <a:solidFill>
                <a:srgbClr val="002060"/>
              </a:solidFill>
              <a:latin typeface="Times New Roman" pitchFamily="18" charset="0"/>
              <a:cs typeface="Times New Roman" pitchFamily="18" charset="0"/>
            </a:endParaRPr>
          </a:p>
          <a:p>
            <a:pPr algn="l"/>
            <a:r>
              <a:rPr lang="en-GB" sz="2200" b="1" i="1" dirty="0" smtClean="0">
                <a:solidFill>
                  <a:srgbClr val="002060"/>
                </a:solidFill>
                <a:latin typeface="Times New Roman" pitchFamily="18" charset="0"/>
                <a:cs typeface="Times New Roman" pitchFamily="18" charset="0"/>
              </a:rPr>
              <a:t>  </a:t>
            </a:r>
          </a:p>
          <a:p>
            <a:endParaRPr lang="en-IN"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489" y="764704"/>
            <a:ext cx="1090625" cy="10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948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r"/>
            <a:r>
              <a:rPr lang="en-GB" sz="3200" b="1" u="sng" dirty="0" smtClean="0">
                <a:solidFill>
                  <a:srgbClr val="002060"/>
                </a:solidFill>
              </a:rPr>
              <a:t>Our Heart is Kailasa…</a:t>
            </a:r>
            <a:endParaRPr lang="en-IN" sz="3200" b="1" u="sng" dirty="0">
              <a:solidFill>
                <a:srgbClr val="002060"/>
              </a:solidFill>
            </a:endParaRPr>
          </a:p>
        </p:txBody>
      </p:sp>
      <p:sp>
        <p:nvSpPr>
          <p:cNvPr id="4" name="TextBox 3"/>
          <p:cNvSpPr txBox="1"/>
          <p:nvPr/>
        </p:nvSpPr>
        <p:spPr>
          <a:xfrm>
            <a:off x="251520" y="332656"/>
            <a:ext cx="3528392" cy="61863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solidFill>
                  <a:srgbClr val="002060"/>
                </a:solidFill>
              </a:rPr>
              <a:t>“</a:t>
            </a:r>
            <a:r>
              <a:rPr lang="en-GB" b="1" dirty="0" smtClean="0">
                <a:solidFill>
                  <a:srgbClr val="002060"/>
                </a:solidFill>
              </a:rPr>
              <a:t>This </a:t>
            </a:r>
            <a:r>
              <a:rPr lang="en-GB" b="1" dirty="0">
                <a:solidFill>
                  <a:srgbClr val="002060"/>
                </a:solidFill>
              </a:rPr>
              <a:t>Shivarathri is a day when one tries to establish friendship between mind and God. Shivarathri makes one aware of the fact that the same Divinity is all-pervasive and is to be found everywhere. It is said that Shiva lives in Kailasa. But where is Kailasa? Kailasa is our own joy, our own bliss. It means that Easwara lives in the Kailasa of delight. If we can develop that sense of joy and delight in our mind, that itself is Kailasa. How can one get this joy? It comes when we develop purity and steadiness and sacredness. Then the heart becomes filled with peace and bliss. Then your heart itself will be Kailasa and Shiva will be there in the sanctum sanctorum of your heart, within the temple which is your </a:t>
            </a:r>
            <a:r>
              <a:rPr lang="en-GB" b="1" dirty="0" smtClean="0">
                <a:solidFill>
                  <a:srgbClr val="002060"/>
                </a:solidFill>
              </a:rPr>
              <a:t>body”</a:t>
            </a:r>
          </a:p>
          <a:p>
            <a:r>
              <a:rPr lang="en-GB" dirty="0" smtClean="0">
                <a:solidFill>
                  <a:srgbClr val="002060"/>
                </a:solidFill>
              </a:rPr>
              <a:t>-</a:t>
            </a:r>
            <a:r>
              <a:rPr lang="en-GB" i="1" dirty="0" smtClean="0">
                <a:solidFill>
                  <a:srgbClr val="002060"/>
                </a:solidFill>
              </a:rPr>
              <a:t>17</a:t>
            </a:r>
            <a:r>
              <a:rPr lang="en-GB" i="1" baseline="30000" dirty="0" smtClean="0">
                <a:solidFill>
                  <a:srgbClr val="002060"/>
                </a:solidFill>
              </a:rPr>
              <a:t>th</a:t>
            </a:r>
            <a:r>
              <a:rPr lang="en-GB" i="1" dirty="0" smtClean="0">
                <a:solidFill>
                  <a:srgbClr val="002060"/>
                </a:solidFill>
              </a:rPr>
              <a:t> February 1985</a:t>
            </a:r>
            <a:endParaRPr lang="en-IN" i="1" dirty="0">
              <a:solidFill>
                <a:srgbClr val="00206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2897" y="1340768"/>
            <a:ext cx="4926649" cy="4391407"/>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2924944"/>
            <a:ext cx="1080119" cy="1149813"/>
          </a:xfrm>
          <a:prstGeom prst="rect">
            <a:avLst/>
          </a:prstGeom>
          <a:ln>
            <a:noFill/>
          </a:ln>
          <a:effectLst>
            <a:softEdge rad="112500"/>
          </a:effectLst>
        </p:spPr>
      </p:pic>
    </p:spTree>
    <p:extLst>
      <p:ext uri="{BB962C8B-B14F-4D97-AF65-F5344CB8AC3E}">
        <p14:creationId xmlns:p14="http://schemas.microsoft.com/office/powerpoint/2010/main" val="94862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sz="3200" u="sng" dirty="0" smtClean="0">
                <a:solidFill>
                  <a:srgbClr val="002060"/>
                </a:solidFill>
                <a:latin typeface="Times New Roman" pitchFamily="18" charset="0"/>
                <a:cs typeface="Times New Roman" pitchFamily="18" charset="0"/>
              </a:rPr>
              <a:t>Om Sri Sai Ram</a:t>
            </a:r>
            <a:endParaRPr lang="en-IN" sz="3200" u="sng"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764704"/>
            <a:ext cx="8363272" cy="5688632"/>
          </a:xfrm>
        </p:spPr>
        <p:txBody>
          <a:bodyPr>
            <a:normAutofit lnSpcReduction="10000"/>
          </a:bodyPr>
          <a:lstStyle/>
          <a:p>
            <a:pPr marL="0" indent="0">
              <a:buNone/>
            </a:pPr>
            <a:r>
              <a:rPr lang="en-GB" dirty="0" smtClean="0"/>
              <a:t>    </a:t>
            </a:r>
            <a:r>
              <a:rPr lang="en-GB" sz="2800" b="1" i="1" dirty="0" smtClean="0">
                <a:solidFill>
                  <a:srgbClr val="002060"/>
                </a:solidFill>
                <a:latin typeface="Times New Roman" pitchFamily="18" charset="0"/>
                <a:cs typeface="Times New Roman" pitchFamily="18" charset="0"/>
              </a:rPr>
              <a:t>Offering this Presentation at the Divine Lotus Feet </a:t>
            </a: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b="1" i="1" dirty="0" smtClean="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b="1" i="1" dirty="0" smtClean="0">
              <a:solidFill>
                <a:srgbClr val="002060"/>
              </a:solidFill>
              <a:latin typeface="Times New Roman" pitchFamily="18" charset="0"/>
              <a:cs typeface="Times New Roman" pitchFamily="18" charset="0"/>
            </a:endParaRPr>
          </a:p>
          <a:p>
            <a:pPr marL="0" indent="0" algn="ctr">
              <a:buNone/>
            </a:pPr>
            <a:endParaRPr lang="en-GB" b="1" i="1" dirty="0">
              <a:solidFill>
                <a:srgbClr val="002060"/>
              </a:solidFill>
              <a:latin typeface="Times New Roman" pitchFamily="18" charset="0"/>
              <a:cs typeface="Times New Roman" pitchFamily="18" charset="0"/>
            </a:endParaRPr>
          </a:p>
          <a:p>
            <a:pPr marL="0" indent="0" algn="ctr">
              <a:buNone/>
            </a:pPr>
            <a:endParaRPr lang="en-GB" sz="4400" b="1" i="1" dirty="0" smtClean="0">
              <a:solidFill>
                <a:srgbClr val="002060"/>
              </a:solidFill>
              <a:latin typeface="Times New Roman" pitchFamily="18" charset="0"/>
              <a:cs typeface="Times New Roman" pitchFamily="18" charset="0"/>
            </a:endParaRPr>
          </a:p>
          <a:p>
            <a:pPr marL="0" indent="0" algn="ctr">
              <a:buNone/>
            </a:pPr>
            <a:r>
              <a:rPr lang="en-GB" sz="4400" b="1" i="1" dirty="0" smtClean="0">
                <a:solidFill>
                  <a:srgbClr val="002060"/>
                </a:solidFill>
                <a:latin typeface="Times New Roman" pitchFamily="18" charset="0"/>
                <a:cs typeface="Times New Roman" pitchFamily="18" charset="0"/>
              </a:rPr>
              <a:t>Thank you</a:t>
            </a:r>
          </a:p>
          <a:p>
            <a:pPr marL="0" indent="0" algn="ctr">
              <a:buNone/>
            </a:pPr>
            <a:r>
              <a:rPr lang="en-GB" sz="4400" b="1" i="1" dirty="0" smtClean="0">
                <a:solidFill>
                  <a:srgbClr val="002060"/>
                </a:solidFill>
                <a:latin typeface="Times New Roman" pitchFamily="18" charset="0"/>
                <a:cs typeface="Times New Roman" pitchFamily="18" charset="0"/>
              </a:rPr>
              <a:t>Jai Sai Ram</a:t>
            </a:r>
          </a:p>
          <a:p>
            <a:pPr marL="0" indent="0" algn="ctr">
              <a:buNone/>
            </a:pPr>
            <a:endParaRPr lang="en-GB" b="1" i="1" dirty="0" smtClean="0">
              <a:solidFill>
                <a:srgbClr val="002060"/>
              </a:solidFill>
              <a:latin typeface="Times New Roman" pitchFamily="18" charset="0"/>
              <a:cs typeface="Times New Roman" pitchFamily="18" charset="0"/>
            </a:endParaRPr>
          </a:p>
          <a:p>
            <a:pPr marL="0" indent="0" algn="ctr">
              <a:buNone/>
            </a:pPr>
            <a:endParaRPr lang="en-IN" b="1" i="1"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12776"/>
            <a:ext cx="4723682" cy="31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24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sz="3200" b="1" u="sng" dirty="0" smtClean="0">
                <a:solidFill>
                  <a:srgbClr val="002060"/>
                </a:solidFill>
              </a:rPr>
              <a:t>Shivarathri</a:t>
            </a:r>
            <a:endParaRPr lang="en-IN" sz="3200" b="1" u="sng" dirty="0">
              <a:solidFill>
                <a:srgbClr val="002060"/>
              </a:solidFill>
            </a:endParaRPr>
          </a:p>
        </p:txBody>
      </p:sp>
      <p:sp>
        <p:nvSpPr>
          <p:cNvPr id="4" name="TextBox 3"/>
          <p:cNvSpPr txBox="1"/>
          <p:nvPr/>
        </p:nvSpPr>
        <p:spPr>
          <a:xfrm>
            <a:off x="230832" y="5229200"/>
            <a:ext cx="864096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2060"/>
                </a:solidFill>
              </a:rPr>
              <a:t>SHIVARAATHRI is a very auspicious day for all. It is the fourteenth day of the lunar fortnight, when the Moon is waning and the Sun is in the sign of </a:t>
            </a:r>
            <a:r>
              <a:rPr lang="en-GB" b="1" dirty="0" smtClean="0">
                <a:solidFill>
                  <a:srgbClr val="002060"/>
                </a:solidFill>
              </a:rPr>
              <a:t>Aquarius. </a:t>
            </a:r>
            <a:r>
              <a:rPr lang="en-GB" b="1" dirty="0">
                <a:solidFill>
                  <a:srgbClr val="002060"/>
                </a:solidFill>
              </a:rPr>
              <a:t>The festival is, however, related to the Moon rather than the Sun. That is the reason why it is called Shivarathri .</a:t>
            </a:r>
            <a:r>
              <a:rPr lang="en-GB" b="1" dirty="0" smtClean="0">
                <a:solidFill>
                  <a:srgbClr val="002060"/>
                </a:solidFill>
              </a:rPr>
              <a:t> </a:t>
            </a:r>
            <a:r>
              <a:rPr lang="en-GB" b="1" dirty="0">
                <a:solidFill>
                  <a:srgbClr val="002060"/>
                </a:solidFill>
              </a:rPr>
              <a:t>Unlike other nights, this particular night is the night consecration, of dedication, of </a:t>
            </a:r>
            <a:r>
              <a:rPr lang="en-GB" b="1" dirty="0" smtClean="0">
                <a:solidFill>
                  <a:srgbClr val="002060"/>
                </a:solidFill>
              </a:rPr>
              <a:t>illumination</a:t>
            </a:r>
          </a:p>
          <a:p>
            <a:r>
              <a:rPr lang="en-GB" b="1" dirty="0" smtClean="0">
                <a:solidFill>
                  <a:srgbClr val="002060"/>
                </a:solidFill>
              </a:rPr>
              <a:t>-</a:t>
            </a:r>
            <a:r>
              <a:rPr lang="en-GB" sz="1400" i="1" dirty="0" smtClean="0">
                <a:solidFill>
                  <a:srgbClr val="002060"/>
                </a:solidFill>
              </a:rPr>
              <a:t>7</a:t>
            </a:r>
            <a:r>
              <a:rPr lang="en-GB" sz="1400" i="1" baseline="30000" dirty="0" smtClean="0">
                <a:solidFill>
                  <a:srgbClr val="002060"/>
                </a:solidFill>
              </a:rPr>
              <a:t>th</a:t>
            </a:r>
            <a:r>
              <a:rPr lang="en-GB" sz="1400" i="1" dirty="0" smtClean="0">
                <a:solidFill>
                  <a:srgbClr val="002060"/>
                </a:solidFill>
              </a:rPr>
              <a:t> March 1978</a:t>
            </a:r>
            <a:endParaRPr lang="en-IN" sz="1400" i="1"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6916" y="692696"/>
            <a:ext cx="7128792" cy="4464496"/>
          </a:xfrm>
        </p:spPr>
      </p:pic>
    </p:spTree>
    <p:extLst>
      <p:ext uri="{BB962C8B-B14F-4D97-AF65-F5344CB8AC3E}">
        <p14:creationId xmlns:p14="http://schemas.microsoft.com/office/powerpoint/2010/main" val="714424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en-GB" sz="3200" b="1" u="sng" dirty="0" smtClean="0">
                <a:solidFill>
                  <a:srgbClr val="002060"/>
                </a:solidFill>
              </a:rPr>
              <a:t>Importance of Prayer during Shivarathri</a:t>
            </a:r>
            <a:endParaRPr lang="en-IN" sz="32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47" y="764704"/>
            <a:ext cx="9036496" cy="4248472"/>
          </a:xfrm>
        </p:spPr>
      </p:pic>
      <p:sp>
        <p:nvSpPr>
          <p:cNvPr id="4" name="TextBox 3"/>
          <p:cNvSpPr txBox="1"/>
          <p:nvPr/>
        </p:nvSpPr>
        <p:spPr>
          <a:xfrm>
            <a:off x="107504" y="5063511"/>
            <a:ext cx="8856983"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2060"/>
                </a:solidFill>
              </a:rPr>
              <a:t>The Moon has sixteen digits. Likewise the mind has sixteen digits. On Shivarathri night, fifteen of the Moon's sixteen digits are invisible, and only one digit can be seen. The mind also is in the same state. If during Shivarathri one meditates on God, one can achieve nearness to the Divine. Supreme sacredness of Shivarathri consists in realising oneness with the Divine through meditation on God</a:t>
            </a:r>
            <a:r>
              <a:rPr lang="en-GB" b="1" dirty="0" smtClean="0">
                <a:solidFill>
                  <a:srgbClr val="002060"/>
                </a:solidFill>
              </a:rPr>
              <a:t>.</a:t>
            </a:r>
          </a:p>
          <a:p>
            <a:r>
              <a:rPr lang="en-GB" sz="1200" b="1" i="1" dirty="0" smtClean="0">
                <a:solidFill>
                  <a:srgbClr val="002060"/>
                </a:solidFill>
              </a:rPr>
              <a:t>-11</a:t>
            </a:r>
            <a:r>
              <a:rPr lang="en-GB" sz="1200" b="1" i="1" baseline="30000" dirty="0" smtClean="0">
                <a:solidFill>
                  <a:srgbClr val="002060"/>
                </a:solidFill>
              </a:rPr>
              <a:t>th</a:t>
            </a:r>
            <a:r>
              <a:rPr lang="en-GB" sz="1200" b="1" i="1" dirty="0" smtClean="0">
                <a:solidFill>
                  <a:srgbClr val="002060"/>
                </a:solidFill>
              </a:rPr>
              <a:t> February 1983</a:t>
            </a:r>
            <a:endParaRPr lang="en-IN" sz="12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980728"/>
            <a:ext cx="2435879" cy="13681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4" y="787397"/>
            <a:ext cx="2458544" cy="1843908"/>
          </a:xfrm>
          <a:prstGeom prst="rect">
            <a:avLst/>
          </a:prstGeom>
          <a:ln>
            <a:noFill/>
          </a:ln>
          <a:effectLst>
            <a:softEdge rad="112500"/>
          </a:effectLst>
        </p:spPr>
      </p:pic>
    </p:spTree>
    <p:extLst>
      <p:ext uri="{BB962C8B-B14F-4D97-AF65-F5344CB8AC3E}">
        <p14:creationId xmlns:p14="http://schemas.microsoft.com/office/powerpoint/2010/main" val="2775791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en-GB" sz="3200" b="1" u="sng" dirty="0" smtClean="0">
                <a:solidFill>
                  <a:srgbClr val="002060"/>
                </a:solidFill>
              </a:rPr>
              <a:t>Significance of Shiva’s Form</a:t>
            </a:r>
            <a:endParaRPr lang="en-IN" sz="3200" b="1" u="sng" dirty="0">
              <a:solidFill>
                <a:srgbClr val="002060"/>
              </a:solidFill>
            </a:endParaRPr>
          </a:p>
        </p:txBody>
      </p:sp>
      <p:sp>
        <p:nvSpPr>
          <p:cNvPr id="4" name="TextBox 3"/>
          <p:cNvSpPr txBox="1"/>
          <p:nvPr/>
        </p:nvSpPr>
        <p:spPr>
          <a:xfrm>
            <a:off x="320016" y="1124744"/>
            <a:ext cx="3531903"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002060"/>
                </a:solidFill>
              </a:rPr>
              <a:t>The crescent moon on Siva's head symbolises the consciousness in human beings, the Ganga symbolises the Life-Force and the snakes on Siva's body represent the myriads of living beings. He resides on a silver mountain. His dearest friend is </a:t>
            </a:r>
            <a:r>
              <a:rPr lang="en-GB" b="1" dirty="0" err="1">
                <a:solidFill>
                  <a:srgbClr val="002060"/>
                </a:solidFill>
              </a:rPr>
              <a:t>Kubera</a:t>
            </a:r>
            <a:r>
              <a:rPr lang="en-GB" b="1" dirty="0">
                <a:solidFill>
                  <a:srgbClr val="002060"/>
                </a:solidFill>
              </a:rPr>
              <a:t>, the Lord of Wealth. Despite being endowed with all these, why was He obliged to carry the begging bowl? To demonstrate to the world that every kind of wealth is a hindrance to spiritual advancement, Siva renounced everything. It is through renunciation Siva became the eternal embodiment of supreme bliss. </a:t>
            </a:r>
            <a:endParaRPr lang="en-GB" b="1" dirty="0" smtClean="0">
              <a:solidFill>
                <a:srgbClr val="002060"/>
              </a:solidFill>
            </a:endParaRPr>
          </a:p>
          <a:p>
            <a:r>
              <a:rPr lang="en-GB" sz="1400" i="1" dirty="0" smtClean="0">
                <a:solidFill>
                  <a:srgbClr val="002060"/>
                </a:solidFill>
              </a:rPr>
              <a:t>-23</a:t>
            </a:r>
            <a:r>
              <a:rPr lang="en-GB" sz="1400" i="1" baseline="30000" dirty="0" smtClean="0">
                <a:solidFill>
                  <a:srgbClr val="002060"/>
                </a:solidFill>
              </a:rPr>
              <a:t>rd</a:t>
            </a:r>
            <a:r>
              <a:rPr lang="en-GB" sz="1400" i="1" dirty="0" smtClean="0">
                <a:solidFill>
                  <a:srgbClr val="002060"/>
                </a:solidFill>
              </a:rPr>
              <a:t> February 1990</a:t>
            </a:r>
            <a:endParaRPr lang="en-IN" sz="1400" i="1" dirty="0">
              <a:solidFill>
                <a:srgbClr val="00206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068225"/>
            <a:ext cx="4432739"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522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Autofit/>
          </a:bodyPr>
          <a:lstStyle/>
          <a:p>
            <a:r>
              <a:rPr lang="en-GB" sz="3200" b="1" u="sng" dirty="0" smtClean="0">
                <a:solidFill>
                  <a:srgbClr val="002060"/>
                </a:solidFill>
              </a:rPr>
              <a:t>Significance of Rituals</a:t>
            </a:r>
            <a:endParaRPr lang="en-IN" sz="3200" b="1" u="sng" dirty="0">
              <a:solidFill>
                <a:srgbClr val="002060"/>
              </a:solidFill>
            </a:endParaRPr>
          </a:p>
        </p:txBody>
      </p:sp>
      <p:sp>
        <p:nvSpPr>
          <p:cNvPr id="4" name="TextBox 3"/>
          <p:cNvSpPr txBox="1"/>
          <p:nvPr/>
        </p:nvSpPr>
        <p:spPr>
          <a:xfrm>
            <a:off x="179512" y="4473935"/>
            <a:ext cx="8712968"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“On </a:t>
            </a:r>
            <a:r>
              <a:rPr lang="en-GB" b="1" dirty="0">
                <a:solidFill>
                  <a:srgbClr val="002060"/>
                </a:solidFill>
              </a:rPr>
              <a:t>this night there is just a minute part of the mind left to be conquered and that can be done by keeping vigil and dwelling on the Glow of God. The vigil that is prescribed is symbolic of the eternal vigil one has to observe, while the rite of fasting is symbolic of divesting the senses of the pleasures they crave for. The night-long </a:t>
            </a:r>
            <a:r>
              <a:rPr lang="en-GB" b="1" dirty="0" smtClean="0">
                <a:solidFill>
                  <a:srgbClr val="002060"/>
                </a:solidFill>
              </a:rPr>
              <a:t>Bhajan is </a:t>
            </a:r>
            <a:r>
              <a:rPr lang="en-GB" b="1" dirty="0">
                <a:solidFill>
                  <a:srgbClr val="002060"/>
                </a:solidFill>
              </a:rPr>
              <a:t>significant of the lifelong consciousness of the Divine Presence that every one should cultivate. The rites and vows laid down for Shivarathri being absent on other nights of the year, their observance on this day comes as a reminder that they are useful</a:t>
            </a:r>
            <a:r>
              <a:rPr lang="en-GB" b="1" dirty="0" smtClean="0">
                <a:solidFill>
                  <a:srgbClr val="002060"/>
                </a:solidFill>
              </a:rPr>
              <a:t>.”</a:t>
            </a:r>
          </a:p>
          <a:p>
            <a:r>
              <a:rPr lang="en-GB" b="1" dirty="0" smtClean="0">
                <a:solidFill>
                  <a:srgbClr val="002060"/>
                </a:solidFill>
              </a:rPr>
              <a:t>-</a:t>
            </a:r>
            <a:r>
              <a:rPr lang="en-GB" sz="1400" i="1" dirty="0" smtClean="0">
                <a:solidFill>
                  <a:srgbClr val="002060"/>
                </a:solidFill>
              </a:rPr>
              <a:t>7</a:t>
            </a:r>
            <a:r>
              <a:rPr lang="en-GB" sz="1400" i="1" baseline="30000" dirty="0" smtClean="0">
                <a:solidFill>
                  <a:srgbClr val="002060"/>
                </a:solidFill>
              </a:rPr>
              <a:t>th</a:t>
            </a:r>
            <a:r>
              <a:rPr lang="en-GB" sz="1400" i="1" dirty="0" smtClean="0">
                <a:solidFill>
                  <a:srgbClr val="002060"/>
                </a:solidFill>
              </a:rPr>
              <a:t> March 1978</a:t>
            </a:r>
            <a:endParaRPr lang="en-GB" sz="1400" i="1" dirty="0" smtClean="0">
              <a:solidFill>
                <a:srgbClr val="002060"/>
              </a:solidFill>
            </a:endParaRPr>
          </a:p>
          <a:p>
            <a:endParaRPr lang="en-IN" b="1" dirty="0">
              <a:solidFill>
                <a:srgbClr val="00206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80729"/>
            <a:ext cx="4774430" cy="34717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97" y="980728"/>
            <a:ext cx="4503855" cy="3459124"/>
          </a:xfrm>
          <a:prstGeom prst="rect">
            <a:avLst/>
          </a:prstGeom>
        </p:spPr>
      </p:pic>
    </p:spTree>
    <p:extLst>
      <p:ext uri="{BB962C8B-B14F-4D97-AF65-F5344CB8AC3E}">
        <p14:creationId xmlns:p14="http://schemas.microsoft.com/office/powerpoint/2010/main" val="4058116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Autofit/>
          </a:bodyPr>
          <a:lstStyle/>
          <a:p>
            <a:r>
              <a:rPr lang="en-GB" sz="3200" b="1" u="sng" dirty="0" smtClean="0">
                <a:solidFill>
                  <a:srgbClr val="002060"/>
                </a:solidFill>
              </a:rPr>
              <a:t>Rathri &amp; Shivarathri</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40" y="869099"/>
            <a:ext cx="5137364" cy="3856045"/>
          </a:xfrm>
        </p:spPr>
      </p:pic>
      <p:sp>
        <p:nvSpPr>
          <p:cNvPr id="4" name="TextBox 3"/>
          <p:cNvSpPr txBox="1"/>
          <p:nvPr/>
        </p:nvSpPr>
        <p:spPr>
          <a:xfrm>
            <a:off x="251520" y="4725144"/>
            <a:ext cx="8028562" cy="19697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solidFill>
                  <a:srgbClr val="002060"/>
                </a:solidFill>
              </a:rPr>
              <a:t>”</a:t>
            </a:r>
            <a:r>
              <a:rPr lang="en-GB" b="1" dirty="0" smtClean="0">
                <a:solidFill>
                  <a:srgbClr val="002060"/>
                </a:solidFill>
              </a:rPr>
              <a:t>What </a:t>
            </a:r>
            <a:r>
              <a:rPr lang="en-GB" b="1" dirty="0">
                <a:solidFill>
                  <a:srgbClr val="002060"/>
                </a:solidFill>
              </a:rPr>
              <a:t>is the difference between </a:t>
            </a:r>
            <a:r>
              <a:rPr lang="en-GB" b="1" dirty="0" smtClean="0">
                <a:solidFill>
                  <a:srgbClr val="002060"/>
                </a:solidFill>
              </a:rPr>
              <a:t>Rathri  </a:t>
            </a:r>
            <a:r>
              <a:rPr lang="en-GB" b="1" dirty="0">
                <a:solidFill>
                  <a:srgbClr val="002060"/>
                </a:solidFill>
              </a:rPr>
              <a:t>and Shivarathri? For the man who has recognised his divinity, every night is Shivarathri. For the man immersed in worldly concerns, all nights are the same. That night is marked by darkness. This night is marked by light. Spirituality is the lighthouse that spreads light for the man who is full of despair, immersed in insatiable desires. The name of God is the lighthouse. By chanting the name, the bearer of the name can be realised. </a:t>
            </a:r>
            <a:r>
              <a:rPr lang="en-GB" b="1" dirty="0" smtClean="0">
                <a:solidFill>
                  <a:srgbClr val="002060"/>
                </a:solidFill>
              </a:rPr>
              <a:t>“</a:t>
            </a:r>
          </a:p>
          <a:p>
            <a:r>
              <a:rPr lang="en-GB" sz="1400" b="1" i="1" dirty="0" smtClean="0">
                <a:solidFill>
                  <a:srgbClr val="002060"/>
                </a:solidFill>
              </a:rPr>
              <a:t>-19</a:t>
            </a:r>
            <a:r>
              <a:rPr lang="en-GB" sz="1400" b="1" i="1" baseline="30000" dirty="0" smtClean="0">
                <a:solidFill>
                  <a:srgbClr val="002060"/>
                </a:solidFill>
              </a:rPr>
              <a:t>th</a:t>
            </a:r>
            <a:r>
              <a:rPr lang="en-GB" sz="1400" b="1" i="1" dirty="0" smtClean="0">
                <a:solidFill>
                  <a:srgbClr val="002060"/>
                </a:solidFill>
              </a:rPr>
              <a:t> February 1993</a:t>
            </a:r>
            <a:endParaRPr lang="en-IN" sz="14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8527" y="1196752"/>
            <a:ext cx="3562656" cy="2376264"/>
          </a:xfrm>
          <a:prstGeom prst="rect">
            <a:avLst/>
          </a:prstGeom>
        </p:spPr>
      </p:pic>
    </p:spTree>
    <p:extLst>
      <p:ext uri="{BB962C8B-B14F-4D97-AF65-F5344CB8AC3E}">
        <p14:creationId xmlns:p14="http://schemas.microsoft.com/office/powerpoint/2010/main" val="199583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solidFill>
                  <a:srgbClr val="002060"/>
                </a:solidFill>
              </a:rPr>
              <a:t>         </a:t>
            </a:r>
            <a:r>
              <a:rPr lang="en-GB" sz="3600" b="1" u="sng" dirty="0" smtClean="0">
                <a:solidFill>
                  <a:srgbClr val="002060"/>
                </a:solidFill>
              </a:rPr>
              <a:t>Night of Light</a:t>
            </a:r>
            <a:endParaRPr lang="en-IN" sz="36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00" y="262416"/>
            <a:ext cx="3311888" cy="3400486"/>
          </a:xfrm>
        </p:spPr>
      </p:pic>
      <p:sp>
        <p:nvSpPr>
          <p:cNvPr id="4" name="TextBox 3"/>
          <p:cNvSpPr txBox="1"/>
          <p:nvPr/>
        </p:nvSpPr>
        <p:spPr>
          <a:xfrm>
            <a:off x="3635896" y="1124744"/>
            <a:ext cx="523258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“During </a:t>
            </a:r>
            <a:r>
              <a:rPr lang="en-GB" b="1" dirty="0">
                <a:solidFill>
                  <a:srgbClr val="002060"/>
                </a:solidFill>
              </a:rPr>
              <a:t>Shivarathri, the night is not dark but full of light. That light is experienced by contemplating on the g1orious form of Shiva, meditating on the Divine, reminding oneself of unity with the Divine and attaining a stare of pure holiness</a:t>
            </a:r>
            <a:r>
              <a:rPr lang="en-GB" b="1" dirty="0" smtClean="0">
                <a:solidFill>
                  <a:srgbClr val="002060"/>
                </a:solidFill>
              </a:rPr>
              <a:t>.”</a:t>
            </a:r>
          </a:p>
          <a:p>
            <a:r>
              <a:rPr lang="en-GB" b="1" dirty="0" smtClean="0">
                <a:solidFill>
                  <a:srgbClr val="002060"/>
                </a:solidFill>
              </a:rPr>
              <a:t>-</a:t>
            </a:r>
            <a:r>
              <a:rPr lang="en-GB" sz="1400" b="1" dirty="0" smtClean="0">
                <a:solidFill>
                  <a:srgbClr val="002060"/>
                </a:solidFill>
              </a:rPr>
              <a:t>14</a:t>
            </a:r>
            <a:r>
              <a:rPr lang="en-GB" sz="1400" b="1" baseline="30000" dirty="0" smtClean="0">
                <a:solidFill>
                  <a:srgbClr val="002060"/>
                </a:solidFill>
              </a:rPr>
              <a:t>th</a:t>
            </a:r>
            <a:r>
              <a:rPr lang="en-GB" sz="1400" b="1" dirty="0" smtClean="0">
                <a:solidFill>
                  <a:srgbClr val="002060"/>
                </a:solidFill>
              </a:rPr>
              <a:t> October 1994</a:t>
            </a:r>
            <a:endParaRPr lang="en-GB" sz="1400" b="1" dirty="0">
              <a:solidFill>
                <a:srgbClr val="002060"/>
              </a:solidFill>
            </a:endParaRPr>
          </a:p>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789040"/>
            <a:ext cx="4572000" cy="2857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514" y="3761897"/>
            <a:ext cx="4176964" cy="2784643"/>
          </a:xfrm>
          <a:prstGeom prst="rect">
            <a:avLst/>
          </a:prstGeom>
        </p:spPr>
      </p:pic>
    </p:spTree>
    <p:extLst>
      <p:ext uri="{BB962C8B-B14F-4D97-AF65-F5344CB8AC3E}">
        <p14:creationId xmlns:p14="http://schemas.microsoft.com/office/powerpoint/2010/main" val="236219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u="sng" dirty="0" smtClean="0">
                <a:solidFill>
                  <a:srgbClr val="002060"/>
                </a:solidFill>
              </a:rPr>
              <a:t>Process of Self Realisation</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1124178"/>
            <a:ext cx="3608466" cy="5201394"/>
          </a:xfrm>
        </p:spPr>
      </p:pic>
      <p:sp>
        <p:nvSpPr>
          <p:cNvPr id="4" name="TextBox 3"/>
          <p:cNvSpPr txBox="1"/>
          <p:nvPr/>
        </p:nvSpPr>
        <p:spPr>
          <a:xfrm>
            <a:off x="323528" y="908720"/>
            <a:ext cx="3816424"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smtClean="0">
                <a:solidFill>
                  <a:srgbClr val="002060"/>
                </a:solidFill>
              </a:rPr>
              <a:t>“The </a:t>
            </a:r>
            <a:r>
              <a:rPr lang="en-GB" b="1" dirty="0">
                <a:solidFill>
                  <a:srgbClr val="002060"/>
                </a:solidFill>
              </a:rPr>
              <a:t>spiritual process may be compared to the conversion of milk into butter. The body is like a house. The heart is the vessel in which the milk of consciousness is boiled over the stove of devotion. The vessel is covered by the lid of </a:t>
            </a:r>
            <a:r>
              <a:rPr lang="en-GB" b="1" dirty="0" smtClean="0">
                <a:solidFill>
                  <a:srgbClr val="002060"/>
                </a:solidFill>
              </a:rPr>
              <a:t>Shraddha </a:t>
            </a:r>
            <a:r>
              <a:rPr lang="en-GB" b="1" dirty="0">
                <a:solidFill>
                  <a:srgbClr val="002060"/>
                </a:solidFill>
              </a:rPr>
              <a:t>.</a:t>
            </a:r>
            <a:r>
              <a:rPr lang="en-GB" b="1" dirty="0" smtClean="0">
                <a:solidFill>
                  <a:srgbClr val="002060"/>
                </a:solidFill>
              </a:rPr>
              <a:t> </a:t>
            </a:r>
            <a:r>
              <a:rPr lang="en-GB" b="1" dirty="0">
                <a:solidFill>
                  <a:srgbClr val="002060"/>
                </a:solidFill>
              </a:rPr>
              <a:t>When the fire of Viveka </a:t>
            </a:r>
            <a:r>
              <a:rPr lang="en-GB" b="1" dirty="0" smtClean="0">
                <a:solidFill>
                  <a:srgbClr val="002060"/>
                </a:solidFill>
              </a:rPr>
              <a:t>is </a:t>
            </a:r>
            <a:r>
              <a:rPr lang="en-GB" b="1" dirty="0">
                <a:solidFill>
                  <a:srgbClr val="002060"/>
                </a:solidFill>
              </a:rPr>
              <a:t>lit, the cream of understanding comes up from the boiling milk. To prevent the cat of Maya from getting at the milk, the door has to be barred by the gate of Sujnana </a:t>
            </a:r>
            <a:r>
              <a:rPr lang="en-GB" b="1" dirty="0" smtClean="0">
                <a:solidFill>
                  <a:srgbClr val="002060"/>
                </a:solidFill>
              </a:rPr>
              <a:t>. </a:t>
            </a:r>
            <a:r>
              <a:rPr lang="en-GB" b="1" dirty="0">
                <a:solidFill>
                  <a:srgbClr val="002060"/>
                </a:solidFill>
              </a:rPr>
              <a:t>After the milk is cooled by </a:t>
            </a:r>
            <a:r>
              <a:rPr lang="en-GB" b="1" dirty="0" smtClean="0">
                <a:solidFill>
                  <a:srgbClr val="002060"/>
                </a:solidFill>
              </a:rPr>
              <a:t>Shanthi  </a:t>
            </a:r>
            <a:r>
              <a:rPr lang="en-GB" b="1" dirty="0">
                <a:solidFill>
                  <a:srgbClr val="002060"/>
                </a:solidFill>
              </a:rPr>
              <a:t>and the buttermilk of the Divine Name is added to it, the curd of Divine Grace is formed. When this curd is churned with the rod of knowledge and the rope of love, the whey of ignorance is separated and the butter of the </a:t>
            </a:r>
            <a:r>
              <a:rPr lang="en-GB" b="1" dirty="0" smtClean="0">
                <a:solidFill>
                  <a:srgbClr val="002060"/>
                </a:solidFill>
              </a:rPr>
              <a:t>Atmic </a:t>
            </a:r>
            <a:r>
              <a:rPr lang="en-GB" b="1" dirty="0">
                <a:solidFill>
                  <a:srgbClr val="002060"/>
                </a:solidFill>
              </a:rPr>
              <a:t>Reality </a:t>
            </a:r>
            <a:r>
              <a:rPr lang="en-GB" b="1" dirty="0" smtClean="0">
                <a:solidFill>
                  <a:srgbClr val="002060"/>
                </a:solidFill>
              </a:rPr>
              <a:t>emerges”</a:t>
            </a:r>
          </a:p>
          <a:p>
            <a:r>
              <a:rPr lang="en-GB" b="1" dirty="0" smtClean="0">
                <a:solidFill>
                  <a:srgbClr val="002060"/>
                </a:solidFill>
              </a:rPr>
              <a:t>-</a:t>
            </a:r>
            <a:r>
              <a:rPr lang="en-GB" sz="1200" b="1" i="1" dirty="0" smtClean="0">
                <a:solidFill>
                  <a:srgbClr val="002060"/>
                </a:solidFill>
              </a:rPr>
              <a:t>23</a:t>
            </a:r>
            <a:r>
              <a:rPr lang="en-GB" sz="1200" b="1" i="1" baseline="30000" dirty="0" smtClean="0">
                <a:solidFill>
                  <a:srgbClr val="002060"/>
                </a:solidFill>
              </a:rPr>
              <a:t>rd</a:t>
            </a:r>
            <a:r>
              <a:rPr lang="en-GB" sz="1200" b="1" i="1" dirty="0" smtClean="0">
                <a:solidFill>
                  <a:srgbClr val="002060"/>
                </a:solidFill>
              </a:rPr>
              <a:t> February 1990</a:t>
            </a:r>
            <a:endParaRPr lang="en-IN" sz="1200" b="1" i="1" dirty="0">
              <a:solidFill>
                <a:srgbClr val="002060"/>
              </a:solidFill>
            </a:endParaRPr>
          </a:p>
        </p:txBody>
      </p:sp>
    </p:spTree>
    <p:extLst>
      <p:ext uri="{BB962C8B-B14F-4D97-AF65-F5344CB8AC3E}">
        <p14:creationId xmlns:p14="http://schemas.microsoft.com/office/powerpoint/2010/main" val="3222896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2042</Words>
  <Application>Microsoft Office PowerPoint</Application>
  <PresentationFormat>On-screen Show (4:3)</PresentationFormat>
  <Paragraphs>92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Om Sri Sai Ram</vt:lpstr>
      <vt:lpstr>Om Sri Sai Ram</vt:lpstr>
      <vt:lpstr>Shivarathri</vt:lpstr>
      <vt:lpstr>Importance of Prayer during Shivarathri</vt:lpstr>
      <vt:lpstr>Significance of Shiva’s Form</vt:lpstr>
      <vt:lpstr>Significance of Rituals</vt:lpstr>
      <vt:lpstr>Rathri &amp; Shivarathri</vt:lpstr>
      <vt:lpstr>         Night of Light</vt:lpstr>
      <vt:lpstr>Process of Self Realisation</vt:lpstr>
      <vt:lpstr>Vibhuthi Abhisheka</vt:lpstr>
      <vt:lpstr>Significance of Bilva Leaf</vt:lpstr>
      <vt:lpstr>Mind Need Good thoughts</vt:lpstr>
      <vt:lpstr> Significance of Lingodbhava </vt:lpstr>
      <vt:lpstr>The Inner Linga</vt:lpstr>
      <vt:lpstr>Control the Rudras</vt:lpstr>
      <vt:lpstr>Control the Rudras…</vt:lpstr>
      <vt:lpstr>       Names of Shiva</vt:lpstr>
      <vt:lpstr>Achieve Single Centeredness</vt:lpstr>
      <vt:lpstr>Shiva’s Form</vt:lpstr>
      <vt:lpstr>Our Heart is Kailasa…</vt:lpstr>
      <vt:lpstr>Om Sri Sai Ram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71</cp:revision>
  <dcterms:created xsi:type="dcterms:W3CDTF">2022-02-09T13:24:31Z</dcterms:created>
  <dcterms:modified xsi:type="dcterms:W3CDTF">2022-02-16T05:29:12Z</dcterms:modified>
</cp:coreProperties>
</file>