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13" r:id="rId3"/>
    <p:sldId id="314" r:id="rId4"/>
    <p:sldId id="257" r:id="rId5"/>
    <p:sldId id="273" r:id="rId6"/>
    <p:sldId id="311" r:id="rId7"/>
    <p:sldId id="302" r:id="rId8"/>
    <p:sldId id="315" r:id="rId9"/>
    <p:sldId id="301" r:id="rId10"/>
    <p:sldId id="258" r:id="rId11"/>
    <p:sldId id="272" r:id="rId12"/>
    <p:sldId id="310" r:id="rId13"/>
    <p:sldId id="259" r:id="rId14"/>
    <p:sldId id="269" r:id="rId15"/>
    <p:sldId id="270" r:id="rId16"/>
    <p:sldId id="260" r:id="rId17"/>
    <p:sldId id="274" r:id="rId18"/>
    <p:sldId id="261" r:id="rId19"/>
    <p:sldId id="309" r:id="rId20"/>
    <p:sldId id="262" r:id="rId21"/>
    <p:sldId id="303" r:id="rId22"/>
    <p:sldId id="296" r:id="rId23"/>
    <p:sldId id="304" r:id="rId24"/>
    <p:sldId id="263" r:id="rId25"/>
    <p:sldId id="288" r:id="rId26"/>
    <p:sldId id="307" r:id="rId27"/>
    <p:sldId id="289" r:id="rId28"/>
    <p:sldId id="291" r:id="rId29"/>
    <p:sldId id="294" r:id="rId30"/>
    <p:sldId id="308" r:id="rId31"/>
    <p:sldId id="265" r:id="rId32"/>
    <p:sldId id="266" r:id="rId33"/>
    <p:sldId id="280" r:id="rId34"/>
    <p:sldId id="277" r:id="rId35"/>
    <p:sldId id="292" r:id="rId36"/>
    <p:sldId id="268" r:id="rId37"/>
    <p:sldId id="275" r:id="rId38"/>
    <p:sldId id="276" r:id="rId39"/>
    <p:sldId id="267" r:id="rId40"/>
    <p:sldId id="278" r:id="rId41"/>
    <p:sldId id="279" r:id="rId42"/>
    <p:sldId id="281" r:id="rId43"/>
    <p:sldId id="282" r:id="rId44"/>
    <p:sldId id="283" r:id="rId45"/>
    <p:sldId id="295" r:id="rId46"/>
    <p:sldId id="293" r:id="rId47"/>
    <p:sldId id="297" r:id="rId48"/>
    <p:sldId id="300" r:id="rId49"/>
    <p:sldId id="298" r:id="rId50"/>
    <p:sldId id="30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66C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60"/>
      </p:cViewPr>
      <p:guideLst>
        <p:guide orient="horz" pos="2160"/>
        <p:guide pos="2880"/>
      </p:guideLst>
    </p:cSldViewPr>
  </p:slideViewPr>
  <p:notesTextViewPr>
    <p:cViewPr>
      <p:scale>
        <a:sx n="1" d="1"/>
        <a:sy n="1" d="1"/>
      </p:scale>
      <p:origin x="0" y="0"/>
    </p:cViewPr>
  </p:notesTextViewPr>
  <p:sorterViewPr>
    <p:cViewPr>
      <p:scale>
        <a:sx n="100" d="100"/>
        <a:sy n="100" d="100"/>
      </p:scale>
      <p:origin x="0" y="78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B9337F-B5ED-42B0-B997-A3889944CA27}" type="datetimeFigureOut">
              <a:rPr lang="en-IN" smtClean="0"/>
              <a:t>04-02-2022</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26B3E0-C983-43CF-995D-969484CDFCBF}" type="slidenum">
              <a:rPr lang="en-IN" smtClean="0"/>
              <a:t>‹#›</a:t>
            </a:fld>
            <a:endParaRPr lang="en-IN"/>
          </a:p>
        </p:txBody>
      </p:sp>
    </p:spTree>
    <p:extLst>
      <p:ext uri="{BB962C8B-B14F-4D97-AF65-F5344CB8AC3E}">
        <p14:creationId xmlns:p14="http://schemas.microsoft.com/office/powerpoint/2010/main" val="2118300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526B3E0-C983-43CF-995D-969484CDFCBF}" type="slidenum">
              <a:rPr lang="en-IN" smtClean="0"/>
              <a:t>11</a:t>
            </a:fld>
            <a:endParaRPr lang="en-IN"/>
          </a:p>
        </p:txBody>
      </p:sp>
    </p:spTree>
    <p:extLst>
      <p:ext uri="{BB962C8B-B14F-4D97-AF65-F5344CB8AC3E}">
        <p14:creationId xmlns:p14="http://schemas.microsoft.com/office/powerpoint/2010/main" val="4081400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477481A5-134E-4FC9-BA78-B5E48F67932C}" type="datetimeFigureOut">
              <a:rPr lang="en-IN" smtClean="0"/>
              <a:t>04-02-2022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D3B91A04-710B-479A-954F-E9472AE141EB}" type="slidenum">
              <a:rPr lang="en-IN" smtClean="0"/>
              <a:t>‹#›</a:t>
            </a:fld>
            <a:endParaRPr lang="en-IN" dirty="0"/>
          </a:p>
        </p:txBody>
      </p:sp>
    </p:spTree>
    <p:extLst>
      <p:ext uri="{BB962C8B-B14F-4D97-AF65-F5344CB8AC3E}">
        <p14:creationId xmlns:p14="http://schemas.microsoft.com/office/powerpoint/2010/main" val="2067316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77481A5-134E-4FC9-BA78-B5E48F67932C}" type="datetimeFigureOut">
              <a:rPr lang="en-IN" smtClean="0"/>
              <a:t>04-02-2022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D3B91A04-710B-479A-954F-E9472AE141EB}" type="slidenum">
              <a:rPr lang="en-IN" smtClean="0"/>
              <a:t>‹#›</a:t>
            </a:fld>
            <a:endParaRPr lang="en-IN" dirty="0"/>
          </a:p>
        </p:txBody>
      </p:sp>
    </p:spTree>
    <p:extLst>
      <p:ext uri="{BB962C8B-B14F-4D97-AF65-F5344CB8AC3E}">
        <p14:creationId xmlns:p14="http://schemas.microsoft.com/office/powerpoint/2010/main" val="4035987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77481A5-134E-4FC9-BA78-B5E48F67932C}" type="datetimeFigureOut">
              <a:rPr lang="en-IN" smtClean="0"/>
              <a:t>04-02-2022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D3B91A04-710B-479A-954F-E9472AE141EB}" type="slidenum">
              <a:rPr lang="en-IN" smtClean="0"/>
              <a:t>‹#›</a:t>
            </a:fld>
            <a:endParaRPr lang="en-IN" dirty="0"/>
          </a:p>
        </p:txBody>
      </p:sp>
    </p:spTree>
    <p:extLst>
      <p:ext uri="{BB962C8B-B14F-4D97-AF65-F5344CB8AC3E}">
        <p14:creationId xmlns:p14="http://schemas.microsoft.com/office/powerpoint/2010/main" val="80649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77481A5-134E-4FC9-BA78-B5E48F67932C}" type="datetimeFigureOut">
              <a:rPr lang="en-IN" smtClean="0"/>
              <a:t>04-02-2022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D3B91A04-710B-479A-954F-E9472AE141EB}" type="slidenum">
              <a:rPr lang="en-IN" smtClean="0"/>
              <a:t>‹#›</a:t>
            </a:fld>
            <a:endParaRPr lang="en-IN" dirty="0"/>
          </a:p>
        </p:txBody>
      </p:sp>
    </p:spTree>
    <p:extLst>
      <p:ext uri="{BB962C8B-B14F-4D97-AF65-F5344CB8AC3E}">
        <p14:creationId xmlns:p14="http://schemas.microsoft.com/office/powerpoint/2010/main" val="281734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7481A5-134E-4FC9-BA78-B5E48F67932C}" type="datetimeFigureOut">
              <a:rPr lang="en-IN" smtClean="0"/>
              <a:t>04-02-2022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D3B91A04-710B-479A-954F-E9472AE141EB}" type="slidenum">
              <a:rPr lang="en-IN" smtClean="0"/>
              <a:t>‹#›</a:t>
            </a:fld>
            <a:endParaRPr lang="en-IN" dirty="0"/>
          </a:p>
        </p:txBody>
      </p:sp>
    </p:spTree>
    <p:extLst>
      <p:ext uri="{BB962C8B-B14F-4D97-AF65-F5344CB8AC3E}">
        <p14:creationId xmlns:p14="http://schemas.microsoft.com/office/powerpoint/2010/main" val="336605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77481A5-134E-4FC9-BA78-B5E48F67932C}" type="datetimeFigureOut">
              <a:rPr lang="en-IN" smtClean="0"/>
              <a:t>04-02-2022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D3B91A04-710B-479A-954F-E9472AE141EB}" type="slidenum">
              <a:rPr lang="en-IN" smtClean="0"/>
              <a:t>‹#›</a:t>
            </a:fld>
            <a:endParaRPr lang="en-IN" dirty="0"/>
          </a:p>
        </p:txBody>
      </p:sp>
    </p:spTree>
    <p:extLst>
      <p:ext uri="{BB962C8B-B14F-4D97-AF65-F5344CB8AC3E}">
        <p14:creationId xmlns:p14="http://schemas.microsoft.com/office/powerpoint/2010/main" val="344761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477481A5-134E-4FC9-BA78-B5E48F67932C}" type="datetimeFigureOut">
              <a:rPr lang="en-IN" smtClean="0"/>
              <a:t>04-02-2022</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D3B91A04-710B-479A-954F-E9472AE141EB}" type="slidenum">
              <a:rPr lang="en-IN" smtClean="0"/>
              <a:t>‹#›</a:t>
            </a:fld>
            <a:endParaRPr lang="en-IN" dirty="0"/>
          </a:p>
        </p:txBody>
      </p:sp>
    </p:spTree>
    <p:extLst>
      <p:ext uri="{BB962C8B-B14F-4D97-AF65-F5344CB8AC3E}">
        <p14:creationId xmlns:p14="http://schemas.microsoft.com/office/powerpoint/2010/main" val="142271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77481A5-134E-4FC9-BA78-B5E48F67932C}" type="datetimeFigureOut">
              <a:rPr lang="en-IN" smtClean="0"/>
              <a:t>04-02-2022</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D3B91A04-710B-479A-954F-E9472AE141EB}" type="slidenum">
              <a:rPr lang="en-IN" smtClean="0"/>
              <a:t>‹#›</a:t>
            </a:fld>
            <a:endParaRPr lang="en-IN" dirty="0"/>
          </a:p>
        </p:txBody>
      </p:sp>
    </p:spTree>
    <p:extLst>
      <p:ext uri="{BB962C8B-B14F-4D97-AF65-F5344CB8AC3E}">
        <p14:creationId xmlns:p14="http://schemas.microsoft.com/office/powerpoint/2010/main" val="3013207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481A5-134E-4FC9-BA78-B5E48F67932C}" type="datetimeFigureOut">
              <a:rPr lang="en-IN" smtClean="0"/>
              <a:t>04-02-2022</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D3B91A04-710B-479A-954F-E9472AE141EB}" type="slidenum">
              <a:rPr lang="en-IN" smtClean="0"/>
              <a:t>‹#›</a:t>
            </a:fld>
            <a:endParaRPr lang="en-IN" dirty="0"/>
          </a:p>
        </p:txBody>
      </p:sp>
    </p:spTree>
    <p:extLst>
      <p:ext uri="{BB962C8B-B14F-4D97-AF65-F5344CB8AC3E}">
        <p14:creationId xmlns:p14="http://schemas.microsoft.com/office/powerpoint/2010/main" val="3163277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481A5-134E-4FC9-BA78-B5E48F67932C}" type="datetimeFigureOut">
              <a:rPr lang="en-IN" smtClean="0"/>
              <a:t>04-02-2022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D3B91A04-710B-479A-954F-E9472AE141EB}" type="slidenum">
              <a:rPr lang="en-IN" smtClean="0"/>
              <a:t>‹#›</a:t>
            </a:fld>
            <a:endParaRPr lang="en-IN" dirty="0"/>
          </a:p>
        </p:txBody>
      </p:sp>
    </p:spTree>
    <p:extLst>
      <p:ext uri="{BB962C8B-B14F-4D97-AF65-F5344CB8AC3E}">
        <p14:creationId xmlns:p14="http://schemas.microsoft.com/office/powerpoint/2010/main" val="60252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481A5-134E-4FC9-BA78-B5E48F67932C}" type="datetimeFigureOut">
              <a:rPr lang="en-IN" smtClean="0"/>
              <a:t>04-02-2022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D3B91A04-710B-479A-954F-E9472AE141EB}" type="slidenum">
              <a:rPr lang="en-IN" smtClean="0"/>
              <a:t>‹#›</a:t>
            </a:fld>
            <a:endParaRPr lang="en-IN" dirty="0"/>
          </a:p>
        </p:txBody>
      </p:sp>
    </p:spTree>
    <p:extLst>
      <p:ext uri="{BB962C8B-B14F-4D97-AF65-F5344CB8AC3E}">
        <p14:creationId xmlns:p14="http://schemas.microsoft.com/office/powerpoint/2010/main" val="3249618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481A5-134E-4FC9-BA78-B5E48F67932C}" type="datetimeFigureOut">
              <a:rPr lang="en-IN" smtClean="0"/>
              <a:t>04-02-2022</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91A04-710B-479A-954F-E9472AE141EB}" type="slidenum">
              <a:rPr lang="en-IN" smtClean="0"/>
              <a:t>‹#›</a:t>
            </a:fld>
            <a:endParaRPr lang="en-IN" dirty="0"/>
          </a:p>
        </p:txBody>
      </p:sp>
    </p:spTree>
    <p:extLst>
      <p:ext uri="{BB962C8B-B14F-4D97-AF65-F5344CB8AC3E}">
        <p14:creationId xmlns:p14="http://schemas.microsoft.com/office/powerpoint/2010/main" val="170693097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g"/></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641"/>
            <a:ext cx="7956000" cy="432047"/>
          </a:xfrm>
        </p:spPr>
        <p:txBody>
          <a:bodyPr>
            <a:normAutofit/>
          </a:bodyPr>
          <a:lstStyle/>
          <a:p>
            <a:r>
              <a:rPr lang="en-GB" sz="2000" u="sng" smtClean="0">
                <a:solidFill>
                  <a:srgbClr val="C00000"/>
                </a:solidFill>
              </a:rPr>
              <a:t>Om Sri Sai Ram</a:t>
            </a:r>
            <a:endParaRPr lang="en-IN" sz="2000" u="sng" dirty="0">
              <a:solidFill>
                <a:srgbClr val="C00000"/>
              </a:solidFill>
            </a:endParaRPr>
          </a:p>
        </p:txBody>
      </p:sp>
      <p:sp>
        <p:nvSpPr>
          <p:cNvPr id="3" name="Subtitle 2"/>
          <p:cNvSpPr>
            <a:spLocks noGrp="1"/>
          </p:cNvSpPr>
          <p:nvPr>
            <p:ph type="subTitle" idx="1"/>
          </p:nvPr>
        </p:nvSpPr>
        <p:spPr>
          <a:xfrm>
            <a:off x="539552" y="836712"/>
            <a:ext cx="8136904" cy="5724000"/>
          </a:xfrm>
        </p:spPr>
        <p:txBody>
          <a:bodyPr>
            <a:normAutofit/>
          </a:bodyPr>
          <a:lstStyle/>
          <a:p>
            <a:r>
              <a:rPr lang="en-GB" sz="7200" b="1" dirty="0" smtClean="0">
                <a:solidFill>
                  <a:srgbClr val="C00000"/>
                </a:solidFill>
              </a:rPr>
              <a:t>Prashanthi </a:t>
            </a:r>
          </a:p>
          <a:p>
            <a:r>
              <a:rPr lang="en-GB" sz="7200" b="1" dirty="0" smtClean="0">
                <a:solidFill>
                  <a:srgbClr val="C00000"/>
                </a:solidFill>
              </a:rPr>
              <a:t>Vahini</a:t>
            </a:r>
            <a:endParaRPr lang="en-IN" sz="7200" b="1" dirty="0">
              <a:solidFill>
                <a:srgbClr val="C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7943" y="1133039"/>
            <a:ext cx="24860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32246" y="1553870"/>
            <a:ext cx="2617818" cy="261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3429000"/>
            <a:ext cx="4968552" cy="313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634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32048"/>
          </a:xfrm>
        </p:spPr>
        <p:txBody>
          <a:bodyPr>
            <a:normAutofit fontScale="90000"/>
          </a:bodyPr>
          <a:lstStyle/>
          <a:p>
            <a:r>
              <a:rPr lang="en-GB" b="1" u="sng" dirty="0" smtClean="0">
                <a:solidFill>
                  <a:srgbClr val="C00000"/>
                </a:solidFill>
              </a:rPr>
              <a:t>What is Prashanthi?</a:t>
            </a:r>
            <a:endParaRPr lang="en-IN" b="1" u="sng" dirty="0">
              <a:solidFill>
                <a:srgbClr val="C00000"/>
              </a:solidFill>
            </a:endParaRPr>
          </a:p>
        </p:txBody>
      </p:sp>
      <p:sp>
        <p:nvSpPr>
          <p:cNvPr id="3" name="Content Placeholder 2"/>
          <p:cNvSpPr>
            <a:spLocks noGrp="1"/>
          </p:cNvSpPr>
          <p:nvPr>
            <p:ph idx="1"/>
          </p:nvPr>
        </p:nvSpPr>
        <p:spPr>
          <a:xfrm>
            <a:off x="323528" y="908720"/>
            <a:ext cx="8496944" cy="5544616"/>
          </a:xfrm>
        </p:spPr>
        <p:txBody>
          <a:bodyPr>
            <a:normAutofit/>
          </a:bodyPr>
          <a:lstStyle/>
          <a:p>
            <a:pPr marL="0" indent="0">
              <a:buNone/>
            </a:pPr>
            <a:endParaRPr lang="en-GB" sz="2800" b="1" dirty="0" smtClean="0">
              <a:solidFill>
                <a:srgbClr val="C00000"/>
              </a:solidFill>
            </a:endParaRPr>
          </a:p>
          <a:p>
            <a:pPr marL="0" indent="0">
              <a:buNone/>
            </a:pPr>
            <a:endParaRPr lang="en-IN" sz="2800" b="1" dirty="0">
              <a:solidFill>
                <a:srgbClr val="C0000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0" y="620688"/>
            <a:ext cx="9132299"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3365" y="5171708"/>
            <a:ext cx="885112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a:solidFill>
                  <a:srgbClr val="C00000"/>
                </a:solidFill>
              </a:rPr>
              <a:t>Prashanthi is the Supreme Peace…</a:t>
            </a:r>
          </a:p>
          <a:p>
            <a:r>
              <a:rPr lang="en-GB" sz="2400" b="1" dirty="0">
                <a:solidFill>
                  <a:srgbClr val="C00000"/>
                </a:solidFill>
              </a:rPr>
              <a:t>The syllable   ‘Pra’  refers to that which is Vikasa or Expanding and Enlarging..</a:t>
            </a:r>
          </a:p>
          <a:p>
            <a:r>
              <a:rPr lang="en-GB" sz="2400" b="1" dirty="0">
                <a:solidFill>
                  <a:srgbClr val="C00000"/>
                </a:solidFill>
              </a:rPr>
              <a:t>Prashanthi  is therefore that Shanti which is which is ever expanding</a:t>
            </a:r>
            <a:r>
              <a:rPr lang="en-GB" sz="2400" dirty="0"/>
              <a:t>…</a:t>
            </a:r>
          </a:p>
        </p:txBody>
      </p:sp>
    </p:spTree>
    <p:extLst>
      <p:ext uri="{BB962C8B-B14F-4D97-AF65-F5344CB8AC3E}">
        <p14:creationId xmlns:p14="http://schemas.microsoft.com/office/powerpoint/2010/main" val="3322930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u="sng" dirty="0" smtClean="0">
                <a:solidFill>
                  <a:srgbClr val="C00000"/>
                </a:solidFill>
              </a:rPr>
              <a:t>Peace at Three Levels….</a:t>
            </a:r>
            <a:endParaRPr lang="en-IN" u="sng" dirty="0">
              <a:solidFill>
                <a:srgbClr val="C00000"/>
              </a:solidFill>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83968" y="1844824"/>
            <a:ext cx="3609616" cy="3529062"/>
          </a:xfrm>
        </p:spPr>
      </p:pic>
      <p:sp>
        <p:nvSpPr>
          <p:cNvPr id="4" name="TextBox 3"/>
          <p:cNvSpPr txBox="1"/>
          <p:nvPr/>
        </p:nvSpPr>
        <p:spPr>
          <a:xfrm>
            <a:off x="450809" y="980728"/>
            <a:ext cx="2795681" cy="563231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smtClean="0">
                <a:solidFill>
                  <a:srgbClr val="C00000"/>
                </a:solidFill>
              </a:rPr>
              <a:t>Shanthi  </a:t>
            </a:r>
            <a:r>
              <a:rPr lang="en-GB" sz="2400" b="1" dirty="0">
                <a:solidFill>
                  <a:srgbClr val="C00000"/>
                </a:solidFill>
              </a:rPr>
              <a:t>should be </a:t>
            </a:r>
            <a:r>
              <a:rPr lang="en-GB" sz="2400" b="1" dirty="0" smtClean="0">
                <a:solidFill>
                  <a:srgbClr val="C00000"/>
                </a:solidFill>
              </a:rPr>
              <a:t>manifested  </a:t>
            </a:r>
            <a:r>
              <a:rPr lang="en-GB" sz="2400" b="1" dirty="0">
                <a:solidFill>
                  <a:srgbClr val="C00000"/>
                </a:solidFill>
              </a:rPr>
              <a:t>at </a:t>
            </a:r>
            <a:r>
              <a:rPr lang="en-GB" sz="2400" b="1" dirty="0" smtClean="0">
                <a:solidFill>
                  <a:srgbClr val="C00000"/>
                </a:solidFill>
              </a:rPr>
              <a:t>3 Levels..</a:t>
            </a:r>
            <a:endParaRPr lang="en-GB" sz="2400" b="1" dirty="0">
              <a:solidFill>
                <a:srgbClr val="C00000"/>
              </a:solidFill>
            </a:endParaRPr>
          </a:p>
          <a:p>
            <a:r>
              <a:rPr lang="en-GB" sz="2400" b="1" dirty="0">
                <a:solidFill>
                  <a:srgbClr val="C00000"/>
                </a:solidFill>
              </a:rPr>
              <a:t>Manas</a:t>
            </a:r>
          </a:p>
          <a:p>
            <a:r>
              <a:rPr lang="en-GB" sz="2400" b="1" dirty="0" err="1">
                <a:solidFill>
                  <a:srgbClr val="C00000"/>
                </a:solidFill>
              </a:rPr>
              <a:t>Vaak</a:t>
            </a:r>
            <a:endParaRPr lang="en-GB" sz="2400" b="1" dirty="0">
              <a:solidFill>
                <a:srgbClr val="C00000"/>
              </a:solidFill>
            </a:endParaRPr>
          </a:p>
          <a:p>
            <a:r>
              <a:rPr lang="en-GB" sz="2400" b="1" dirty="0" err="1">
                <a:solidFill>
                  <a:srgbClr val="C00000"/>
                </a:solidFill>
              </a:rPr>
              <a:t>Kayam</a:t>
            </a:r>
            <a:r>
              <a:rPr lang="en-GB" sz="2400" b="1" dirty="0">
                <a:solidFill>
                  <a:srgbClr val="C00000"/>
                </a:solidFill>
              </a:rPr>
              <a:t> &amp; Karma</a:t>
            </a:r>
            <a:r>
              <a:rPr lang="en-GB" sz="2400" b="1" dirty="0" smtClean="0">
                <a:solidFill>
                  <a:srgbClr val="C00000"/>
                </a:solidFill>
              </a:rPr>
              <a:t>…</a:t>
            </a:r>
          </a:p>
          <a:p>
            <a:r>
              <a:rPr lang="en-GB" sz="2400" b="1" dirty="0" smtClean="0">
                <a:solidFill>
                  <a:srgbClr val="C00000"/>
                </a:solidFill>
              </a:rPr>
              <a:t>Then…Shanthi becomes PRASHANTHI…</a:t>
            </a:r>
          </a:p>
          <a:p>
            <a:endParaRPr lang="en-GB" sz="2400" b="1" dirty="0" smtClean="0">
              <a:solidFill>
                <a:srgbClr val="C00000"/>
              </a:solidFill>
            </a:endParaRPr>
          </a:p>
          <a:p>
            <a:endParaRPr lang="en-GB" sz="2400" b="1" dirty="0" smtClean="0">
              <a:solidFill>
                <a:srgbClr val="C00000"/>
              </a:solidFill>
            </a:endParaRPr>
          </a:p>
          <a:p>
            <a:r>
              <a:rPr lang="en-GB" sz="2400" b="1" dirty="0" smtClean="0">
                <a:solidFill>
                  <a:srgbClr val="C00000"/>
                </a:solidFill>
              </a:rPr>
              <a:t>That’s why we Chant </a:t>
            </a:r>
          </a:p>
          <a:p>
            <a:r>
              <a:rPr lang="en-GB" sz="2400" b="1" dirty="0" smtClean="0">
                <a:solidFill>
                  <a:srgbClr val="C00000"/>
                </a:solidFill>
              </a:rPr>
              <a:t>Shanthi thrice after our Bhajans…</a:t>
            </a:r>
          </a:p>
          <a:p>
            <a:r>
              <a:rPr lang="en-GB" sz="2400" b="1" dirty="0" smtClean="0"/>
              <a:t> </a:t>
            </a:r>
            <a:endParaRPr lang="en-GB" sz="2400" b="1" dirty="0"/>
          </a:p>
        </p:txBody>
      </p:sp>
    </p:spTree>
    <p:extLst>
      <p:ext uri="{BB962C8B-B14F-4D97-AF65-F5344CB8AC3E}">
        <p14:creationId xmlns:p14="http://schemas.microsoft.com/office/powerpoint/2010/main" val="811997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919"/>
            <a:ext cx="8229600" cy="45719"/>
          </a:xfrm>
        </p:spPr>
        <p:txBody>
          <a:bodyPr>
            <a:normAutofit fontScale="90000"/>
          </a:bodyPr>
          <a:lstStyle/>
          <a:p>
            <a:endParaRPr lang="en-IN" sz="4000" b="1" u="sng" dirty="0">
              <a:solidFill>
                <a:srgbClr val="C00000"/>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419872" y="531137"/>
            <a:ext cx="5724128" cy="523220"/>
          </a:xfrm>
          <a:prstGeom prst="rect">
            <a:avLst/>
          </a:prstGeom>
          <a:noFill/>
        </p:spPr>
        <p:txBody>
          <a:bodyPr wrap="square" rtlCol="0">
            <a:spAutoFit/>
          </a:bodyPr>
          <a:lstStyle/>
          <a:p>
            <a:r>
              <a:rPr lang="en-GB" sz="2800" b="1" dirty="0" smtClean="0">
                <a:solidFill>
                  <a:srgbClr val="C00000"/>
                </a:solidFill>
              </a:rPr>
              <a:t>SHANTHI IS LIKE A BOULDER IN SEA</a:t>
            </a:r>
            <a:endParaRPr lang="en-IN" sz="2800" b="1" dirty="0">
              <a:solidFill>
                <a:srgbClr val="C00000"/>
              </a:solidFill>
            </a:endParaRPr>
          </a:p>
        </p:txBody>
      </p:sp>
      <p:sp>
        <p:nvSpPr>
          <p:cNvPr id="5" name="TextBox 4"/>
          <p:cNvSpPr txBox="1"/>
          <p:nvPr/>
        </p:nvSpPr>
        <p:spPr>
          <a:xfrm>
            <a:off x="899592" y="3403712"/>
            <a:ext cx="2088232" cy="707886"/>
          </a:xfrm>
          <a:prstGeom prst="rect">
            <a:avLst/>
          </a:prstGeom>
          <a:noFill/>
        </p:spPr>
        <p:txBody>
          <a:bodyPr wrap="square" rtlCol="0">
            <a:spAutoFit/>
          </a:bodyPr>
          <a:lstStyle/>
          <a:p>
            <a:r>
              <a:rPr lang="en-GB" sz="4000" b="1" dirty="0" smtClean="0"/>
              <a:t>SHANTH</a:t>
            </a:r>
            <a:r>
              <a:rPr lang="en-GB" sz="4000" dirty="0" smtClean="0"/>
              <a:t>I</a:t>
            </a:r>
            <a:endParaRPr lang="en-IN" sz="4000" dirty="0"/>
          </a:p>
        </p:txBody>
      </p:sp>
    </p:spTree>
    <p:extLst>
      <p:ext uri="{BB962C8B-B14F-4D97-AF65-F5344CB8AC3E}">
        <p14:creationId xmlns:p14="http://schemas.microsoft.com/office/powerpoint/2010/main" val="3107546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116632"/>
            <a:ext cx="8229600" cy="158006"/>
          </a:xfrm>
        </p:spPr>
        <p:txBody>
          <a:bodyPr>
            <a:normAutofit fontScale="90000"/>
          </a:bodyPr>
          <a:lstStyle/>
          <a:p>
            <a:endParaRPr lang="en-IN" sz="3200" b="1" u="sng" dirty="0">
              <a:solidFill>
                <a:srgbClr val="C00000"/>
              </a:solidFill>
            </a:endParaRPr>
          </a:p>
        </p:txBody>
      </p:sp>
      <p:sp>
        <p:nvSpPr>
          <p:cNvPr id="5" name="Content Placeholder 4"/>
          <p:cNvSpPr>
            <a:spLocks noGrp="1"/>
          </p:cNvSpPr>
          <p:nvPr>
            <p:ph idx="1"/>
          </p:nvPr>
        </p:nvSpPr>
        <p:spPr>
          <a:xfrm>
            <a:off x="251520" y="836712"/>
            <a:ext cx="8640960" cy="5616624"/>
          </a:xfrm>
        </p:spPr>
        <p:txBody>
          <a:bodyPr/>
          <a:lstStyle/>
          <a:p>
            <a:pPr marL="0" indent="0">
              <a:buNone/>
            </a:pPr>
            <a:endParaRPr lang="en-GB" b="1" dirty="0" smtClean="0">
              <a:solidFill>
                <a:srgbClr val="C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2619" cy="6858000"/>
          </a:xfrm>
          <a:prstGeom prst="rect">
            <a:avLst/>
          </a:prstGeom>
        </p:spPr>
      </p:pic>
      <p:sp>
        <p:nvSpPr>
          <p:cNvPr id="3" name="TextBox 2"/>
          <p:cNvSpPr txBox="1"/>
          <p:nvPr/>
        </p:nvSpPr>
        <p:spPr>
          <a:xfrm>
            <a:off x="107504" y="5576789"/>
            <a:ext cx="7128792"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b="1" dirty="0">
                <a:solidFill>
                  <a:srgbClr val="C00000"/>
                </a:solidFill>
              </a:rPr>
              <a:t>How is the lord Maha Vishnu is in Supreme Peace despite reclining in a poisonous Adishesha </a:t>
            </a:r>
            <a:r>
              <a:rPr lang="en-GB" sz="2000" b="1" dirty="0" smtClean="0">
                <a:solidFill>
                  <a:srgbClr val="C00000"/>
                </a:solidFill>
              </a:rPr>
              <a:t>? …..Bhujaga </a:t>
            </a:r>
            <a:r>
              <a:rPr lang="en-GB" sz="2000" b="1" dirty="0">
                <a:solidFill>
                  <a:srgbClr val="C00000"/>
                </a:solidFill>
              </a:rPr>
              <a:t>Shayana?</a:t>
            </a:r>
          </a:p>
          <a:p>
            <a:r>
              <a:rPr lang="en-GB" sz="2000" b="1" dirty="0">
                <a:solidFill>
                  <a:srgbClr val="C00000"/>
                </a:solidFill>
              </a:rPr>
              <a:t>He has controlled </a:t>
            </a:r>
            <a:r>
              <a:rPr lang="en-GB" sz="2000" b="1" dirty="0" smtClean="0">
                <a:solidFill>
                  <a:srgbClr val="C00000"/>
                </a:solidFill>
              </a:rPr>
              <a:t> the </a:t>
            </a:r>
            <a:r>
              <a:rPr lang="en-GB" sz="2000" b="1" dirty="0">
                <a:solidFill>
                  <a:srgbClr val="C00000"/>
                </a:solidFill>
              </a:rPr>
              <a:t>Snake of </a:t>
            </a:r>
            <a:r>
              <a:rPr lang="en-GB" sz="2000" b="1" dirty="0" smtClean="0">
                <a:solidFill>
                  <a:srgbClr val="C00000"/>
                </a:solidFill>
              </a:rPr>
              <a:t> Arishad </a:t>
            </a:r>
            <a:r>
              <a:rPr lang="en-GB" sz="2000" b="1" dirty="0">
                <a:solidFill>
                  <a:srgbClr val="C00000"/>
                </a:solidFill>
              </a:rPr>
              <a:t>Vargas !</a:t>
            </a:r>
          </a:p>
        </p:txBody>
      </p:sp>
      <p:sp>
        <p:nvSpPr>
          <p:cNvPr id="4" name="Rectangle 3"/>
          <p:cNvSpPr/>
          <p:nvPr/>
        </p:nvSpPr>
        <p:spPr>
          <a:xfrm>
            <a:off x="107504" y="117973"/>
            <a:ext cx="5953874" cy="646331"/>
          </a:xfrm>
          <a:prstGeom prst="rect">
            <a:avLst/>
          </a:prstGeom>
        </p:spPr>
        <p:txBody>
          <a:bodyPr wrap="none">
            <a:spAutoFit/>
          </a:bodyPr>
          <a:lstStyle/>
          <a:p>
            <a:r>
              <a:rPr lang="en-IN" sz="3600" b="1" dirty="0" err="1" smtClean="0">
                <a:solidFill>
                  <a:srgbClr val="C00000"/>
                </a:solidFill>
              </a:rPr>
              <a:t>Shanthakara</a:t>
            </a:r>
            <a:r>
              <a:rPr lang="en-IN" sz="3600" b="1" dirty="0" smtClean="0">
                <a:solidFill>
                  <a:srgbClr val="C00000"/>
                </a:solidFill>
              </a:rPr>
              <a:t> Bhujaga Shayana</a:t>
            </a:r>
            <a:r>
              <a:rPr lang="en-IN" dirty="0" smtClean="0"/>
              <a:t>….</a:t>
            </a:r>
            <a:endParaRPr lang="en-IN" dirty="0"/>
          </a:p>
        </p:txBody>
      </p:sp>
    </p:spTree>
    <p:extLst>
      <p:ext uri="{BB962C8B-B14F-4D97-AF65-F5344CB8AC3E}">
        <p14:creationId xmlns:p14="http://schemas.microsoft.com/office/powerpoint/2010/main" val="1754462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018"/>
          </a:xfrm>
        </p:spPr>
        <p:txBody>
          <a:bodyPr>
            <a:normAutofit fontScale="90000"/>
          </a:bodyPr>
          <a:lstStyle/>
          <a:p>
            <a:endParaRPr lang="en-IN" sz="3600" b="1" u="sng"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Rectangle 2"/>
          <p:cNvSpPr/>
          <p:nvPr/>
        </p:nvSpPr>
        <p:spPr>
          <a:xfrm>
            <a:off x="2843808" y="116632"/>
            <a:ext cx="5540299" cy="584775"/>
          </a:xfrm>
          <a:prstGeom prst="rect">
            <a:avLst/>
          </a:prstGeom>
        </p:spPr>
        <p:txBody>
          <a:bodyPr wrap="none">
            <a:spAutoFit/>
          </a:bodyPr>
          <a:lstStyle/>
          <a:p>
            <a:r>
              <a:rPr lang="en-IN" sz="3200" b="1" dirty="0">
                <a:solidFill>
                  <a:srgbClr val="C00000"/>
                </a:solidFill>
              </a:rPr>
              <a:t>Ksheerasagara not Ksharasagara</a:t>
            </a:r>
          </a:p>
        </p:txBody>
      </p:sp>
    </p:spTree>
    <p:extLst>
      <p:ext uri="{BB962C8B-B14F-4D97-AF65-F5344CB8AC3E}">
        <p14:creationId xmlns:p14="http://schemas.microsoft.com/office/powerpoint/2010/main" val="677019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04056"/>
          </a:xfrm>
        </p:spPr>
        <p:txBody>
          <a:bodyPr>
            <a:noAutofit/>
          </a:bodyPr>
          <a:lstStyle/>
          <a:p>
            <a:r>
              <a:rPr lang="en-GB" sz="2800" b="1" u="sng" dirty="0" smtClean="0">
                <a:solidFill>
                  <a:srgbClr val="C00000"/>
                </a:solidFill>
              </a:rPr>
              <a:t>Welcome Good and Give up Bad</a:t>
            </a:r>
            <a:endParaRPr lang="en-IN" sz="2800" b="1" u="sng" dirty="0">
              <a:solidFill>
                <a:srgbClr val="C00000"/>
              </a:solidFill>
            </a:endParaRPr>
          </a:p>
        </p:txBody>
      </p:sp>
      <p:sp>
        <p:nvSpPr>
          <p:cNvPr id="5" name="TextBox 4"/>
          <p:cNvSpPr txBox="1"/>
          <p:nvPr/>
        </p:nvSpPr>
        <p:spPr>
          <a:xfrm>
            <a:off x="152216" y="3501008"/>
            <a:ext cx="8964488" cy="3354765"/>
          </a:xfrm>
          <a:prstGeom prst="rect">
            <a:avLst/>
          </a:prstGeom>
          <a:noFill/>
        </p:spPr>
        <p:txBody>
          <a:bodyPr wrap="square" rtlCol="0">
            <a:spAutoFit/>
          </a:bodyPr>
          <a:lstStyle/>
          <a:p>
            <a:endParaRPr lang="en-GB" sz="2800" dirty="0" smtClean="0">
              <a:solidFill>
                <a:srgbClr val="C00000"/>
              </a:solidFill>
            </a:endParaRPr>
          </a:p>
          <a:p>
            <a:endParaRPr lang="en-GB" sz="3600" dirty="0" smtClean="0">
              <a:solidFill>
                <a:srgbClr val="C00000"/>
              </a:solidFill>
            </a:endParaRPr>
          </a:p>
          <a:p>
            <a:r>
              <a:rPr lang="en-GB" sz="3600" dirty="0" smtClean="0">
                <a:solidFill>
                  <a:srgbClr val="C00000"/>
                </a:solidFill>
              </a:rPr>
              <a:t>Swami says ancient Rishis Prayed this way:</a:t>
            </a:r>
          </a:p>
          <a:p>
            <a:r>
              <a:rPr lang="en-GB" sz="4000" b="1" dirty="0" smtClean="0">
                <a:solidFill>
                  <a:srgbClr val="C00000"/>
                </a:solidFill>
              </a:rPr>
              <a:t>“</a:t>
            </a:r>
            <a:r>
              <a:rPr lang="en-GB" sz="4000" b="1" dirty="0" err="1" smtClean="0">
                <a:solidFill>
                  <a:srgbClr val="C00000"/>
                </a:solidFill>
              </a:rPr>
              <a:t>Agamaanam</a:t>
            </a:r>
            <a:r>
              <a:rPr lang="en-GB" sz="4000" b="1" dirty="0" smtClean="0">
                <a:solidFill>
                  <a:srgbClr val="C00000"/>
                </a:solidFill>
              </a:rPr>
              <a:t>   </a:t>
            </a:r>
            <a:r>
              <a:rPr lang="en-GB" sz="4000" b="1" dirty="0" err="1" smtClean="0">
                <a:solidFill>
                  <a:srgbClr val="C00000"/>
                </a:solidFill>
              </a:rPr>
              <a:t>Devathah</a:t>
            </a:r>
            <a:r>
              <a:rPr lang="en-GB" sz="4000" b="1" dirty="0" smtClean="0">
                <a:solidFill>
                  <a:srgbClr val="C00000"/>
                </a:solidFill>
              </a:rPr>
              <a:t> :</a:t>
            </a:r>
          </a:p>
          <a:p>
            <a:r>
              <a:rPr lang="en-GB" sz="4000" b="1" dirty="0">
                <a:solidFill>
                  <a:srgbClr val="C00000"/>
                </a:solidFill>
              </a:rPr>
              <a:t> </a:t>
            </a:r>
            <a:r>
              <a:rPr lang="en-GB" sz="4000" b="1" dirty="0" smtClean="0">
                <a:solidFill>
                  <a:srgbClr val="C00000"/>
                </a:solidFill>
              </a:rPr>
              <a:t> </a:t>
            </a:r>
            <a:r>
              <a:rPr lang="en-GB" sz="4000" b="1" dirty="0" err="1" smtClean="0">
                <a:solidFill>
                  <a:srgbClr val="C00000"/>
                </a:solidFill>
              </a:rPr>
              <a:t>Gamanaam</a:t>
            </a:r>
            <a:r>
              <a:rPr lang="en-GB" sz="4000" b="1" dirty="0" smtClean="0">
                <a:solidFill>
                  <a:srgbClr val="C00000"/>
                </a:solidFill>
              </a:rPr>
              <a:t>     </a:t>
            </a:r>
            <a:r>
              <a:rPr lang="en-GB" sz="4000" b="1" dirty="0" err="1" smtClean="0">
                <a:solidFill>
                  <a:srgbClr val="C00000"/>
                </a:solidFill>
              </a:rPr>
              <a:t>Rakshasah</a:t>
            </a:r>
            <a:r>
              <a:rPr lang="en-GB" sz="4000" b="1" dirty="0" smtClean="0">
                <a:solidFill>
                  <a:srgbClr val="C00000"/>
                </a:solidFill>
              </a:rPr>
              <a:t>:</a:t>
            </a:r>
          </a:p>
          <a:p>
            <a:endParaRPr lang="en-IN" sz="3200" b="1" dirty="0">
              <a:solidFill>
                <a:srgbClr val="C0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615" y="806655"/>
            <a:ext cx="4928760" cy="3096344"/>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814552"/>
            <a:ext cx="2736303" cy="3356144"/>
          </a:xfrm>
          <a:prstGeom prst="rect">
            <a:avLst/>
          </a:prstGeom>
        </p:spPr>
      </p:pic>
    </p:spTree>
    <p:extLst>
      <p:ext uri="{BB962C8B-B14F-4D97-AF65-F5344CB8AC3E}">
        <p14:creationId xmlns:p14="http://schemas.microsoft.com/office/powerpoint/2010/main" val="1066091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360040"/>
          </a:xfrm>
        </p:spPr>
        <p:txBody>
          <a:bodyPr>
            <a:normAutofit fontScale="90000"/>
          </a:bodyPr>
          <a:lstStyle/>
          <a:p>
            <a:r>
              <a:rPr lang="en-GB" sz="3200" b="1" u="sng" dirty="0" smtClean="0">
                <a:solidFill>
                  <a:srgbClr val="C00000"/>
                </a:solidFill>
              </a:rPr>
              <a:t>Prashanthi - A Divine Quality</a:t>
            </a:r>
            <a:endParaRPr lang="en-IN" sz="3200" b="1" u="sng" dirty="0">
              <a:solidFill>
                <a:srgbClr val="C00000"/>
              </a:solidFill>
            </a:endParaRPr>
          </a:p>
        </p:txBody>
      </p:sp>
      <p:sp>
        <p:nvSpPr>
          <p:cNvPr id="3" name="Content Placeholder 2"/>
          <p:cNvSpPr>
            <a:spLocks noGrp="1"/>
          </p:cNvSpPr>
          <p:nvPr>
            <p:ph idx="1"/>
          </p:nvPr>
        </p:nvSpPr>
        <p:spPr>
          <a:xfrm>
            <a:off x="107504" y="836712"/>
            <a:ext cx="8784976" cy="5788123"/>
          </a:xfrm>
        </p:spPr>
        <p:txBody>
          <a:bodyPr/>
          <a:lstStyle/>
          <a:p>
            <a:pPr marL="0" indent="0">
              <a:buNone/>
            </a:pPr>
            <a:r>
              <a:rPr lang="en-GB" sz="2800" b="1" dirty="0" smtClean="0">
                <a:solidFill>
                  <a:srgbClr val="C00000"/>
                </a:solidFill>
              </a:rPr>
              <a:t>   All Avatars demonstrated  Prashanthi…</a:t>
            </a:r>
          </a:p>
          <a:p>
            <a:pPr marL="0" indent="0">
              <a:buNone/>
            </a:pPr>
            <a:r>
              <a:rPr lang="en-GB" sz="2800" b="1" dirty="0" smtClean="0">
                <a:solidFill>
                  <a:srgbClr val="C00000"/>
                </a:solidFill>
              </a:rPr>
              <a:t>   Even in their trying circumstances…</a:t>
            </a:r>
          </a:p>
          <a:p>
            <a:pPr marL="0" indent="0">
              <a:buNone/>
            </a:pPr>
            <a:r>
              <a:rPr lang="en-GB" sz="2800" dirty="0" smtClean="0">
                <a:solidFill>
                  <a:srgbClr val="C00000"/>
                </a:solidFill>
              </a:rPr>
              <a:t> </a:t>
            </a:r>
          </a:p>
          <a:p>
            <a:pPr marL="0" indent="0">
              <a:buNone/>
            </a:pPr>
            <a:endParaRPr lang="en-IN"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009" y="4016553"/>
            <a:ext cx="1800200" cy="27035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4658043"/>
            <a:ext cx="3240360" cy="1822703"/>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772816"/>
            <a:ext cx="23241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5620" y="1978570"/>
            <a:ext cx="3814723" cy="209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0174" y="1556792"/>
            <a:ext cx="2453990" cy="3444197"/>
          </a:xfrm>
          <a:prstGeom prst="rect">
            <a:avLst/>
          </a:prstGeom>
        </p:spPr>
      </p:pic>
    </p:spTree>
    <p:extLst>
      <p:ext uri="{BB962C8B-B14F-4D97-AF65-F5344CB8AC3E}">
        <p14:creationId xmlns:p14="http://schemas.microsoft.com/office/powerpoint/2010/main" val="382390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Autofit/>
          </a:bodyPr>
          <a:lstStyle/>
          <a:p>
            <a:r>
              <a:rPr lang="en-GB" sz="3200" u="sng" dirty="0" smtClean="0">
                <a:solidFill>
                  <a:srgbClr val="C00000"/>
                </a:solidFill>
              </a:rPr>
              <a:t>Swami was embodiment of Prashanthi</a:t>
            </a:r>
            <a:endParaRPr lang="en-IN" sz="3200" u="sng" dirty="0">
              <a:solidFill>
                <a:srgbClr val="C0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346" y="1299984"/>
            <a:ext cx="3099531" cy="464929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052735"/>
            <a:ext cx="2088232" cy="5404309"/>
          </a:xfrm>
          <a:prstGeom prst="rect">
            <a:avLst/>
          </a:prstGeom>
        </p:spPr>
      </p:pic>
      <p:sp>
        <p:nvSpPr>
          <p:cNvPr id="6" name="TextBox 5"/>
          <p:cNvSpPr txBox="1"/>
          <p:nvPr/>
        </p:nvSpPr>
        <p:spPr>
          <a:xfrm>
            <a:off x="6228184" y="1524253"/>
            <a:ext cx="2520280" cy="2677656"/>
          </a:xfrm>
          <a:prstGeom prst="rect">
            <a:avLst/>
          </a:prstGeom>
          <a:noFill/>
        </p:spPr>
        <p:txBody>
          <a:bodyPr wrap="square" rtlCol="0">
            <a:spAutoFit/>
          </a:bodyPr>
          <a:lstStyle/>
          <a:p>
            <a:r>
              <a:rPr lang="en-GB" sz="2400" b="1" dirty="0" smtClean="0">
                <a:solidFill>
                  <a:srgbClr val="C00000"/>
                </a:solidFill>
              </a:rPr>
              <a:t>He demonstrated Prashanthi even when HE was </a:t>
            </a:r>
          </a:p>
          <a:p>
            <a:r>
              <a:rPr lang="en-GB" sz="2400" b="1" dirty="0" smtClean="0">
                <a:solidFill>
                  <a:srgbClr val="C00000"/>
                </a:solidFill>
              </a:rPr>
              <a:t>Having physical </a:t>
            </a:r>
          </a:p>
          <a:p>
            <a:r>
              <a:rPr lang="en-GB" sz="2400" b="1" dirty="0" smtClean="0">
                <a:solidFill>
                  <a:srgbClr val="C00000"/>
                </a:solidFill>
              </a:rPr>
              <a:t>‘limitations’…</a:t>
            </a:r>
          </a:p>
          <a:p>
            <a:r>
              <a:rPr lang="en-GB" sz="2400" b="1" dirty="0" smtClean="0">
                <a:solidFill>
                  <a:srgbClr val="C00000"/>
                </a:solidFill>
              </a:rPr>
              <a:t>That was HIS Message</a:t>
            </a:r>
            <a:endParaRPr lang="en-IN" sz="2400" b="1" dirty="0">
              <a:solidFill>
                <a:srgbClr val="C00000"/>
              </a:solidFill>
            </a:endParaRPr>
          </a:p>
        </p:txBody>
      </p:sp>
    </p:spTree>
    <p:extLst>
      <p:ext uri="{BB962C8B-B14F-4D97-AF65-F5344CB8AC3E}">
        <p14:creationId xmlns:p14="http://schemas.microsoft.com/office/powerpoint/2010/main" val="3679614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76064"/>
          </a:xfrm>
        </p:spPr>
        <p:txBody>
          <a:bodyPr>
            <a:normAutofit fontScale="90000"/>
          </a:bodyPr>
          <a:lstStyle/>
          <a:p>
            <a:pPr algn="l"/>
            <a:r>
              <a:rPr lang="en-GB" dirty="0" smtClean="0">
                <a:solidFill>
                  <a:srgbClr val="C00000"/>
                </a:solidFill>
              </a:rPr>
              <a:t>Once in Brindavan……</a:t>
            </a:r>
            <a:endParaRPr lang="en-IN" dirty="0">
              <a:solidFill>
                <a:srgbClr val="C0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3888432" cy="542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060848"/>
            <a:ext cx="3243054"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885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dirty="0" smtClean="0">
                <a:solidFill>
                  <a:srgbClr val="C00000"/>
                </a:solidFill>
              </a:rPr>
              <a:t>Once in the hostel….</a:t>
            </a:r>
            <a:endParaRPr lang="en-IN" dirty="0">
              <a:solidFill>
                <a:srgbClr val="C0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490149"/>
            <a:ext cx="3152633" cy="460658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1916832"/>
            <a:ext cx="2211125" cy="4293096"/>
          </a:xfrm>
          <a:prstGeom prst="rect">
            <a:avLst/>
          </a:prstGeom>
        </p:spPr>
      </p:pic>
    </p:spTree>
    <p:extLst>
      <p:ext uri="{BB962C8B-B14F-4D97-AF65-F5344CB8AC3E}">
        <p14:creationId xmlns:p14="http://schemas.microsoft.com/office/powerpoint/2010/main" val="3417428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500066"/>
          </a:xfrm>
        </p:spPr>
        <p:txBody>
          <a:bodyPr>
            <a:normAutofit fontScale="90000"/>
          </a:bodyPr>
          <a:lstStyle/>
          <a:p>
            <a:r>
              <a:rPr lang="en-US" b="1" u="sng" dirty="0" smtClean="0">
                <a:solidFill>
                  <a:srgbClr val="C00000"/>
                </a:solidFill>
                <a:latin typeface="Arial Narrow" pitchFamily="34" charset="0"/>
              </a:rPr>
              <a:t>What are Vahinis?</a:t>
            </a:r>
            <a:endParaRPr lang="en-IN" b="1" u="sng" dirty="0">
              <a:solidFill>
                <a:srgbClr val="C00000"/>
              </a:solidFill>
              <a:latin typeface="Arial Narrow" pitchFamily="34" charset="0"/>
            </a:endParaRPr>
          </a:p>
        </p:txBody>
      </p:sp>
      <p:sp>
        <p:nvSpPr>
          <p:cNvPr id="3" name="Content Placeholder 2"/>
          <p:cNvSpPr>
            <a:spLocks noGrp="1"/>
          </p:cNvSpPr>
          <p:nvPr>
            <p:ph idx="1"/>
          </p:nvPr>
        </p:nvSpPr>
        <p:spPr>
          <a:xfrm>
            <a:off x="214282" y="791349"/>
            <a:ext cx="8786874" cy="5806003"/>
          </a:xfrm>
        </p:spPr>
        <p:style>
          <a:lnRef idx="1">
            <a:schemeClr val="accent1"/>
          </a:lnRef>
          <a:fillRef idx="2">
            <a:schemeClr val="accent1"/>
          </a:fillRef>
          <a:effectRef idx="1">
            <a:schemeClr val="accent1"/>
          </a:effectRef>
          <a:fontRef idx="minor">
            <a:schemeClr val="dk1"/>
          </a:fontRef>
        </p:style>
        <p:txBody>
          <a:bodyPr>
            <a:normAutofit/>
          </a:bodyPr>
          <a:lstStyle/>
          <a:p>
            <a:endParaRPr lang="en-GB" b="1" dirty="0" smtClean="0">
              <a:solidFill>
                <a:srgbClr val="C00000"/>
              </a:solidFill>
              <a:latin typeface="Arial Narrow" pitchFamily="34" charset="0"/>
            </a:endParaRPr>
          </a:p>
          <a:p>
            <a:endParaRPr lang="en-GB" b="1" dirty="0">
              <a:solidFill>
                <a:srgbClr val="C00000"/>
              </a:solidFill>
              <a:latin typeface="Arial Narrow" pitchFamily="34" charset="0"/>
            </a:endParaRPr>
          </a:p>
          <a:p>
            <a:endParaRPr lang="en-GB" b="1" dirty="0" smtClean="0">
              <a:solidFill>
                <a:srgbClr val="C00000"/>
              </a:solidFill>
              <a:latin typeface="Arial Narrow" pitchFamily="34" charset="0"/>
            </a:endParaRPr>
          </a:p>
          <a:p>
            <a:endParaRPr lang="en-GB" b="1" dirty="0">
              <a:solidFill>
                <a:srgbClr val="C00000"/>
              </a:solidFill>
              <a:latin typeface="Arial Narrow" pitchFamily="34" charset="0"/>
            </a:endParaRPr>
          </a:p>
          <a:p>
            <a:pPr marL="0" indent="0">
              <a:buNone/>
            </a:pPr>
            <a:endParaRPr lang="en-GB" b="1" dirty="0">
              <a:solidFill>
                <a:srgbClr val="C00000"/>
              </a:solidFill>
              <a:latin typeface="Arial Narrow" pitchFamily="34" charset="0"/>
            </a:endParaRPr>
          </a:p>
          <a:p>
            <a:r>
              <a:rPr lang="en-GB" b="1" dirty="0" smtClean="0">
                <a:solidFill>
                  <a:srgbClr val="C00000"/>
                </a:solidFill>
                <a:latin typeface="Arial Narrow" pitchFamily="34" charset="0"/>
              </a:rPr>
              <a:t>God Personally Wrote this</a:t>
            </a:r>
          </a:p>
          <a:p>
            <a:r>
              <a:rPr lang="en-GB" b="1" dirty="0" smtClean="0">
                <a:solidFill>
                  <a:srgbClr val="C00000"/>
                </a:solidFill>
                <a:latin typeface="Arial Narrow" pitchFamily="34" charset="0"/>
              </a:rPr>
              <a:t>6000 pages </a:t>
            </a:r>
          </a:p>
          <a:p>
            <a:r>
              <a:rPr lang="en-GB" b="1" dirty="0" smtClean="0">
                <a:solidFill>
                  <a:srgbClr val="C00000"/>
                </a:solidFill>
                <a:latin typeface="Arial Narrow" pitchFamily="34" charset="0"/>
              </a:rPr>
              <a:t>1958 to 1984 </a:t>
            </a:r>
          </a:p>
          <a:p>
            <a:r>
              <a:rPr lang="en-GB" b="1" dirty="0" smtClean="0">
                <a:solidFill>
                  <a:srgbClr val="C00000"/>
                </a:solidFill>
                <a:latin typeface="Arial Narrow" pitchFamily="34" charset="0"/>
              </a:rPr>
              <a:t>26 years </a:t>
            </a:r>
          </a:p>
          <a:p>
            <a:endParaRPr lang="en-GB" b="1" dirty="0" smtClean="0">
              <a:solidFill>
                <a:srgbClr val="C00000"/>
              </a:solidFill>
              <a:latin typeface="Arial Narrow" pitchFamily="34" charset="0"/>
            </a:endParaRPr>
          </a:p>
          <a:p>
            <a:pPr>
              <a:buNone/>
            </a:pPr>
            <a:endParaRPr lang="en-IN" b="1" dirty="0">
              <a:solidFill>
                <a:srgbClr val="C00000"/>
              </a:solidFill>
              <a:latin typeface="Arial Narrow" pitchFamily="34" charset="0"/>
            </a:endParaRPr>
          </a:p>
        </p:txBody>
      </p:sp>
      <p:pic>
        <p:nvPicPr>
          <p:cNvPr id="5" name="Picture 4" descr="river.gif"/>
          <p:cNvPicPr>
            <a:picLocks noChangeAspect="1"/>
          </p:cNvPicPr>
          <p:nvPr/>
        </p:nvPicPr>
        <p:blipFill>
          <a:blip r:embed="rId2"/>
          <a:stretch>
            <a:fillRect/>
          </a:stretch>
        </p:blipFill>
        <p:spPr>
          <a:xfrm>
            <a:off x="5004048" y="791349"/>
            <a:ext cx="3954001" cy="5589979"/>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8639"/>
            <a:ext cx="243205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2008"/>
          </a:xfrm>
        </p:spPr>
        <p:txBody>
          <a:bodyPr>
            <a:normAutofit fontScale="90000"/>
          </a:bodyPr>
          <a:lstStyle/>
          <a:p>
            <a:endParaRPr lang="en-IN" u="sng" dirty="0">
              <a:solidFill>
                <a:srgbClr val="C0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786" y="0"/>
            <a:ext cx="92022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076587" y="195091"/>
            <a:ext cx="5067413" cy="707886"/>
          </a:xfrm>
          <a:prstGeom prst="rect">
            <a:avLst/>
          </a:prstGeom>
        </p:spPr>
        <p:txBody>
          <a:bodyPr wrap="none">
            <a:spAutoFit/>
          </a:bodyPr>
          <a:lstStyle/>
          <a:p>
            <a:r>
              <a:rPr lang="en-IN" sz="4000" b="1" dirty="0"/>
              <a:t>Sages practiced </a:t>
            </a:r>
            <a:r>
              <a:rPr lang="en-IN" sz="4000" b="1" dirty="0" smtClean="0"/>
              <a:t>Shanthi</a:t>
            </a:r>
            <a:endParaRPr lang="en-IN" sz="4000" b="1" dirty="0"/>
          </a:p>
        </p:txBody>
      </p:sp>
    </p:spTree>
    <p:extLst>
      <p:ext uri="{BB962C8B-B14F-4D97-AF65-F5344CB8AC3E}">
        <p14:creationId xmlns:p14="http://schemas.microsoft.com/office/powerpoint/2010/main" val="3211690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2008"/>
          </a:xfrm>
        </p:spPr>
        <p:txBody>
          <a:bodyPr>
            <a:normAutofit fontScale="90000"/>
          </a:bodyPr>
          <a:lstStyle/>
          <a:p>
            <a:endParaRPr lang="en-IN" sz="4000" u="sng" dirty="0">
              <a:solidFill>
                <a:srgbClr val="C000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0"/>
            <a:ext cx="9252520" cy="68580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3796739"/>
            <a:ext cx="4621527" cy="2772916"/>
          </a:xfrm>
          <a:prstGeom prst="rect">
            <a:avLst/>
          </a:prstGeom>
        </p:spPr>
      </p:pic>
      <p:sp>
        <p:nvSpPr>
          <p:cNvPr id="3" name="Rectangle 2"/>
          <p:cNvSpPr/>
          <p:nvPr/>
        </p:nvSpPr>
        <p:spPr>
          <a:xfrm>
            <a:off x="251520" y="260648"/>
            <a:ext cx="4608512" cy="584775"/>
          </a:xfrm>
          <a:prstGeom prst="rect">
            <a:avLst/>
          </a:prstGeom>
        </p:spPr>
        <p:txBody>
          <a:bodyPr wrap="square">
            <a:spAutoFit/>
          </a:bodyPr>
          <a:lstStyle/>
          <a:p>
            <a:r>
              <a:rPr lang="en-IN" sz="3200" b="1" dirty="0"/>
              <a:t>Albert Einstein</a:t>
            </a:r>
          </a:p>
        </p:txBody>
      </p:sp>
    </p:spTree>
    <p:extLst>
      <p:ext uri="{BB962C8B-B14F-4D97-AF65-F5344CB8AC3E}">
        <p14:creationId xmlns:p14="http://schemas.microsoft.com/office/powerpoint/2010/main" val="2094581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pPr algn="r"/>
            <a:r>
              <a:rPr lang="en-GB" b="1" u="sng" dirty="0" smtClean="0">
                <a:solidFill>
                  <a:srgbClr val="C00000"/>
                </a:solidFill>
              </a:rPr>
              <a:t>Peace is not to be Idle !</a:t>
            </a:r>
            <a:endParaRPr lang="en-IN" b="1" u="sng" dirty="0">
              <a:solidFill>
                <a:srgbClr val="C00000"/>
              </a:solidFill>
            </a:endParaRPr>
          </a:p>
        </p:txBody>
      </p:sp>
      <p:sp>
        <p:nvSpPr>
          <p:cNvPr id="4" name="TextBox 3"/>
          <p:cNvSpPr txBox="1"/>
          <p:nvPr/>
        </p:nvSpPr>
        <p:spPr>
          <a:xfrm>
            <a:off x="323528" y="260647"/>
            <a:ext cx="3456384" cy="60016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smtClean="0">
                <a:solidFill>
                  <a:srgbClr val="C00000"/>
                </a:solidFill>
              </a:rPr>
              <a:t>“You </a:t>
            </a:r>
            <a:r>
              <a:rPr lang="en-GB" sz="2400" b="1" dirty="0">
                <a:solidFill>
                  <a:srgbClr val="C00000"/>
                </a:solidFill>
              </a:rPr>
              <a:t>should not spend your time</a:t>
            </a:r>
          </a:p>
          <a:p>
            <a:r>
              <a:rPr lang="en-GB" sz="2400" b="1" dirty="0">
                <a:solidFill>
                  <a:srgbClr val="C00000"/>
                </a:solidFill>
              </a:rPr>
              <a:t>eating and sleeping, saying to yourself that the Lord will come to your help when the need arises. You </a:t>
            </a:r>
            <a:r>
              <a:rPr lang="en-GB" sz="2400" b="1" dirty="0" smtClean="0">
                <a:solidFill>
                  <a:srgbClr val="C00000"/>
                </a:solidFill>
              </a:rPr>
              <a:t>must arise </a:t>
            </a:r>
            <a:r>
              <a:rPr lang="en-GB" sz="2400" b="1" dirty="0">
                <a:solidFill>
                  <a:srgbClr val="C00000"/>
                </a:solidFill>
              </a:rPr>
              <a:t>and work. God helps those who help themselves, and He will help no </a:t>
            </a:r>
            <a:r>
              <a:rPr lang="en-GB" sz="2400" b="1" dirty="0" smtClean="0">
                <a:solidFill>
                  <a:srgbClr val="C00000"/>
                </a:solidFill>
              </a:rPr>
              <a:t>other.</a:t>
            </a:r>
          </a:p>
          <a:p>
            <a:r>
              <a:rPr lang="en-GB" sz="2400" b="1" dirty="0" smtClean="0">
                <a:solidFill>
                  <a:srgbClr val="C00000"/>
                </a:solidFill>
              </a:rPr>
              <a:t>Peace is not in In action</a:t>
            </a:r>
          </a:p>
          <a:p>
            <a:r>
              <a:rPr lang="en-GB" sz="2400" b="1" dirty="0" smtClean="0">
                <a:solidFill>
                  <a:srgbClr val="C00000"/>
                </a:solidFill>
              </a:rPr>
              <a:t>But in Action by sacrificing the result of Action – Karma </a:t>
            </a:r>
            <a:r>
              <a:rPr lang="en-GB" sz="2400" b="1" dirty="0" err="1" smtClean="0">
                <a:solidFill>
                  <a:srgbClr val="C00000"/>
                </a:solidFill>
              </a:rPr>
              <a:t>phala</a:t>
            </a:r>
            <a:r>
              <a:rPr lang="en-GB" sz="2400" b="1" dirty="0" smtClean="0">
                <a:solidFill>
                  <a:srgbClr val="C00000"/>
                </a:solidFill>
              </a:rPr>
              <a:t>”</a:t>
            </a:r>
          </a:p>
          <a:p>
            <a:endParaRPr lang="en-GB" sz="2400" b="1" dirty="0" smtClean="0">
              <a:solidFill>
                <a:srgbClr val="C00000"/>
              </a:solidFill>
            </a:endParaRPr>
          </a:p>
          <a:p>
            <a:endParaRPr lang="en-GB" sz="2400" b="1" dirty="0">
              <a:solidFill>
                <a:srgbClr val="C00000"/>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04048" y="1052736"/>
            <a:ext cx="2965154" cy="1972816"/>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067" y="3196311"/>
            <a:ext cx="3968309" cy="3311213"/>
          </a:xfrm>
          <a:prstGeom prst="rect">
            <a:avLst/>
          </a:prstGeom>
        </p:spPr>
      </p:pic>
      <p:cxnSp>
        <p:nvCxnSpPr>
          <p:cNvPr id="12" name="Straight Connector 11"/>
          <p:cNvCxnSpPr/>
          <p:nvPr/>
        </p:nvCxnSpPr>
        <p:spPr>
          <a:xfrm flipV="1">
            <a:off x="5148064" y="1088740"/>
            <a:ext cx="2664296" cy="176419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004048" y="1088740"/>
            <a:ext cx="2952328" cy="165618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9204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sz="3200" b="1" u="sng" dirty="0" smtClean="0">
                <a:solidFill>
                  <a:srgbClr val="C00000"/>
                </a:solidFill>
              </a:rPr>
              <a:t>Person with Shanthi</a:t>
            </a:r>
            <a:endParaRPr lang="en-IN" sz="3200" b="1" u="sng" dirty="0">
              <a:solidFill>
                <a:srgbClr val="C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1018294"/>
            <a:ext cx="5184576" cy="4586131"/>
          </a:xfrm>
          <a:prstGeom prst="rect">
            <a:avLst/>
          </a:prstGeom>
        </p:spPr>
      </p:pic>
      <p:sp>
        <p:nvSpPr>
          <p:cNvPr id="5" name="TextBox 4"/>
          <p:cNvSpPr txBox="1"/>
          <p:nvPr/>
        </p:nvSpPr>
        <p:spPr>
          <a:xfrm>
            <a:off x="395536" y="3068960"/>
            <a:ext cx="3024336"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b="1" dirty="0">
                <a:solidFill>
                  <a:srgbClr val="C00000"/>
                </a:solidFill>
              </a:rPr>
              <a:t>Person with Shanthi will be always </a:t>
            </a:r>
            <a:endParaRPr lang="en-GB" sz="2000" b="1" dirty="0" smtClean="0">
              <a:solidFill>
                <a:srgbClr val="C00000"/>
              </a:solidFill>
            </a:endParaRPr>
          </a:p>
          <a:p>
            <a:pPr marL="342900" indent="-342900">
              <a:buFont typeface="Arial" pitchFamily="34" charset="0"/>
              <a:buChar char="•"/>
            </a:pPr>
            <a:r>
              <a:rPr lang="en-GB" sz="2000" b="1" dirty="0" smtClean="0">
                <a:solidFill>
                  <a:srgbClr val="C00000"/>
                </a:solidFill>
              </a:rPr>
              <a:t>Cheerful</a:t>
            </a:r>
            <a:endParaRPr lang="en-GB" sz="2000" b="1" dirty="0">
              <a:solidFill>
                <a:srgbClr val="C00000"/>
              </a:solidFill>
            </a:endParaRPr>
          </a:p>
          <a:p>
            <a:pPr marL="342900" indent="-342900">
              <a:buFont typeface="Arial" pitchFamily="34" charset="0"/>
              <a:buChar char="•"/>
            </a:pPr>
            <a:r>
              <a:rPr lang="en-GB" sz="2000" b="1" dirty="0">
                <a:solidFill>
                  <a:srgbClr val="C00000"/>
                </a:solidFill>
              </a:rPr>
              <a:t>Smiling and Confident</a:t>
            </a:r>
          </a:p>
          <a:p>
            <a:pPr marL="342900" indent="-342900">
              <a:buFont typeface="Arial" pitchFamily="34" charset="0"/>
              <a:buChar char="•"/>
            </a:pPr>
            <a:r>
              <a:rPr lang="en-GB" sz="2000" b="1" dirty="0">
                <a:solidFill>
                  <a:srgbClr val="C00000"/>
                </a:solidFill>
              </a:rPr>
              <a:t>Maintain Trikarana Suddhi</a:t>
            </a:r>
          </a:p>
          <a:p>
            <a:pPr marL="342900" indent="-342900">
              <a:buFont typeface="Arial" pitchFamily="34" charset="0"/>
              <a:buChar char="•"/>
            </a:pPr>
            <a:r>
              <a:rPr lang="en-GB" sz="2000" b="1" dirty="0">
                <a:solidFill>
                  <a:srgbClr val="C00000"/>
                </a:solidFill>
              </a:rPr>
              <a:t>Will </a:t>
            </a:r>
            <a:r>
              <a:rPr lang="en-GB" sz="2000" b="1" dirty="0" smtClean="0">
                <a:solidFill>
                  <a:srgbClr val="C00000"/>
                </a:solidFill>
              </a:rPr>
              <a:t>Respond </a:t>
            </a:r>
            <a:r>
              <a:rPr lang="en-GB" sz="2000" b="1" dirty="0">
                <a:solidFill>
                  <a:srgbClr val="C00000"/>
                </a:solidFill>
              </a:rPr>
              <a:t>but not React to Situations</a:t>
            </a:r>
          </a:p>
          <a:p>
            <a:pPr marL="342900" indent="-342900">
              <a:buFont typeface="Arial" pitchFamily="34" charset="0"/>
              <a:buChar char="•"/>
            </a:pPr>
            <a:r>
              <a:rPr lang="en-GB" sz="2000" b="1" dirty="0">
                <a:solidFill>
                  <a:srgbClr val="C00000"/>
                </a:solidFill>
              </a:rPr>
              <a:t>Active to ensure that no Negative thoughts enter</a:t>
            </a: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2043" y="836712"/>
            <a:ext cx="2911321" cy="1944216"/>
          </a:xfrm>
        </p:spPr>
      </p:pic>
    </p:spTree>
    <p:extLst>
      <p:ext uri="{BB962C8B-B14F-4D97-AF65-F5344CB8AC3E}">
        <p14:creationId xmlns:p14="http://schemas.microsoft.com/office/powerpoint/2010/main" val="3741043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Autofit/>
          </a:bodyPr>
          <a:lstStyle/>
          <a:p>
            <a:r>
              <a:rPr lang="en-GB" sz="3200" b="1" u="sng" dirty="0" smtClean="0">
                <a:solidFill>
                  <a:srgbClr val="C00000"/>
                </a:solidFill>
              </a:rPr>
              <a:t>Shanti comparable to Atma </a:t>
            </a:r>
            <a:endParaRPr lang="en-IN" sz="3200" b="1" u="sng" dirty="0">
              <a:solidFill>
                <a:srgbClr val="C00000"/>
              </a:solidFill>
            </a:endParaRPr>
          </a:p>
        </p:txBody>
      </p:sp>
      <p:sp>
        <p:nvSpPr>
          <p:cNvPr id="3" name="Content Placeholder 2"/>
          <p:cNvSpPr>
            <a:spLocks noGrp="1"/>
          </p:cNvSpPr>
          <p:nvPr>
            <p:ph idx="1"/>
          </p:nvPr>
        </p:nvSpPr>
        <p:spPr>
          <a:xfrm>
            <a:off x="251520" y="836712"/>
            <a:ext cx="8712968" cy="5688632"/>
          </a:xfrm>
        </p:spPr>
        <p:txBody>
          <a:bodyPr/>
          <a:lstStyle/>
          <a:p>
            <a:pPr marL="0" indent="0">
              <a:buNone/>
            </a:pPr>
            <a:endParaRPr lang="en-IN" dirty="0">
              <a:solidFill>
                <a:srgbClr val="C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556793"/>
            <a:ext cx="4896544" cy="303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0" y="865866"/>
            <a:ext cx="3001970" cy="526297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smtClean="0">
                <a:solidFill>
                  <a:srgbClr val="C00000"/>
                </a:solidFill>
              </a:rPr>
              <a:t>“Peace </a:t>
            </a:r>
            <a:r>
              <a:rPr lang="en-GB" sz="2400" b="1" dirty="0">
                <a:solidFill>
                  <a:srgbClr val="C00000"/>
                </a:solidFill>
              </a:rPr>
              <a:t>is the very nature of the Atma </a:t>
            </a:r>
          </a:p>
          <a:p>
            <a:r>
              <a:rPr lang="en-GB" sz="2400" b="1" dirty="0">
                <a:solidFill>
                  <a:srgbClr val="C00000"/>
                </a:solidFill>
              </a:rPr>
              <a:t>It is the characteristic of the inner Atma —wonderful,</a:t>
            </a:r>
          </a:p>
          <a:p>
            <a:r>
              <a:rPr lang="en-GB" sz="2400" b="1" dirty="0">
                <a:solidFill>
                  <a:srgbClr val="C00000"/>
                </a:solidFill>
              </a:rPr>
              <a:t>unshakeable, and permanent</a:t>
            </a:r>
          </a:p>
          <a:p>
            <a:r>
              <a:rPr lang="en-GB" sz="2400" b="1" dirty="0">
                <a:solidFill>
                  <a:srgbClr val="C00000"/>
                </a:solidFill>
              </a:rPr>
              <a:t>Just like the Atma</a:t>
            </a:r>
            <a:r>
              <a:rPr lang="en-GB" sz="2400" b="1" dirty="0" smtClean="0">
                <a:solidFill>
                  <a:srgbClr val="C00000"/>
                </a:solidFill>
              </a:rPr>
              <a:t>,</a:t>
            </a:r>
          </a:p>
          <a:p>
            <a:r>
              <a:rPr lang="en-GB" sz="2400" b="1" dirty="0" smtClean="0">
                <a:solidFill>
                  <a:srgbClr val="C00000"/>
                </a:solidFill>
              </a:rPr>
              <a:t> </a:t>
            </a:r>
            <a:r>
              <a:rPr lang="en-GB" sz="2400" b="1" dirty="0">
                <a:solidFill>
                  <a:srgbClr val="C00000"/>
                </a:solidFill>
              </a:rPr>
              <a:t>it has no beginning or end; no blemish can mar it; it is equalled only by itself; </a:t>
            </a:r>
          </a:p>
          <a:p>
            <a:r>
              <a:rPr lang="en-GB" sz="2400" b="1" dirty="0">
                <a:solidFill>
                  <a:srgbClr val="C00000"/>
                </a:solidFill>
              </a:rPr>
              <a:t>It cannot be compared with any other</a:t>
            </a:r>
            <a:r>
              <a:rPr lang="en-GB" sz="2400" b="1" dirty="0" smtClean="0">
                <a:solidFill>
                  <a:srgbClr val="C00000"/>
                </a:solidFill>
              </a:rPr>
              <a:t>.”</a:t>
            </a:r>
            <a:endParaRPr lang="en-GB" sz="2400" b="1" dirty="0">
              <a:solidFill>
                <a:srgbClr val="C00000"/>
              </a:solidFill>
            </a:endParaRPr>
          </a:p>
        </p:txBody>
      </p:sp>
    </p:spTree>
    <p:extLst>
      <p:ext uri="{BB962C8B-B14F-4D97-AF65-F5344CB8AC3E}">
        <p14:creationId xmlns:p14="http://schemas.microsoft.com/office/powerpoint/2010/main" val="6971265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634082"/>
          </a:xfrm>
        </p:spPr>
        <p:txBody>
          <a:bodyPr>
            <a:normAutofit fontScale="90000"/>
          </a:bodyPr>
          <a:lstStyle/>
          <a:p>
            <a:pPr eaLnBrk="1" hangingPunct="1"/>
            <a:r>
              <a:rPr lang="en-US" sz="4000" b="1" u="sng" dirty="0" smtClean="0">
                <a:solidFill>
                  <a:srgbClr val="C00000"/>
                </a:solidFill>
                <a:latin typeface="Arial Narrow" pitchFamily="34" charset="0"/>
              </a:rPr>
              <a:t>Shanthi is in the Center of our Life</a:t>
            </a:r>
          </a:p>
        </p:txBody>
      </p:sp>
      <p:sp>
        <p:nvSpPr>
          <p:cNvPr id="33795" name="Rectangle 3"/>
          <p:cNvSpPr>
            <a:spLocks noGrp="1" noChangeArrowheads="1"/>
          </p:cNvSpPr>
          <p:nvPr>
            <p:ph type="body" idx="1"/>
          </p:nvPr>
        </p:nvSpPr>
        <p:spPr>
          <a:xfrm>
            <a:off x="323528" y="908720"/>
            <a:ext cx="8363272" cy="5616624"/>
          </a:xfrm>
        </p:spPr>
        <p:txBody>
          <a:bodyPr>
            <a:normAutofit/>
          </a:bodyPr>
          <a:lstStyle/>
          <a:p>
            <a:pPr eaLnBrk="1" hangingPunct="1">
              <a:buFontTx/>
              <a:buNone/>
            </a:pPr>
            <a:endParaRPr lang="en-US" sz="2800" b="1" dirty="0" smtClean="0">
              <a:solidFill>
                <a:srgbClr val="C00000"/>
              </a:solidFill>
              <a:ea typeface="Segoe UI Historic" pitchFamily="34" charset="0"/>
              <a:cs typeface="Segoe UI Historic" pitchFamily="34" charset="0"/>
            </a:endParaRPr>
          </a:p>
          <a:p>
            <a:pPr eaLnBrk="1" hangingPunct="1">
              <a:buFontTx/>
              <a:buNone/>
            </a:pPr>
            <a:endParaRPr lang="en-US" sz="2800" b="1" dirty="0" smtClean="0">
              <a:solidFill>
                <a:srgbClr val="C00000"/>
              </a:solidFill>
              <a:ea typeface="Segoe UI Historic" pitchFamily="34" charset="0"/>
              <a:cs typeface="Segoe UI Historic" pitchFamily="34" charset="0"/>
            </a:endParaRPr>
          </a:p>
        </p:txBody>
      </p:sp>
      <p:sp>
        <p:nvSpPr>
          <p:cNvPr id="4" name="TextBox 3"/>
          <p:cNvSpPr txBox="1"/>
          <p:nvPr/>
        </p:nvSpPr>
        <p:spPr>
          <a:xfrm>
            <a:off x="395536" y="1489500"/>
            <a:ext cx="2835080" cy="304698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a:solidFill>
                  <a:srgbClr val="C00000"/>
                </a:solidFill>
              </a:rPr>
              <a:t>In a grinding stone, the</a:t>
            </a:r>
          </a:p>
          <a:p>
            <a:r>
              <a:rPr lang="en-GB" sz="2400" b="1" dirty="0">
                <a:solidFill>
                  <a:srgbClr val="C00000"/>
                </a:solidFill>
              </a:rPr>
              <a:t>Rice in the center of</a:t>
            </a:r>
          </a:p>
          <a:p>
            <a:r>
              <a:rPr lang="en-GB" sz="2400" b="1" dirty="0">
                <a:solidFill>
                  <a:srgbClr val="C00000"/>
                </a:solidFill>
              </a:rPr>
              <a:t>Will not get powdered</a:t>
            </a:r>
          </a:p>
          <a:p>
            <a:r>
              <a:rPr lang="en-GB" sz="2400" b="1" dirty="0">
                <a:solidFill>
                  <a:srgbClr val="C00000"/>
                </a:solidFill>
              </a:rPr>
              <a:t>But what is in </a:t>
            </a:r>
          </a:p>
          <a:p>
            <a:r>
              <a:rPr lang="en-GB" sz="2400" b="1" dirty="0">
                <a:solidFill>
                  <a:srgbClr val="C00000"/>
                </a:solidFill>
              </a:rPr>
              <a:t>Periphery  gets powdered</a:t>
            </a:r>
          </a:p>
          <a:p>
            <a:r>
              <a:rPr lang="en-GB" sz="2400" b="1" dirty="0">
                <a:solidFill>
                  <a:srgbClr val="C00000"/>
                </a:solidFill>
              </a:rPr>
              <a:t>Similarly in Life…..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1628800"/>
            <a:ext cx="4535087" cy="302433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flipV="1">
            <a:off x="457200" y="228919"/>
            <a:ext cx="8229600" cy="45719"/>
          </a:xfrm>
        </p:spPr>
        <p:txBody>
          <a:bodyPr>
            <a:normAutofit fontScale="90000"/>
          </a:bodyPr>
          <a:lstStyle/>
          <a:p>
            <a:pPr eaLnBrk="1" hangingPunct="1"/>
            <a:endParaRPr lang="en-US" sz="4000" b="1" u="sng" dirty="0" smtClean="0">
              <a:solidFill>
                <a:schemeClr val="accent2"/>
              </a:solidFill>
              <a:latin typeface="Times New Roman" pitchFamily="18" charset="0"/>
            </a:endParaRPr>
          </a:p>
        </p:txBody>
      </p:sp>
      <p:sp>
        <p:nvSpPr>
          <p:cNvPr id="27651" name="Rectangle 3"/>
          <p:cNvSpPr>
            <a:spLocks noGrp="1" noChangeArrowheads="1"/>
          </p:cNvSpPr>
          <p:nvPr>
            <p:ph type="body" idx="1"/>
          </p:nvPr>
        </p:nvSpPr>
        <p:spPr/>
        <p:txBody>
          <a:bodyPr/>
          <a:lstStyle/>
          <a:p>
            <a:pPr eaLnBrk="1" hangingPunct="1">
              <a:buFontTx/>
              <a:buNone/>
            </a:pPr>
            <a:endParaRPr lang="en-US" smtClean="0"/>
          </a:p>
        </p:txBody>
      </p:sp>
      <p:pic>
        <p:nvPicPr>
          <p:cNvPr id="27652" name="Picture 4" descr="fisherman_throwing_net_3column00_nospace_landscap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7654" name="Picture 12" descr="fish"/>
          <p:cNvPicPr>
            <a:picLocks noChangeAspect="1" noChangeArrowheads="1"/>
          </p:cNvPicPr>
          <p:nvPr/>
        </p:nvPicPr>
        <p:blipFill>
          <a:blip r:embed="rId3"/>
          <a:srcRect/>
          <a:stretch>
            <a:fillRect/>
          </a:stretch>
        </p:blipFill>
        <p:spPr bwMode="auto">
          <a:xfrm>
            <a:off x="3124200" y="5715000"/>
            <a:ext cx="762000" cy="381000"/>
          </a:xfrm>
          <a:prstGeom prst="rect">
            <a:avLst/>
          </a:prstGeom>
          <a:noFill/>
          <a:ln w="9525">
            <a:noFill/>
            <a:miter lim="800000"/>
            <a:headEnd/>
            <a:tailEnd/>
          </a:ln>
        </p:spPr>
      </p:pic>
      <p:pic>
        <p:nvPicPr>
          <p:cNvPr id="27655" name="Picture 13" descr="fish"/>
          <p:cNvPicPr>
            <a:picLocks noChangeAspect="1" noChangeArrowheads="1"/>
          </p:cNvPicPr>
          <p:nvPr/>
        </p:nvPicPr>
        <p:blipFill>
          <a:blip r:embed="rId4"/>
          <a:srcRect/>
          <a:stretch>
            <a:fillRect/>
          </a:stretch>
        </p:blipFill>
        <p:spPr bwMode="auto">
          <a:xfrm>
            <a:off x="457200" y="6172200"/>
            <a:ext cx="838200" cy="381000"/>
          </a:xfrm>
          <a:prstGeom prst="rect">
            <a:avLst/>
          </a:prstGeom>
          <a:noFill/>
          <a:ln w="9525">
            <a:noFill/>
            <a:miter lim="800000"/>
            <a:headEnd/>
            <a:tailEnd/>
          </a:ln>
        </p:spPr>
      </p:pic>
      <p:pic>
        <p:nvPicPr>
          <p:cNvPr id="27656" name="Picture 14" descr="fish"/>
          <p:cNvPicPr>
            <a:picLocks noChangeAspect="1" noChangeArrowheads="1"/>
          </p:cNvPicPr>
          <p:nvPr/>
        </p:nvPicPr>
        <p:blipFill>
          <a:blip r:embed="rId5"/>
          <a:srcRect/>
          <a:stretch>
            <a:fillRect/>
          </a:stretch>
        </p:blipFill>
        <p:spPr bwMode="auto">
          <a:xfrm>
            <a:off x="2514600" y="5943600"/>
            <a:ext cx="914400" cy="342900"/>
          </a:xfrm>
          <a:prstGeom prst="rect">
            <a:avLst/>
          </a:prstGeom>
          <a:noFill/>
          <a:ln w="9525">
            <a:noFill/>
            <a:miter lim="800000"/>
            <a:headEnd/>
            <a:tailEnd/>
          </a:ln>
        </p:spPr>
      </p:pic>
      <p:pic>
        <p:nvPicPr>
          <p:cNvPr id="27657" name="Picture 16" descr="fish"/>
          <p:cNvPicPr>
            <a:picLocks noChangeAspect="1" noChangeArrowheads="1"/>
          </p:cNvPicPr>
          <p:nvPr/>
        </p:nvPicPr>
        <p:blipFill>
          <a:blip r:embed="rId6"/>
          <a:srcRect/>
          <a:stretch>
            <a:fillRect/>
          </a:stretch>
        </p:blipFill>
        <p:spPr bwMode="auto">
          <a:xfrm>
            <a:off x="2590800" y="5486400"/>
            <a:ext cx="685800" cy="381000"/>
          </a:xfrm>
          <a:prstGeom prst="rect">
            <a:avLst/>
          </a:prstGeom>
          <a:noFill/>
          <a:ln w="9525">
            <a:noFill/>
            <a:miter lim="800000"/>
            <a:headEnd/>
            <a:tailEnd/>
          </a:ln>
        </p:spPr>
      </p:pic>
      <p:pic>
        <p:nvPicPr>
          <p:cNvPr id="27658" name="Picture 17" descr="fish"/>
          <p:cNvPicPr>
            <a:picLocks noChangeAspect="1" noChangeArrowheads="1"/>
          </p:cNvPicPr>
          <p:nvPr/>
        </p:nvPicPr>
        <p:blipFill>
          <a:blip r:embed="rId7"/>
          <a:srcRect/>
          <a:stretch>
            <a:fillRect/>
          </a:stretch>
        </p:blipFill>
        <p:spPr bwMode="auto">
          <a:xfrm>
            <a:off x="457200" y="5715000"/>
            <a:ext cx="990600" cy="330200"/>
          </a:xfrm>
          <a:prstGeom prst="rect">
            <a:avLst/>
          </a:prstGeom>
          <a:noFill/>
          <a:ln w="9525">
            <a:noFill/>
            <a:miter lim="800000"/>
            <a:headEnd/>
            <a:tailEnd/>
          </a:ln>
        </p:spPr>
      </p:pic>
      <p:pic>
        <p:nvPicPr>
          <p:cNvPr id="27659" name="Picture 18" descr="fish"/>
          <p:cNvPicPr>
            <a:picLocks noChangeAspect="1" noChangeArrowheads="1"/>
          </p:cNvPicPr>
          <p:nvPr/>
        </p:nvPicPr>
        <p:blipFill>
          <a:blip r:embed="rId4"/>
          <a:srcRect/>
          <a:stretch>
            <a:fillRect/>
          </a:stretch>
        </p:blipFill>
        <p:spPr bwMode="auto">
          <a:xfrm>
            <a:off x="762000" y="5334000"/>
            <a:ext cx="838200" cy="381000"/>
          </a:xfrm>
          <a:prstGeom prst="rect">
            <a:avLst/>
          </a:prstGeom>
          <a:noFill/>
          <a:ln w="9525">
            <a:noFill/>
            <a:miter lim="800000"/>
            <a:headEnd/>
            <a:tailEnd/>
          </a:ln>
        </p:spPr>
      </p:pic>
      <p:pic>
        <p:nvPicPr>
          <p:cNvPr id="27660" name="Picture 19" descr="fish"/>
          <p:cNvPicPr>
            <a:picLocks noChangeAspect="1" noChangeArrowheads="1"/>
          </p:cNvPicPr>
          <p:nvPr/>
        </p:nvPicPr>
        <p:blipFill>
          <a:blip r:embed="rId5"/>
          <a:srcRect/>
          <a:stretch>
            <a:fillRect/>
          </a:stretch>
        </p:blipFill>
        <p:spPr bwMode="auto">
          <a:xfrm>
            <a:off x="2438400" y="6248400"/>
            <a:ext cx="914400" cy="342900"/>
          </a:xfrm>
          <a:prstGeom prst="rect">
            <a:avLst/>
          </a:prstGeom>
          <a:noFill/>
          <a:ln w="9525">
            <a:noFill/>
            <a:miter lim="800000"/>
            <a:headEnd/>
            <a:tailEnd/>
          </a:ln>
        </p:spPr>
      </p:pic>
      <p:sp>
        <p:nvSpPr>
          <p:cNvPr id="2" name="TextBox 1"/>
          <p:cNvSpPr txBox="1"/>
          <p:nvPr/>
        </p:nvSpPr>
        <p:spPr>
          <a:xfrm>
            <a:off x="179512" y="260648"/>
            <a:ext cx="4392488" cy="584775"/>
          </a:xfrm>
          <a:prstGeom prst="rect">
            <a:avLst/>
          </a:prstGeom>
          <a:noFill/>
        </p:spPr>
        <p:txBody>
          <a:bodyPr wrap="square" rtlCol="0">
            <a:spAutoFit/>
          </a:bodyPr>
          <a:lstStyle/>
          <a:p>
            <a:r>
              <a:rPr lang="en-GB" sz="3200" b="1" dirty="0" smtClean="0">
                <a:solidFill>
                  <a:srgbClr val="C00000"/>
                </a:solidFill>
              </a:rPr>
              <a:t>Lord’s Feet is the Center !</a:t>
            </a:r>
            <a:r>
              <a:rPr lang="en-GB" b="1" dirty="0" smtClean="0"/>
              <a:t>!</a:t>
            </a:r>
            <a:endParaRPr lang="en-IN"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a:bodyPr>
          <a:lstStyle/>
          <a:p>
            <a:r>
              <a:rPr lang="en-GB" sz="3200" b="1" u="sng" dirty="0" smtClean="0">
                <a:solidFill>
                  <a:srgbClr val="C00000"/>
                </a:solidFill>
              </a:rPr>
              <a:t>Atma Shanthi is the Center of Life</a:t>
            </a:r>
            <a:endParaRPr lang="en-IN" sz="3200" b="1" u="sng"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124744"/>
            <a:ext cx="7992888" cy="5224630"/>
          </a:xfrm>
        </p:spPr>
        <p:style>
          <a:lnRef idx="2">
            <a:schemeClr val="dk1">
              <a:shade val="50000"/>
            </a:schemeClr>
          </a:lnRef>
          <a:fillRef idx="1">
            <a:schemeClr val="dk1"/>
          </a:fillRef>
          <a:effectRef idx="0">
            <a:schemeClr val="dk1"/>
          </a:effectRef>
          <a:fontRef idx="minor">
            <a:schemeClr val="lt1"/>
          </a:fontRef>
        </p:style>
      </p:pic>
      <p:sp>
        <p:nvSpPr>
          <p:cNvPr id="5" name="TextBox 4"/>
          <p:cNvSpPr txBox="1"/>
          <p:nvPr/>
        </p:nvSpPr>
        <p:spPr>
          <a:xfrm>
            <a:off x="4067944" y="3501008"/>
            <a:ext cx="792088" cy="369332"/>
          </a:xfrm>
          <a:prstGeom prst="rect">
            <a:avLst/>
          </a:prstGeom>
          <a:noFill/>
        </p:spPr>
        <p:txBody>
          <a:bodyPr wrap="square" rtlCol="0">
            <a:spAutoFit/>
          </a:bodyPr>
          <a:lstStyle/>
          <a:p>
            <a:r>
              <a:rPr lang="en-GB" b="1" dirty="0" smtClean="0">
                <a:solidFill>
                  <a:srgbClr val="C00000"/>
                </a:solidFill>
              </a:rPr>
              <a:t>ATMA</a:t>
            </a:r>
            <a:endParaRPr lang="en-IN" b="1" dirty="0">
              <a:solidFill>
                <a:srgbClr val="C00000"/>
              </a:solidFill>
            </a:endParaRPr>
          </a:p>
        </p:txBody>
      </p:sp>
      <p:sp>
        <p:nvSpPr>
          <p:cNvPr id="6" name="TextBox 5"/>
          <p:cNvSpPr txBox="1"/>
          <p:nvPr/>
        </p:nvSpPr>
        <p:spPr>
          <a:xfrm>
            <a:off x="3851920" y="2852936"/>
            <a:ext cx="1152128" cy="369332"/>
          </a:xfrm>
          <a:prstGeom prst="rect">
            <a:avLst/>
          </a:prstGeom>
          <a:noFill/>
        </p:spPr>
        <p:txBody>
          <a:bodyPr wrap="square" rtlCol="0">
            <a:spAutoFit/>
          </a:bodyPr>
          <a:lstStyle/>
          <a:p>
            <a:r>
              <a:rPr lang="en-GB" dirty="0" smtClean="0">
                <a:solidFill>
                  <a:srgbClr val="C00000"/>
                </a:solidFill>
              </a:rPr>
              <a:t>   </a:t>
            </a:r>
            <a:r>
              <a:rPr lang="en-GB" b="1" dirty="0" smtClean="0">
                <a:solidFill>
                  <a:srgbClr val="C00000"/>
                </a:solidFill>
              </a:rPr>
              <a:t>BUDDHI</a:t>
            </a:r>
            <a:endParaRPr lang="en-IN" b="1" dirty="0">
              <a:solidFill>
                <a:srgbClr val="C00000"/>
              </a:solidFill>
            </a:endParaRPr>
          </a:p>
        </p:txBody>
      </p:sp>
      <p:sp>
        <p:nvSpPr>
          <p:cNvPr id="7" name="TextBox 6"/>
          <p:cNvSpPr txBox="1"/>
          <p:nvPr/>
        </p:nvSpPr>
        <p:spPr>
          <a:xfrm>
            <a:off x="3995936" y="4293096"/>
            <a:ext cx="1008112" cy="369332"/>
          </a:xfrm>
          <a:prstGeom prst="rect">
            <a:avLst/>
          </a:prstGeom>
          <a:noFill/>
        </p:spPr>
        <p:txBody>
          <a:bodyPr wrap="square" rtlCol="0">
            <a:spAutoFit/>
          </a:bodyPr>
          <a:lstStyle/>
          <a:p>
            <a:r>
              <a:rPr lang="en-GB" b="1" dirty="0" smtClean="0">
                <a:solidFill>
                  <a:srgbClr val="C00000"/>
                </a:solidFill>
              </a:rPr>
              <a:t>BUDDHI</a:t>
            </a:r>
            <a:endParaRPr lang="en-IN" b="1" dirty="0">
              <a:solidFill>
                <a:srgbClr val="C00000"/>
              </a:solidFill>
            </a:endParaRPr>
          </a:p>
        </p:txBody>
      </p:sp>
      <p:sp>
        <p:nvSpPr>
          <p:cNvPr id="8" name="TextBox 7"/>
          <p:cNvSpPr txBox="1"/>
          <p:nvPr/>
        </p:nvSpPr>
        <p:spPr>
          <a:xfrm>
            <a:off x="3851920" y="2204864"/>
            <a:ext cx="1296144" cy="369332"/>
          </a:xfrm>
          <a:prstGeom prst="rect">
            <a:avLst/>
          </a:prstGeom>
          <a:noFill/>
        </p:spPr>
        <p:txBody>
          <a:bodyPr wrap="square" rtlCol="0">
            <a:spAutoFit/>
          </a:bodyPr>
          <a:lstStyle/>
          <a:p>
            <a:r>
              <a:rPr lang="en-GB" dirty="0" smtClean="0">
                <a:solidFill>
                  <a:srgbClr val="C00000"/>
                </a:solidFill>
              </a:rPr>
              <a:t>     </a:t>
            </a:r>
            <a:r>
              <a:rPr lang="en-GB" b="1" dirty="0" smtClean="0">
                <a:solidFill>
                  <a:srgbClr val="C00000"/>
                </a:solidFill>
              </a:rPr>
              <a:t>MIND</a:t>
            </a:r>
            <a:endParaRPr lang="en-IN" b="1" dirty="0">
              <a:solidFill>
                <a:srgbClr val="C00000"/>
              </a:solidFill>
            </a:endParaRPr>
          </a:p>
        </p:txBody>
      </p:sp>
      <p:sp>
        <p:nvSpPr>
          <p:cNvPr id="9" name="TextBox 8"/>
          <p:cNvSpPr txBox="1"/>
          <p:nvPr/>
        </p:nvSpPr>
        <p:spPr>
          <a:xfrm>
            <a:off x="3851920" y="5013176"/>
            <a:ext cx="1296144" cy="369332"/>
          </a:xfrm>
          <a:prstGeom prst="rect">
            <a:avLst/>
          </a:prstGeom>
          <a:noFill/>
        </p:spPr>
        <p:txBody>
          <a:bodyPr wrap="square" rtlCol="0">
            <a:spAutoFit/>
          </a:bodyPr>
          <a:lstStyle/>
          <a:p>
            <a:r>
              <a:rPr lang="en-GB" dirty="0" smtClean="0">
                <a:solidFill>
                  <a:srgbClr val="C00000"/>
                </a:solidFill>
              </a:rPr>
              <a:t>      </a:t>
            </a:r>
            <a:r>
              <a:rPr lang="en-GB" b="1" dirty="0" smtClean="0">
                <a:solidFill>
                  <a:srgbClr val="C00000"/>
                </a:solidFill>
              </a:rPr>
              <a:t>MIND</a:t>
            </a:r>
            <a:endParaRPr lang="en-IN" b="1" dirty="0">
              <a:solidFill>
                <a:srgbClr val="C00000"/>
              </a:solidFill>
            </a:endParaRPr>
          </a:p>
        </p:txBody>
      </p:sp>
      <p:sp>
        <p:nvSpPr>
          <p:cNvPr id="11" name="TextBox 10"/>
          <p:cNvSpPr txBox="1"/>
          <p:nvPr/>
        </p:nvSpPr>
        <p:spPr>
          <a:xfrm>
            <a:off x="3635896" y="1628800"/>
            <a:ext cx="1584176" cy="369332"/>
          </a:xfrm>
          <a:prstGeom prst="rect">
            <a:avLst/>
          </a:prstGeom>
          <a:noFill/>
        </p:spPr>
        <p:txBody>
          <a:bodyPr wrap="square" rtlCol="0">
            <a:spAutoFit/>
          </a:bodyPr>
          <a:lstStyle/>
          <a:p>
            <a:r>
              <a:rPr lang="en-GB" dirty="0" smtClean="0">
                <a:solidFill>
                  <a:srgbClr val="C00000"/>
                </a:solidFill>
              </a:rPr>
              <a:t>         </a:t>
            </a:r>
            <a:r>
              <a:rPr lang="en-GB" b="1" dirty="0" smtClean="0">
                <a:solidFill>
                  <a:srgbClr val="C00000"/>
                </a:solidFill>
              </a:rPr>
              <a:t>BODY</a:t>
            </a:r>
            <a:endParaRPr lang="en-IN" b="1" dirty="0">
              <a:solidFill>
                <a:srgbClr val="C00000"/>
              </a:solidFill>
            </a:endParaRPr>
          </a:p>
        </p:txBody>
      </p:sp>
      <p:sp>
        <p:nvSpPr>
          <p:cNvPr id="12" name="TextBox 11"/>
          <p:cNvSpPr txBox="1"/>
          <p:nvPr/>
        </p:nvSpPr>
        <p:spPr>
          <a:xfrm>
            <a:off x="3635896" y="5567174"/>
            <a:ext cx="1656184" cy="369332"/>
          </a:xfrm>
          <a:prstGeom prst="rect">
            <a:avLst/>
          </a:prstGeom>
          <a:noFill/>
        </p:spPr>
        <p:txBody>
          <a:bodyPr wrap="square" rtlCol="0">
            <a:spAutoFit/>
          </a:bodyPr>
          <a:lstStyle/>
          <a:p>
            <a:r>
              <a:rPr lang="en-GB" dirty="0" smtClean="0">
                <a:solidFill>
                  <a:srgbClr val="C00000"/>
                </a:solidFill>
              </a:rPr>
              <a:t>          </a:t>
            </a:r>
            <a:r>
              <a:rPr lang="en-GB" b="1" dirty="0" smtClean="0">
                <a:solidFill>
                  <a:srgbClr val="C00000"/>
                </a:solidFill>
              </a:rPr>
              <a:t>BODY</a:t>
            </a:r>
            <a:endParaRPr lang="en-IN" b="1" dirty="0">
              <a:solidFill>
                <a:srgbClr val="C00000"/>
              </a:solidFill>
            </a:endParaRPr>
          </a:p>
        </p:txBody>
      </p:sp>
      <p:cxnSp>
        <p:nvCxnSpPr>
          <p:cNvPr id="14" name="Straight Arrow Connector 13"/>
          <p:cNvCxnSpPr/>
          <p:nvPr/>
        </p:nvCxnSpPr>
        <p:spPr>
          <a:xfrm>
            <a:off x="7668344" y="1944095"/>
            <a:ext cx="0" cy="3753708"/>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813466"/>
            <a:ext cx="304800" cy="40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013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360040"/>
          </a:xfrm>
        </p:spPr>
        <p:txBody>
          <a:bodyPr>
            <a:normAutofit fontScale="90000"/>
          </a:bodyPr>
          <a:lstStyle/>
          <a:p>
            <a:r>
              <a:rPr lang="en-US" b="1" u="sng" dirty="0" smtClean="0">
                <a:solidFill>
                  <a:srgbClr val="C00000"/>
                </a:solidFill>
              </a:rPr>
              <a:t>Center is Peaceful…</a:t>
            </a:r>
            <a:endParaRPr lang="en-US" b="1" u="sng" dirty="0">
              <a:solidFill>
                <a:srgbClr val="C00000"/>
              </a:solidFill>
            </a:endParaRPr>
          </a:p>
        </p:txBody>
      </p:sp>
      <p:pic>
        <p:nvPicPr>
          <p:cNvPr id="4" name="Content Placeholder 3" descr="ocean6.jpg"/>
          <p:cNvPicPr>
            <a:picLocks noGrp="1" noChangeAspect="1"/>
          </p:cNvPicPr>
          <p:nvPr>
            <p:ph idx="1"/>
          </p:nvPr>
        </p:nvPicPr>
        <p:blipFill>
          <a:blip r:embed="rId2"/>
          <a:stretch>
            <a:fillRect/>
          </a:stretch>
        </p:blipFill>
        <p:spPr>
          <a:xfrm>
            <a:off x="683568" y="836712"/>
            <a:ext cx="5362922" cy="2683349"/>
          </a:xfr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861048"/>
            <a:ext cx="5325244" cy="250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00192" y="1196752"/>
            <a:ext cx="2592288" cy="1949123"/>
          </a:xfrm>
          <a:prstGeom prst="rect">
            <a:avLst/>
          </a:prstGeom>
          <a:noFill/>
        </p:spPr>
        <p:txBody>
          <a:bodyPr wrap="square" rtlCol="0">
            <a:spAutoFit/>
          </a:bodyPr>
          <a:lstStyle/>
          <a:p>
            <a:pPr marL="285750" indent="-285750">
              <a:lnSpc>
                <a:spcPct val="150000"/>
              </a:lnSpc>
              <a:buFont typeface="Arial" pitchFamily="34" charset="0"/>
              <a:buChar char="•"/>
            </a:pPr>
            <a:r>
              <a:rPr lang="en-GB" sz="2800" b="1" dirty="0" err="1" smtClean="0">
                <a:solidFill>
                  <a:srgbClr val="C00000"/>
                </a:solidFill>
              </a:rPr>
              <a:t>Paramarthika</a:t>
            </a:r>
            <a:endParaRPr lang="en-GB" sz="2800" b="1" dirty="0">
              <a:solidFill>
                <a:srgbClr val="C00000"/>
              </a:solidFill>
            </a:endParaRPr>
          </a:p>
          <a:p>
            <a:pPr marL="285750" indent="-285750">
              <a:lnSpc>
                <a:spcPct val="150000"/>
              </a:lnSpc>
              <a:buFont typeface="Arial" pitchFamily="34" charset="0"/>
              <a:buChar char="•"/>
            </a:pPr>
            <a:r>
              <a:rPr lang="en-GB" sz="2800" b="1" dirty="0" err="1" smtClean="0">
                <a:solidFill>
                  <a:srgbClr val="C00000"/>
                </a:solidFill>
              </a:rPr>
              <a:t>Prathibashika</a:t>
            </a:r>
            <a:endParaRPr lang="en-GB" sz="2800" b="1" dirty="0" smtClean="0">
              <a:solidFill>
                <a:srgbClr val="C00000"/>
              </a:solidFill>
            </a:endParaRPr>
          </a:p>
          <a:p>
            <a:pPr marL="285750" indent="-285750">
              <a:lnSpc>
                <a:spcPct val="150000"/>
              </a:lnSpc>
              <a:buFont typeface="Arial" pitchFamily="34" charset="0"/>
              <a:buChar char="•"/>
            </a:pPr>
            <a:r>
              <a:rPr lang="en-GB" sz="2800" b="1" dirty="0" err="1" smtClean="0">
                <a:solidFill>
                  <a:srgbClr val="C00000"/>
                </a:solidFill>
              </a:rPr>
              <a:t>Vyavaharika</a:t>
            </a:r>
            <a:endParaRPr lang="en-IN" sz="2800" b="1" dirty="0">
              <a:solidFill>
                <a:srgbClr val="C00000"/>
              </a:solidFill>
            </a:endParaRPr>
          </a:p>
        </p:txBody>
      </p:sp>
      <p:sp>
        <p:nvSpPr>
          <p:cNvPr id="6" name="TextBox 5"/>
          <p:cNvSpPr txBox="1"/>
          <p:nvPr/>
        </p:nvSpPr>
        <p:spPr>
          <a:xfrm>
            <a:off x="6300192" y="4526990"/>
            <a:ext cx="2592288" cy="954107"/>
          </a:xfrm>
          <a:prstGeom prst="rect">
            <a:avLst/>
          </a:prstGeom>
          <a:noFill/>
        </p:spPr>
        <p:txBody>
          <a:bodyPr wrap="square" rtlCol="0">
            <a:spAutoFit/>
          </a:bodyPr>
          <a:lstStyle/>
          <a:p>
            <a:r>
              <a:rPr lang="en-GB" sz="2800" b="1" dirty="0" smtClean="0">
                <a:solidFill>
                  <a:srgbClr val="C00000"/>
                </a:solidFill>
              </a:rPr>
              <a:t>Affected by the </a:t>
            </a:r>
          </a:p>
          <a:p>
            <a:r>
              <a:rPr lang="en-GB" sz="2800" b="1" dirty="0" smtClean="0">
                <a:solidFill>
                  <a:srgbClr val="C00000"/>
                </a:solidFill>
              </a:rPr>
              <a:t>Wind of Maya</a:t>
            </a:r>
            <a:endParaRPr lang="en-IN" sz="28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GB" sz="3600" b="1" u="sng" dirty="0" smtClean="0">
                <a:solidFill>
                  <a:srgbClr val="C00000"/>
                </a:solidFill>
              </a:rPr>
              <a:t>Dive Deep into the Ocean of Peace</a:t>
            </a:r>
            <a:endParaRPr lang="en-IN" sz="3600" b="1" u="sng" dirty="0">
              <a:solidFill>
                <a:srgbClr val="C00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422995"/>
            <a:ext cx="4207968" cy="3069816"/>
          </a:xfrm>
        </p:spPr>
      </p:pic>
      <p:sp>
        <p:nvSpPr>
          <p:cNvPr id="4" name="TextBox 3"/>
          <p:cNvSpPr txBox="1"/>
          <p:nvPr/>
        </p:nvSpPr>
        <p:spPr>
          <a:xfrm>
            <a:off x="395536" y="1052736"/>
            <a:ext cx="8352928" cy="1200329"/>
          </a:xfrm>
          <a:prstGeom prst="rect">
            <a:avLst/>
          </a:prstGeom>
          <a:noFill/>
        </p:spPr>
        <p:txBody>
          <a:bodyPr wrap="square" rtlCol="0">
            <a:spAutoFit/>
          </a:bodyPr>
          <a:lstStyle/>
          <a:p>
            <a:r>
              <a:rPr lang="en-GB" sz="2400" b="1" dirty="0">
                <a:solidFill>
                  <a:srgbClr val="C00000"/>
                </a:solidFill>
              </a:rPr>
              <a:t>If we are on the surface we are bound by disturbances</a:t>
            </a:r>
          </a:p>
          <a:p>
            <a:r>
              <a:rPr lang="en-GB" sz="2400" b="1" dirty="0">
                <a:solidFill>
                  <a:srgbClr val="C00000"/>
                </a:solidFill>
              </a:rPr>
              <a:t>So dive deep into the ocean of Peace or Atma Ananda to experience Prashanthi</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1453" y="2420888"/>
            <a:ext cx="4368485" cy="3168352"/>
          </a:xfrm>
          <a:prstGeom prst="rect">
            <a:avLst/>
          </a:prstGeom>
        </p:spPr>
      </p:pic>
    </p:spTree>
    <p:extLst>
      <p:ext uri="{BB962C8B-B14F-4D97-AF65-F5344CB8AC3E}">
        <p14:creationId xmlns:p14="http://schemas.microsoft.com/office/powerpoint/2010/main" val="2982436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sz="4000" b="1" u="sng" dirty="0" smtClean="0">
                <a:solidFill>
                  <a:srgbClr val="C00000"/>
                </a:solidFill>
              </a:rPr>
              <a:t>Vahinis  a Written Treatise </a:t>
            </a:r>
            <a:endParaRPr lang="en-IN" sz="4000" b="1" u="sng"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4643670"/>
              </p:ext>
            </p:extLst>
          </p:nvPr>
        </p:nvGraphicFramePr>
        <p:xfrm>
          <a:off x="467544" y="1484784"/>
          <a:ext cx="8229600" cy="461842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69442">
                <a:tc>
                  <a:txBody>
                    <a:bodyPr/>
                    <a:lstStyle/>
                    <a:p>
                      <a:r>
                        <a:rPr lang="en-GB" sz="3200" dirty="0" smtClean="0">
                          <a:solidFill>
                            <a:srgbClr val="002060"/>
                          </a:solidFill>
                        </a:rPr>
                        <a:t>2020</a:t>
                      </a:r>
                      <a:endParaRPr lang="en-IN" sz="3200" dirty="0">
                        <a:solidFill>
                          <a:srgbClr val="002060"/>
                        </a:solidFill>
                      </a:endParaRPr>
                    </a:p>
                  </a:txBody>
                  <a:tcPr/>
                </a:tc>
                <a:tc>
                  <a:txBody>
                    <a:bodyPr/>
                    <a:lstStyle/>
                    <a:p>
                      <a:r>
                        <a:rPr lang="en-GB" sz="3200" dirty="0" smtClean="0">
                          <a:solidFill>
                            <a:srgbClr val="002060"/>
                          </a:solidFill>
                        </a:rPr>
                        <a:t>2021</a:t>
                      </a:r>
                      <a:endParaRPr lang="en-IN" sz="3200" dirty="0">
                        <a:solidFill>
                          <a:srgbClr val="002060"/>
                        </a:solidFill>
                      </a:endParaRPr>
                    </a:p>
                  </a:txBody>
                  <a:tcPr/>
                </a:tc>
                <a:tc>
                  <a:txBody>
                    <a:bodyPr/>
                    <a:lstStyle/>
                    <a:p>
                      <a:r>
                        <a:rPr lang="en-GB" sz="3200" dirty="0" smtClean="0"/>
                        <a:t>2022</a:t>
                      </a:r>
                      <a:endParaRPr lang="en-IN" sz="3200" dirty="0"/>
                    </a:p>
                  </a:txBody>
                  <a:tcPr/>
                </a:tc>
                <a:tc>
                  <a:txBody>
                    <a:bodyPr/>
                    <a:lstStyle/>
                    <a:p>
                      <a:r>
                        <a:rPr lang="en-GB" sz="3200" dirty="0" smtClean="0"/>
                        <a:t>2023</a:t>
                      </a:r>
                      <a:endParaRPr lang="en-IN" sz="3200" dirty="0"/>
                    </a:p>
                  </a:txBody>
                  <a:tcPr/>
                </a:tc>
                <a:tc>
                  <a:txBody>
                    <a:bodyPr/>
                    <a:lstStyle/>
                    <a:p>
                      <a:r>
                        <a:rPr lang="en-GB" sz="3200" dirty="0" smtClean="0"/>
                        <a:t>2024</a:t>
                      </a:r>
                      <a:endParaRPr lang="en-IN" sz="3200" dirty="0"/>
                    </a:p>
                  </a:txBody>
                  <a:tcPr/>
                </a:tc>
              </a:tr>
              <a:tr h="408330">
                <a:tc>
                  <a:txBody>
                    <a:bodyPr/>
                    <a:lstStyle/>
                    <a:p>
                      <a:r>
                        <a:rPr lang="en-GB" sz="2400" b="1" dirty="0" smtClean="0">
                          <a:solidFill>
                            <a:srgbClr val="002060"/>
                          </a:solidFill>
                        </a:rPr>
                        <a:t>Ramakatha</a:t>
                      </a:r>
                    </a:p>
                    <a:p>
                      <a:r>
                        <a:rPr lang="en-GB" sz="2400" b="1" dirty="0" smtClean="0">
                          <a:solidFill>
                            <a:srgbClr val="002060"/>
                          </a:solidFill>
                        </a:rPr>
                        <a:t>rasa Vahini</a:t>
                      </a:r>
                      <a:endParaRPr lang="en-IN" sz="2400" b="1" dirty="0">
                        <a:solidFill>
                          <a:srgbClr val="002060"/>
                        </a:solidFill>
                      </a:endParaRPr>
                    </a:p>
                  </a:txBody>
                  <a:tcPr/>
                </a:tc>
                <a:tc>
                  <a:txBody>
                    <a:bodyPr/>
                    <a:lstStyle/>
                    <a:p>
                      <a:r>
                        <a:rPr lang="en-GB" sz="2400" b="1" dirty="0" smtClean="0">
                          <a:solidFill>
                            <a:srgbClr val="002060"/>
                          </a:solidFill>
                        </a:rPr>
                        <a:t>Prasnothara</a:t>
                      </a:r>
                      <a:r>
                        <a:rPr lang="en-GB" sz="2400" b="1" baseline="0" dirty="0" smtClean="0">
                          <a:solidFill>
                            <a:srgbClr val="002060"/>
                          </a:solidFill>
                        </a:rPr>
                        <a:t> Vahini</a:t>
                      </a:r>
                      <a:endParaRPr lang="en-IN" sz="2400" b="1" dirty="0">
                        <a:solidFill>
                          <a:srgbClr val="002060"/>
                        </a:solidFill>
                      </a:endParaRPr>
                    </a:p>
                  </a:txBody>
                  <a:tcPr/>
                </a:tc>
                <a:tc>
                  <a:txBody>
                    <a:bodyPr/>
                    <a:lstStyle/>
                    <a:p>
                      <a:r>
                        <a:rPr lang="en-GB" sz="2400" b="1" dirty="0" smtClean="0">
                          <a:solidFill>
                            <a:srgbClr val="C00000"/>
                          </a:solidFill>
                        </a:rPr>
                        <a:t>Prashanthi Vahini</a:t>
                      </a:r>
                      <a:endParaRPr lang="en-IN" sz="2400" b="1" dirty="0">
                        <a:solidFill>
                          <a:srgbClr val="C00000"/>
                        </a:solidFill>
                      </a:endParaRPr>
                    </a:p>
                  </a:txBody>
                  <a:tcPr/>
                </a:tc>
                <a:tc>
                  <a:txBody>
                    <a:bodyPr/>
                    <a:lstStyle/>
                    <a:p>
                      <a:r>
                        <a:rPr lang="en-GB" sz="2400" b="1" dirty="0" smtClean="0">
                          <a:solidFill>
                            <a:srgbClr val="C00000"/>
                          </a:solidFill>
                        </a:rPr>
                        <a:t>Vidya Vahini</a:t>
                      </a:r>
                      <a:endParaRPr lang="en-IN" sz="2400" b="1" dirty="0">
                        <a:solidFill>
                          <a:srgbClr val="C00000"/>
                        </a:solidFill>
                      </a:endParaRPr>
                    </a:p>
                  </a:txBody>
                  <a:tcPr/>
                </a:tc>
                <a:tc>
                  <a:txBody>
                    <a:bodyPr/>
                    <a:lstStyle/>
                    <a:p>
                      <a:r>
                        <a:rPr lang="en-GB" sz="2400" b="1" dirty="0" smtClean="0">
                          <a:solidFill>
                            <a:srgbClr val="C00000"/>
                          </a:solidFill>
                        </a:rPr>
                        <a:t>Leela Kailvalya</a:t>
                      </a:r>
                      <a:r>
                        <a:rPr lang="en-GB" sz="2400" b="1" baseline="0" dirty="0" smtClean="0">
                          <a:solidFill>
                            <a:srgbClr val="C00000"/>
                          </a:solidFill>
                        </a:rPr>
                        <a:t> Vahini</a:t>
                      </a:r>
                      <a:endParaRPr lang="en-IN" sz="2400" b="1" dirty="0">
                        <a:solidFill>
                          <a:srgbClr val="C00000"/>
                        </a:solidFill>
                      </a:endParaRPr>
                    </a:p>
                  </a:txBody>
                  <a:tcPr/>
                </a:tc>
              </a:tr>
              <a:tr h="408330">
                <a:tc>
                  <a:txBody>
                    <a:bodyPr/>
                    <a:lstStyle/>
                    <a:p>
                      <a:r>
                        <a:rPr lang="en-GB" sz="2400" b="1" dirty="0" err="1" smtClean="0">
                          <a:solidFill>
                            <a:srgbClr val="002060"/>
                          </a:solidFill>
                        </a:rPr>
                        <a:t>Bhagawata</a:t>
                      </a:r>
                      <a:r>
                        <a:rPr lang="en-GB" sz="2400" b="1" dirty="0" smtClean="0">
                          <a:solidFill>
                            <a:srgbClr val="002060"/>
                          </a:solidFill>
                        </a:rPr>
                        <a:t> Vahini</a:t>
                      </a:r>
                      <a:endParaRPr lang="en-IN" sz="2400" b="1" dirty="0">
                        <a:solidFill>
                          <a:srgbClr val="002060"/>
                        </a:solidFill>
                      </a:endParaRPr>
                    </a:p>
                  </a:txBody>
                  <a:tcPr/>
                </a:tc>
                <a:tc>
                  <a:txBody>
                    <a:bodyPr/>
                    <a:lstStyle/>
                    <a:p>
                      <a:r>
                        <a:rPr lang="en-GB" sz="2400" b="1" dirty="0" smtClean="0">
                          <a:solidFill>
                            <a:srgbClr val="002060"/>
                          </a:solidFill>
                        </a:rPr>
                        <a:t>Dharma Vahini</a:t>
                      </a:r>
                      <a:endParaRPr lang="en-IN" sz="2400" b="1" dirty="0">
                        <a:solidFill>
                          <a:srgbClr val="002060"/>
                        </a:solidFill>
                      </a:endParaRPr>
                    </a:p>
                  </a:txBody>
                  <a:tcPr/>
                </a:tc>
                <a:tc>
                  <a:txBody>
                    <a:bodyPr/>
                    <a:lstStyle/>
                    <a:p>
                      <a:r>
                        <a:rPr lang="en-GB" sz="2400" b="1" dirty="0" smtClean="0">
                          <a:solidFill>
                            <a:srgbClr val="C00000"/>
                          </a:solidFill>
                        </a:rPr>
                        <a:t>Prema Vahini</a:t>
                      </a:r>
                      <a:endParaRPr lang="en-IN" sz="2400" b="1" dirty="0">
                        <a:solidFill>
                          <a:srgbClr val="C00000"/>
                        </a:solidFill>
                      </a:endParaRPr>
                    </a:p>
                  </a:txBody>
                  <a:tcPr/>
                </a:tc>
                <a:tc>
                  <a:txBody>
                    <a:bodyPr/>
                    <a:lstStyle/>
                    <a:p>
                      <a:r>
                        <a:rPr lang="en-GB" sz="2400" b="1" dirty="0" smtClean="0">
                          <a:solidFill>
                            <a:srgbClr val="C00000"/>
                          </a:solidFill>
                        </a:rPr>
                        <a:t>Jnana</a:t>
                      </a:r>
                      <a:r>
                        <a:rPr lang="en-GB" sz="2400" b="1" baseline="0" dirty="0" smtClean="0">
                          <a:solidFill>
                            <a:srgbClr val="C00000"/>
                          </a:solidFill>
                        </a:rPr>
                        <a:t> Vahini</a:t>
                      </a:r>
                      <a:endParaRPr lang="en-IN" sz="2400" b="1" dirty="0">
                        <a:solidFill>
                          <a:srgbClr val="C00000"/>
                        </a:solidFill>
                      </a:endParaRPr>
                    </a:p>
                  </a:txBody>
                  <a:tcPr/>
                </a:tc>
                <a:tc>
                  <a:txBody>
                    <a:bodyPr/>
                    <a:lstStyle/>
                    <a:p>
                      <a:r>
                        <a:rPr lang="en-GB" sz="2400" b="1" dirty="0" smtClean="0">
                          <a:solidFill>
                            <a:srgbClr val="C00000"/>
                          </a:solidFill>
                        </a:rPr>
                        <a:t>Upanishad Vahini</a:t>
                      </a:r>
                      <a:endParaRPr lang="en-IN" sz="2400" b="1" dirty="0">
                        <a:solidFill>
                          <a:srgbClr val="C00000"/>
                        </a:solidFill>
                      </a:endParaRPr>
                    </a:p>
                  </a:txBody>
                  <a:tcPr/>
                </a:tc>
              </a:tr>
              <a:tr h="408330">
                <a:tc>
                  <a:txBody>
                    <a:bodyPr/>
                    <a:lstStyle/>
                    <a:p>
                      <a:r>
                        <a:rPr lang="en-GB" sz="2400" b="1" dirty="0" smtClean="0">
                          <a:solidFill>
                            <a:srgbClr val="002060"/>
                          </a:solidFill>
                        </a:rPr>
                        <a:t>Sandeha</a:t>
                      </a:r>
                      <a:r>
                        <a:rPr lang="en-GB" sz="2400" b="1" baseline="0" dirty="0" smtClean="0">
                          <a:solidFill>
                            <a:srgbClr val="002060"/>
                          </a:solidFill>
                        </a:rPr>
                        <a:t> Nivarini</a:t>
                      </a:r>
                      <a:endParaRPr lang="en-IN" sz="2400" b="1" dirty="0">
                        <a:solidFill>
                          <a:srgbClr val="002060"/>
                        </a:solidFill>
                      </a:endParaRPr>
                    </a:p>
                  </a:txBody>
                  <a:tcPr/>
                </a:tc>
                <a:tc>
                  <a:txBody>
                    <a:bodyPr/>
                    <a:lstStyle/>
                    <a:p>
                      <a:r>
                        <a:rPr lang="en-GB" sz="2400" b="1" dirty="0" smtClean="0">
                          <a:solidFill>
                            <a:srgbClr val="002060"/>
                          </a:solidFill>
                        </a:rPr>
                        <a:t>Dhyana Vahini</a:t>
                      </a:r>
                      <a:endParaRPr lang="en-IN" sz="2400" b="1" dirty="0">
                        <a:solidFill>
                          <a:srgbClr val="002060"/>
                        </a:solidFill>
                      </a:endParaRPr>
                    </a:p>
                  </a:txBody>
                  <a:tcPr/>
                </a:tc>
                <a:tc>
                  <a:txBody>
                    <a:bodyPr/>
                    <a:lstStyle/>
                    <a:p>
                      <a:r>
                        <a:rPr lang="en-GB" sz="2400" b="1" dirty="0" smtClean="0">
                          <a:solidFill>
                            <a:srgbClr val="C00000"/>
                          </a:solidFill>
                        </a:rPr>
                        <a:t>Sathya Sai Vahini</a:t>
                      </a:r>
                      <a:endParaRPr lang="en-IN" sz="2400" b="1" dirty="0">
                        <a:solidFill>
                          <a:srgbClr val="C00000"/>
                        </a:solidFill>
                      </a:endParaRPr>
                    </a:p>
                  </a:txBody>
                  <a:tcPr/>
                </a:tc>
                <a:tc>
                  <a:txBody>
                    <a:bodyPr/>
                    <a:lstStyle/>
                    <a:p>
                      <a:r>
                        <a:rPr lang="en-GB" sz="2400" b="1" dirty="0" smtClean="0">
                          <a:solidFill>
                            <a:srgbClr val="C00000"/>
                          </a:solidFill>
                        </a:rPr>
                        <a:t>Gita Vahini</a:t>
                      </a:r>
                      <a:endParaRPr lang="en-IN" sz="2400" b="1" dirty="0">
                        <a:solidFill>
                          <a:srgbClr val="C00000"/>
                        </a:solidFill>
                      </a:endParaRPr>
                    </a:p>
                  </a:txBody>
                  <a:tcPr/>
                </a:tc>
                <a:tc>
                  <a:txBody>
                    <a:bodyPr/>
                    <a:lstStyle/>
                    <a:p>
                      <a:r>
                        <a:rPr lang="en-GB" sz="2400" b="1" dirty="0" smtClean="0">
                          <a:solidFill>
                            <a:srgbClr val="C00000"/>
                          </a:solidFill>
                        </a:rPr>
                        <a:t>Sutra Vahini</a:t>
                      </a:r>
                      <a:endParaRPr lang="en-IN" sz="2400" b="1" dirty="0">
                        <a:solidFill>
                          <a:srgbClr val="C00000"/>
                        </a:solidFill>
                      </a:endParaRPr>
                    </a:p>
                  </a:txBody>
                  <a:tcPr/>
                </a:tc>
              </a:tr>
              <a:tr h="473144">
                <a:tc>
                  <a:txBody>
                    <a:bodyPr/>
                    <a:lstStyle/>
                    <a:p>
                      <a:endParaRPr lang="en-IN" dirty="0"/>
                    </a:p>
                  </a:txBody>
                  <a:tcPr/>
                </a:tc>
                <a:tc>
                  <a:txBody>
                    <a:bodyPr/>
                    <a:lstStyle/>
                    <a:p>
                      <a:endParaRPr lang="en-IN"/>
                    </a:p>
                  </a:txBody>
                  <a:tcPr/>
                </a:tc>
                <a:tc>
                  <a:txBody>
                    <a:bodyPr/>
                    <a:lstStyle/>
                    <a:p>
                      <a:endParaRPr lang="en-IN" dirty="0"/>
                    </a:p>
                  </a:txBody>
                  <a:tcPr/>
                </a:tc>
                <a:tc>
                  <a:txBody>
                    <a:bodyPr/>
                    <a:lstStyle/>
                    <a:p>
                      <a:endParaRPr lang="en-IN" dirty="0"/>
                    </a:p>
                  </a:txBody>
                  <a:tcPr/>
                </a:tc>
                <a:tc>
                  <a:txBody>
                    <a:bodyPr/>
                    <a:lstStyle/>
                    <a:p>
                      <a:endParaRPr lang="en-IN"/>
                    </a:p>
                  </a:txBody>
                  <a:tcPr/>
                </a:tc>
              </a:tr>
              <a:tr h="236572">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r>
              <a:tr h="233331">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tr>
            </a:tbl>
          </a:graphicData>
        </a:graphic>
      </p:graphicFrame>
    </p:spTree>
    <p:extLst>
      <p:ext uri="{BB962C8B-B14F-4D97-AF65-F5344CB8AC3E}">
        <p14:creationId xmlns:p14="http://schemas.microsoft.com/office/powerpoint/2010/main" val="25802314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432048"/>
          </a:xfrm>
        </p:spPr>
        <p:txBody>
          <a:bodyPr>
            <a:normAutofit fontScale="90000"/>
          </a:bodyPr>
          <a:lstStyle/>
          <a:p>
            <a:r>
              <a:rPr lang="en-GB" sz="4000" b="1" u="sng" dirty="0" smtClean="0">
                <a:solidFill>
                  <a:srgbClr val="C00000"/>
                </a:solidFill>
              </a:rPr>
              <a:t>Dive Deep in Spirituality</a:t>
            </a:r>
            <a:endParaRPr lang="en-IN" sz="4000" b="1" u="sng" dirty="0">
              <a:solidFill>
                <a:srgbClr val="C00000"/>
              </a:solidFill>
            </a:endParaRPr>
          </a:p>
        </p:txBody>
      </p:sp>
      <p:sp>
        <p:nvSpPr>
          <p:cNvPr id="4" name="Content Placeholder 3"/>
          <p:cNvSpPr>
            <a:spLocks noGrp="1"/>
          </p:cNvSpPr>
          <p:nvPr>
            <p:ph idx="1"/>
          </p:nvPr>
        </p:nvSpPr>
        <p:spPr>
          <a:xfrm>
            <a:off x="457200" y="1052736"/>
            <a:ext cx="8229600" cy="5073427"/>
          </a:xfrm>
        </p:spPr>
        <p:txBody>
          <a:bodyPr/>
          <a:lstStyle/>
          <a:p>
            <a:pPr marL="0" indent="0">
              <a:buNone/>
            </a:pPr>
            <a:endParaRPr lang="en-IN" dirty="0">
              <a:solidFill>
                <a:srgbClr val="C00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44000"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9512" y="908720"/>
            <a:ext cx="8712968" cy="1938992"/>
          </a:xfrm>
          <a:prstGeom prst="rect">
            <a:avLst/>
          </a:prstGeom>
          <a:noFill/>
        </p:spPr>
        <p:txBody>
          <a:bodyPr wrap="square" rtlCol="0">
            <a:spAutoFit/>
          </a:bodyPr>
          <a:lstStyle/>
          <a:p>
            <a:r>
              <a:rPr lang="en-GB" sz="2000" b="1" dirty="0">
                <a:solidFill>
                  <a:srgbClr val="FFFF00"/>
                </a:solidFill>
              </a:rPr>
              <a:t>This principle applies to all devotees.</a:t>
            </a:r>
          </a:p>
          <a:p>
            <a:r>
              <a:rPr lang="en-GB" sz="2000" b="1" dirty="0">
                <a:solidFill>
                  <a:srgbClr val="FFFF00"/>
                </a:solidFill>
              </a:rPr>
              <a:t>Lets  not dabble on the surface of the water ..</a:t>
            </a:r>
          </a:p>
          <a:p>
            <a:r>
              <a:rPr lang="en-GB" sz="2000" b="1" dirty="0">
                <a:solidFill>
                  <a:srgbClr val="FFFF00"/>
                </a:solidFill>
              </a:rPr>
              <a:t>But dive deep into the water of Spirituality…</a:t>
            </a:r>
          </a:p>
          <a:p>
            <a:endParaRPr lang="en-GB" sz="2000" b="1" dirty="0">
              <a:solidFill>
                <a:srgbClr val="FFFF00"/>
              </a:solidFill>
            </a:endParaRPr>
          </a:p>
          <a:p>
            <a:r>
              <a:rPr lang="en-GB" sz="2000" b="1" dirty="0">
                <a:solidFill>
                  <a:srgbClr val="FFFF00"/>
                </a:solidFill>
              </a:rPr>
              <a:t>Denizen is devotee</a:t>
            </a:r>
          </a:p>
          <a:p>
            <a:r>
              <a:rPr lang="en-GB" sz="2000" b="1" dirty="0">
                <a:solidFill>
                  <a:srgbClr val="FFFF00"/>
                </a:solidFill>
              </a:rPr>
              <a:t>Ocean is Spirituality</a:t>
            </a:r>
            <a:r>
              <a:rPr lang="en-GB" dirty="0">
                <a:solidFill>
                  <a:srgbClr val="FFFF00"/>
                </a:solidFill>
              </a:rPr>
              <a:t>…</a:t>
            </a:r>
          </a:p>
        </p:txBody>
      </p:sp>
    </p:spTree>
    <p:extLst>
      <p:ext uri="{BB962C8B-B14F-4D97-AF65-F5344CB8AC3E}">
        <p14:creationId xmlns:p14="http://schemas.microsoft.com/office/powerpoint/2010/main" val="4936997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76064"/>
          </a:xfrm>
        </p:spPr>
        <p:txBody>
          <a:bodyPr>
            <a:normAutofit fontScale="90000"/>
          </a:bodyPr>
          <a:lstStyle/>
          <a:p>
            <a:r>
              <a:rPr lang="en-GB" u="sng" dirty="0" smtClean="0">
                <a:solidFill>
                  <a:srgbClr val="C00000"/>
                </a:solidFill>
              </a:rPr>
              <a:t>Calm the Mind and to Shanti</a:t>
            </a:r>
            <a:endParaRPr lang="en-IN" u="sng" dirty="0">
              <a:solidFill>
                <a:srgbClr val="C00000"/>
              </a:solidFill>
            </a:endParaRPr>
          </a:p>
        </p:txBody>
      </p:sp>
      <p:sp>
        <p:nvSpPr>
          <p:cNvPr id="3" name="Content Placeholder 2"/>
          <p:cNvSpPr>
            <a:spLocks noGrp="1"/>
          </p:cNvSpPr>
          <p:nvPr>
            <p:ph idx="1"/>
          </p:nvPr>
        </p:nvSpPr>
        <p:spPr>
          <a:xfrm>
            <a:off x="323528" y="764704"/>
            <a:ext cx="8568952" cy="5904656"/>
          </a:xfrm>
        </p:spPr>
        <p:txBody>
          <a:bodyPr/>
          <a:lstStyle/>
          <a:p>
            <a:r>
              <a:rPr lang="en-GB" sz="2400" b="1" dirty="0" smtClean="0">
                <a:solidFill>
                  <a:srgbClr val="C00000"/>
                </a:solidFill>
              </a:rPr>
              <a:t>Swami says Mind is a Kurukshetra where Good and Evil contest for Superiority…</a:t>
            </a:r>
          </a:p>
          <a:p>
            <a:r>
              <a:rPr lang="en-GB" sz="2400" b="1" dirty="0">
                <a:solidFill>
                  <a:srgbClr val="C00000"/>
                </a:solidFill>
              </a:rPr>
              <a:t>For all this to achieve our Mind need to be freed from its agitations… calmed and Quietened</a:t>
            </a:r>
            <a:r>
              <a:rPr lang="en-GB" sz="2400" b="1" dirty="0" smtClean="0">
                <a:solidFill>
                  <a:srgbClr val="C00000"/>
                </a:solidFill>
              </a:rPr>
              <a:t>.</a:t>
            </a:r>
          </a:p>
          <a:p>
            <a:r>
              <a:rPr lang="en-GB" sz="2400" b="1" dirty="0" smtClean="0">
                <a:solidFill>
                  <a:srgbClr val="C00000"/>
                </a:solidFill>
              </a:rPr>
              <a:t>Iron sheet can be straightend by Iron only.. similarly lower mind should be tamed by superior mind</a:t>
            </a:r>
            <a:endParaRPr lang="en-GB" sz="2400" b="1" dirty="0">
              <a:solidFill>
                <a:srgbClr val="C00000"/>
              </a:solidFill>
            </a:endParaRPr>
          </a:p>
          <a:p>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83" y="3140968"/>
            <a:ext cx="4624082" cy="3136668"/>
          </a:xfrm>
          <a:prstGeom prst="rect">
            <a:avLst/>
          </a:prstGeom>
        </p:spPr>
      </p:pic>
      <p:cxnSp>
        <p:nvCxnSpPr>
          <p:cNvPr id="6" name="Straight Arrow Connector 5"/>
          <p:cNvCxnSpPr/>
          <p:nvPr/>
        </p:nvCxnSpPr>
        <p:spPr>
          <a:xfrm>
            <a:off x="3131840" y="5157192"/>
            <a:ext cx="324036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2843808" y="4437112"/>
            <a:ext cx="352839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372200" y="4206279"/>
            <a:ext cx="2376264" cy="461665"/>
          </a:xfrm>
          <a:prstGeom prst="rect">
            <a:avLst/>
          </a:prstGeom>
          <a:noFill/>
        </p:spPr>
        <p:txBody>
          <a:bodyPr wrap="square" rtlCol="0">
            <a:spAutoFit/>
          </a:bodyPr>
          <a:lstStyle/>
          <a:p>
            <a:r>
              <a:rPr lang="en-GB" dirty="0" smtClean="0"/>
              <a:t> </a:t>
            </a:r>
            <a:r>
              <a:rPr lang="en-GB" sz="2400" dirty="0" smtClean="0">
                <a:solidFill>
                  <a:srgbClr val="C00000"/>
                </a:solidFill>
              </a:rPr>
              <a:t>Superior Mind</a:t>
            </a:r>
            <a:endParaRPr lang="en-IN" sz="2400" dirty="0">
              <a:solidFill>
                <a:srgbClr val="C00000"/>
              </a:solidFill>
            </a:endParaRPr>
          </a:p>
        </p:txBody>
      </p:sp>
      <p:sp>
        <p:nvSpPr>
          <p:cNvPr id="12" name="TextBox 11"/>
          <p:cNvSpPr txBox="1"/>
          <p:nvPr/>
        </p:nvSpPr>
        <p:spPr>
          <a:xfrm>
            <a:off x="6552220" y="5024043"/>
            <a:ext cx="2016224" cy="461665"/>
          </a:xfrm>
          <a:prstGeom prst="rect">
            <a:avLst/>
          </a:prstGeom>
          <a:noFill/>
        </p:spPr>
        <p:txBody>
          <a:bodyPr wrap="square" rtlCol="0">
            <a:spAutoFit/>
          </a:bodyPr>
          <a:lstStyle/>
          <a:p>
            <a:r>
              <a:rPr lang="en-GB" sz="2400" dirty="0" smtClean="0">
                <a:solidFill>
                  <a:srgbClr val="C00000"/>
                </a:solidFill>
              </a:rPr>
              <a:t>Lower Mind</a:t>
            </a:r>
            <a:endParaRPr lang="en-IN" sz="2400" dirty="0">
              <a:solidFill>
                <a:srgbClr val="C00000"/>
              </a:solidFill>
            </a:endParaRPr>
          </a:p>
        </p:txBody>
      </p:sp>
    </p:spTree>
    <p:extLst>
      <p:ext uri="{BB962C8B-B14F-4D97-AF65-F5344CB8AC3E}">
        <p14:creationId xmlns:p14="http://schemas.microsoft.com/office/powerpoint/2010/main" val="2805455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76064"/>
          </a:xfrm>
        </p:spPr>
        <p:txBody>
          <a:bodyPr>
            <a:normAutofit fontScale="90000"/>
          </a:bodyPr>
          <a:lstStyle/>
          <a:p>
            <a:pPr algn="r"/>
            <a:r>
              <a:rPr lang="en-GB" sz="3600" b="1" u="sng" dirty="0" smtClean="0">
                <a:solidFill>
                  <a:srgbClr val="C00000"/>
                </a:solidFill>
              </a:rPr>
              <a:t>Anrta  </a:t>
            </a:r>
            <a:r>
              <a:rPr lang="en-GB" sz="3600" b="1" u="sng" dirty="0" smtClean="0">
                <a:solidFill>
                  <a:srgbClr val="C00000"/>
                </a:solidFill>
              </a:rPr>
              <a:t>to  Amritha</a:t>
            </a:r>
            <a:endParaRPr lang="en-IN" sz="3600" b="1" u="sng" dirty="0">
              <a:solidFill>
                <a:srgbClr val="C0000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44388" y="764704"/>
            <a:ext cx="2821545" cy="1860456"/>
          </a:xfr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852936"/>
            <a:ext cx="3171956" cy="379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5536" y="188640"/>
            <a:ext cx="4464496" cy="63709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a:solidFill>
                  <a:srgbClr val="C00000"/>
                </a:solidFill>
              </a:rPr>
              <a:t>A disease spreading fast today !</a:t>
            </a:r>
          </a:p>
          <a:p>
            <a:r>
              <a:rPr lang="en-GB" sz="2400" b="1" dirty="0">
                <a:solidFill>
                  <a:srgbClr val="C00000"/>
                </a:solidFill>
              </a:rPr>
              <a:t>What is it?</a:t>
            </a:r>
          </a:p>
          <a:p>
            <a:r>
              <a:rPr lang="en-GB" sz="2400" b="1" dirty="0">
                <a:solidFill>
                  <a:srgbClr val="C00000"/>
                </a:solidFill>
              </a:rPr>
              <a:t>People TALK but fail to ACT accordingly </a:t>
            </a:r>
          </a:p>
          <a:p>
            <a:r>
              <a:rPr lang="en-GB" sz="2400" b="1" dirty="0">
                <a:solidFill>
                  <a:srgbClr val="C00000"/>
                </a:solidFill>
              </a:rPr>
              <a:t>This section of people  is increasing ! </a:t>
            </a:r>
          </a:p>
          <a:p>
            <a:r>
              <a:rPr lang="en-GB" sz="2400" b="1" dirty="0">
                <a:solidFill>
                  <a:srgbClr val="C00000"/>
                </a:solidFill>
              </a:rPr>
              <a:t>There is a need to cure this disease </a:t>
            </a:r>
            <a:r>
              <a:rPr lang="en-GB" sz="2400" b="1" dirty="0" smtClean="0">
                <a:solidFill>
                  <a:srgbClr val="C00000"/>
                </a:solidFill>
              </a:rPr>
              <a:t>immediately. Because, </a:t>
            </a:r>
            <a:r>
              <a:rPr lang="en-GB" sz="2400" b="1" dirty="0">
                <a:solidFill>
                  <a:srgbClr val="C00000"/>
                </a:solidFill>
              </a:rPr>
              <a:t>Shanti is entwined here…</a:t>
            </a:r>
          </a:p>
          <a:p>
            <a:r>
              <a:rPr lang="en-GB" sz="2400" b="1" dirty="0">
                <a:solidFill>
                  <a:srgbClr val="C00000"/>
                </a:solidFill>
              </a:rPr>
              <a:t>Shanti is possible only when we practice our precept…</a:t>
            </a:r>
          </a:p>
          <a:p>
            <a:r>
              <a:rPr lang="en-GB" sz="2400" b="1" dirty="0">
                <a:solidFill>
                  <a:srgbClr val="C00000"/>
                </a:solidFill>
              </a:rPr>
              <a:t>If its not backed by Action…over time it turns to </a:t>
            </a:r>
            <a:r>
              <a:rPr lang="en-GB" sz="2400" b="1" dirty="0" smtClean="0">
                <a:solidFill>
                  <a:srgbClr val="C00000"/>
                </a:solidFill>
              </a:rPr>
              <a:t>Anrta (Not Valid) </a:t>
            </a:r>
            <a:r>
              <a:rPr lang="en-GB" sz="2400" b="1" dirty="0">
                <a:solidFill>
                  <a:srgbClr val="C00000"/>
                </a:solidFill>
              </a:rPr>
              <a:t>but if backed by Action memory is always Amritha Says Swami</a:t>
            </a:r>
            <a:r>
              <a:rPr lang="en-GB" sz="2400" b="1" dirty="0" smtClean="0">
                <a:solidFill>
                  <a:srgbClr val="C00000"/>
                </a:solidFill>
              </a:rPr>
              <a:t>….</a:t>
            </a:r>
          </a:p>
          <a:p>
            <a:endParaRPr lang="en-GB" sz="2400" b="1" dirty="0" smtClean="0">
              <a:solidFill>
                <a:srgbClr val="C00000"/>
              </a:solidFill>
            </a:endParaRPr>
          </a:p>
          <a:p>
            <a:r>
              <a:rPr lang="en-GB" sz="2400" b="1" dirty="0" smtClean="0">
                <a:solidFill>
                  <a:srgbClr val="C00000"/>
                </a:solidFill>
              </a:rPr>
              <a:t>“</a:t>
            </a:r>
            <a:r>
              <a:rPr lang="en-GB" sz="2400" b="1" dirty="0" err="1" smtClean="0">
                <a:solidFill>
                  <a:srgbClr val="C00000"/>
                </a:solidFill>
              </a:rPr>
              <a:t>Matalu</a:t>
            </a:r>
            <a:r>
              <a:rPr lang="en-GB" sz="2400" b="1" dirty="0" smtClean="0">
                <a:solidFill>
                  <a:srgbClr val="C00000"/>
                </a:solidFill>
              </a:rPr>
              <a:t> </a:t>
            </a:r>
            <a:r>
              <a:rPr lang="en-GB" sz="2400" b="1" dirty="0" err="1" smtClean="0">
                <a:solidFill>
                  <a:srgbClr val="C00000"/>
                </a:solidFill>
              </a:rPr>
              <a:t>chuste</a:t>
            </a:r>
            <a:r>
              <a:rPr lang="en-GB" sz="2400" b="1" dirty="0" smtClean="0">
                <a:solidFill>
                  <a:srgbClr val="C00000"/>
                </a:solidFill>
              </a:rPr>
              <a:t> </a:t>
            </a:r>
            <a:r>
              <a:rPr lang="en-GB" sz="2400" b="1" dirty="0" err="1" smtClean="0">
                <a:solidFill>
                  <a:srgbClr val="C00000"/>
                </a:solidFill>
              </a:rPr>
              <a:t>Kotalu</a:t>
            </a:r>
            <a:r>
              <a:rPr lang="en-GB" sz="2400" b="1" dirty="0" smtClean="0">
                <a:solidFill>
                  <a:srgbClr val="C00000"/>
                </a:solidFill>
              </a:rPr>
              <a:t> </a:t>
            </a:r>
            <a:r>
              <a:rPr lang="en-GB" sz="2400" b="1" dirty="0" err="1" smtClean="0">
                <a:solidFill>
                  <a:srgbClr val="C00000"/>
                </a:solidFill>
              </a:rPr>
              <a:t>Datuthai</a:t>
            </a:r>
            <a:r>
              <a:rPr lang="en-GB" sz="2400" b="1" dirty="0" smtClean="0">
                <a:solidFill>
                  <a:srgbClr val="C00000"/>
                </a:solidFill>
              </a:rPr>
              <a:t>….</a:t>
            </a:r>
            <a:endParaRPr lang="en-GB" sz="2400" b="1" dirty="0">
              <a:solidFill>
                <a:srgbClr val="C00000"/>
              </a:solidFill>
            </a:endParaRPr>
          </a:p>
        </p:txBody>
      </p:sp>
    </p:spTree>
    <p:extLst>
      <p:ext uri="{BB962C8B-B14F-4D97-AF65-F5344CB8AC3E}">
        <p14:creationId xmlns:p14="http://schemas.microsoft.com/office/powerpoint/2010/main" val="3669773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u="sng" dirty="0" smtClean="0">
                <a:solidFill>
                  <a:srgbClr val="C00000"/>
                </a:solidFill>
              </a:rPr>
              <a:t>Faith in Scriptures</a:t>
            </a:r>
            <a:endParaRPr lang="en-IN" u="sng" dirty="0">
              <a:solidFill>
                <a:srgbClr val="C00000"/>
              </a:solidFill>
            </a:endParaRPr>
          </a:p>
        </p:txBody>
      </p:sp>
      <p:sp>
        <p:nvSpPr>
          <p:cNvPr id="3" name="Content Placeholder 2"/>
          <p:cNvSpPr>
            <a:spLocks noGrp="1"/>
          </p:cNvSpPr>
          <p:nvPr>
            <p:ph idx="1"/>
          </p:nvPr>
        </p:nvSpPr>
        <p:spPr>
          <a:xfrm>
            <a:off x="251520" y="836712"/>
            <a:ext cx="8640960" cy="5544616"/>
          </a:xfrm>
        </p:spPr>
        <p:txBody>
          <a:bodyPr/>
          <a:lstStyle/>
          <a:p>
            <a:pPr marL="0" indent="0">
              <a:buNone/>
            </a:pPr>
            <a:r>
              <a:rPr lang="en-GB" sz="2800" b="1" dirty="0" smtClean="0">
                <a:solidFill>
                  <a:srgbClr val="C00000"/>
                </a:solidFill>
              </a:rPr>
              <a:t>The Present age is crazy…peculiar lifestyles and no faith in scriptures and sastras!</a:t>
            </a:r>
          </a:p>
          <a:p>
            <a:pPr marL="0" indent="0">
              <a:buNone/>
            </a:pPr>
            <a:r>
              <a:rPr lang="en-GB" sz="2800" b="1" dirty="0" smtClean="0">
                <a:solidFill>
                  <a:srgbClr val="C00000"/>
                </a:solidFill>
              </a:rPr>
              <a:t>How to interpret the scriptures</a:t>
            </a:r>
          </a:p>
          <a:p>
            <a:pPr marL="0" indent="0">
              <a:buNone/>
            </a:pPr>
            <a:r>
              <a:rPr lang="en-GB" sz="2800" b="1" dirty="0" smtClean="0">
                <a:solidFill>
                  <a:srgbClr val="C00000"/>
                </a:solidFill>
              </a:rPr>
              <a:t>Change the method but not the content says Swami</a:t>
            </a:r>
          </a:p>
          <a:p>
            <a:pPr marL="0" indent="0">
              <a:buNone/>
            </a:pPr>
            <a:endParaRPr lang="en-GB" sz="2800" b="1" dirty="0" smtClean="0">
              <a:solidFill>
                <a:srgbClr val="C00000"/>
              </a:solidFill>
            </a:endParaRPr>
          </a:p>
          <a:p>
            <a:pPr marL="0" indent="0">
              <a:buNone/>
            </a:pPr>
            <a:r>
              <a:rPr lang="en-GB" sz="2800" b="1" dirty="0" smtClean="0">
                <a:solidFill>
                  <a:srgbClr val="C00000"/>
                </a:solidFill>
              </a:rPr>
              <a:t>Inserting </a:t>
            </a:r>
            <a:r>
              <a:rPr lang="en-GB" sz="2800" b="1" dirty="0">
                <a:solidFill>
                  <a:srgbClr val="C00000"/>
                </a:solidFill>
              </a:rPr>
              <a:t>pill to a Plantain!</a:t>
            </a:r>
          </a:p>
          <a:p>
            <a:pPr marL="0" indent="0">
              <a:buNone/>
            </a:pPr>
            <a:endParaRPr lang="en-GB" sz="2800" b="1" dirty="0" smtClean="0">
              <a:solidFill>
                <a:srgbClr val="C00000"/>
              </a:solidFill>
            </a:endParaRPr>
          </a:p>
          <a:p>
            <a:pPr marL="0" indent="0">
              <a:buNone/>
            </a:pPr>
            <a:endParaRPr lang="en-GB" sz="2800" b="1" dirty="0">
              <a:solidFill>
                <a:srgbClr val="C00000"/>
              </a:solidFill>
            </a:endParaRPr>
          </a:p>
          <a:p>
            <a:pPr marL="0" indent="0">
              <a:buNone/>
            </a:pPr>
            <a:r>
              <a:rPr lang="en-GB" sz="2800" b="1" dirty="0" smtClean="0">
                <a:solidFill>
                  <a:srgbClr val="C00000"/>
                </a:solidFill>
              </a:rPr>
              <a:t>But its  important that the preacher</a:t>
            </a:r>
          </a:p>
          <a:p>
            <a:pPr marL="0" indent="0">
              <a:buNone/>
            </a:pPr>
            <a:r>
              <a:rPr lang="en-GB" sz="2800" b="1" dirty="0" smtClean="0">
                <a:solidFill>
                  <a:srgbClr val="C00000"/>
                </a:solidFill>
              </a:rPr>
              <a:t>Practices what is being preached..</a:t>
            </a:r>
          </a:p>
          <a:p>
            <a:pPr marL="0" indent="0">
              <a:buNone/>
            </a:pPr>
            <a:endParaRPr lang="en-GB" sz="2800" b="1" dirty="0">
              <a:solidFill>
                <a:srgbClr val="C00000"/>
              </a:solidFill>
            </a:endParaRPr>
          </a:p>
          <a:p>
            <a:pPr marL="0" indent="0">
              <a:buNone/>
            </a:pP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3177392"/>
            <a:ext cx="3456384" cy="2313119"/>
          </a:xfrm>
          <a:prstGeom prst="rect">
            <a:avLst/>
          </a:prstGeom>
        </p:spPr>
      </p:pic>
    </p:spTree>
    <p:extLst>
      <p:ext uri="{BB962C8B-B14F-4D97-AF65-F5344CB8AC3E}">
        <p14:creationId xmlns:p14="http://schemas.microsoft.com/office/powerpoint/2010/main" val="42075689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432048"/>
          </a:xfrm>
        </p:spPr>
        <p:txBody>
          <a:bodyPr>
            <a:normAutofit fontScale="90000"/>
          </a:bodyPr>
          <a:lstStyle/>
          <a:p>
            <a:r>
              <a:rPr lang="en-GB" sz="3600" b="1" u="sng" dirty="0" smtClean="0">
                <a:solidFill>
                  <a:srgbClr val="C00000"/>
                </a:solidFill>
              </a:rPr>
              <a:t>Prayer promotes Equanimity</a:t>
            </a:r>
            <a:endParaRPr lang="en-IN" sz="3600" b="1" u="sng" dirty="0">
              <a:solidFill>
                <a:srgbClr val="C00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411" y="764704"/>
            <a:ext cx="3994844" cy="2656571"/>
          </a:xfrm>
        </p:spPr>
      </p:pic>
      <p:sp>
        <p:nvSpPr>
          <p:cNvPr id="4" name="TextBox 3"/>
          <p:cNvSpPr txBox="1"/>
          <p:nvPr/>
        </p:nvSpPr>
        <p:spPr>
          <a:xfrm>
            <a:off x="107504" y="3717032"/>
            <a:ext cx="8856984" cy="2954655"/>
          </a:xfrm>
          <a:prstGeom prst="rect">
            <a:avLst/>
          </a:prstGeom>
          <a:noFill/>
        </p:spPr>
        <p:txBody>
          <a:bodyPr wrap="square" rtlCol="0">
            <a:spAutoFit/>
          </a:bodyPr>
          <a:lstStyle/>
          <a:p>
            <a:r>
              <a:rPr lang="en-GB" sz="2800" b="1" dirty="0">
                <a:solidFill>
                  <a:srgbClr val="C00000"/>
                </a:solidFill>
              </a:rPr>
              <a:t>Swami advocates Bhakthi Marga for attaining Peace.</a:t>
            </a:r>
          </a:p>
          <a:p>
            <a:r>
              <a:rPr lang="en-GB" sz="2800" b="1" dirty="0">
                <a:solidFill>
                  <a:srgbClr val="C00000"/>
                </a:solidFill>
              </a:rPr>
              <a:t>Jnana Marga is for one in a Million</a:t>
            </a:r>
          </a:p>
          <a:p>
            <a:r>
              <a:rPr lang="en-GB" sz="2800" b="1" dirty="0">
                <a:solidFill>
                  <a:srgbClr val="C00000"/>
                </a:solidFill>
              </a:rPr>
              <a:t>Its difficult to express Love in the form of Self Less </a:t>
            </a:r>
            <a:r>
              <a:rPr lang="en-GB" sz="2800" b="1" dirty="0" smtClean="0">
                <a:solidFill>
                  <a:srgbClr val="C00000"/>
                </a:solidFill>
              </a:rPr>
              <a:t>Seva</a:t>
            </a:r>
            <a:endParaRPr lang="en-GB" sz="2800" b="1" dirty="0">
              <a:solidFill>
                <a:srgbClr val="C00000"/>
              </a:solidFill>
            </a:endParaRPr>
          </a:p>
          <a:p>
            <a:r>
              <a:rPr lang="en-GB" sz="2800" b="1" dirty="0">
                <a:solidFill>
                  <a:srgbClr val="C00000"/>
                </a:solidFill>
              </a:rPr>
              <a:t>But the smoothest path is of Bhakthi…</a:t>
            </a:r>
          </a:p>
          <a:p>
            <a:r>
              <a:rPr lang="en-GB" sz="2800" b="1" dirty="0">
                <a:solidFill>
                  <a:srgbClr val="C00000"/>
                </a:solidFill>
              </a:rPr>
              <a:t>Many devotees have described Bhakthi in their own way</a:t>
            </a:r>
          </a:p>
          <a:p>
            <a:endParaRPr lang="en-GB" sz="2800" b="1" dirty="0">
              <a:solidFill>
                <a:srgbClr val="C00000"/>
              </a:solidFill>
            </a:endParaRPr>
          </a:p>
          <a:p>
            <a:endParaRPr lang="en-GB" b="1" dirty="0">
              <a:solidFill>
                <a:srgbClr val="C00000"/>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611" y="764704"/>
            <a:ext cx="399977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4238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76064"/>
          </a:xfrm>
        </p:spPr>
        <p:txBody>
          <a:bodyPr>
            <a:normAutofit fontScale="90000"/>
          </a:bodyPr>
          <a:lstStyle/>
          <a:p>
            <a:r>
              <a:rPr lang="en-GB" u="sng" dirty="0" smtClean="0">
                <a:solidFill>
                  <a:srgbClr val="C00000"/>
                </a:solidFill>
              </a:rPr>
              <a:t>Bhakthi bestows Peace</a:t>
            </a:r>
            <a:endParaRPr lang="en-IN" u="sng" dirty="0">
              <a:solidFill>
                <a:srgbClr val="C00000"/>
              </a:solidFill>
            </a:endParaRPr>
          </a:p>
        </p:txBody>
      </p:sp>
      <p:sp>
        <p:nvSpPr>
          <p:cNvPr id="3" name="Content Placeholder 2"/>
          <p:cNvSpPr>
            <a:spLocks noGrp="1"/>
          </p:cNvSpPr>
          <p:nvPr>
            <p:ph idx="1"/>
          </p:nvPr>
        </p:nvSpPr>
        <p:spPr>
          <a:xfrm>
            <a:off x="107504" y="908719"/>
            <a:ext cx="8928992" cy="5949281"/>
          </a:xfrm>
        </p:spPr>
        <p:style>
          <a:lnRef idx="1">
            <a:schemeClr val="accent2"/>
          </a:lnRef>
          <a:fillRef idx="2">
            <a:schemeClr val="accent2"/>
          </a:fillRef>
          <a:effectRef idx="1">
            <a:schemeClr val="accent2"/>
          </a:effectRef>
          <a:fontRef idx="minor">
            <a:schemeClr val="dk1"/>
          </a:fontRef>
        </p:style>
        <p:txBody>
          <a:bodyPr>
            <a:normAutofit fontScale="77500" lnSpcReduction="20000"/>
          </a:bodyPr>
          <a:lstStyle/>
          <a:p>
            <a:pPr marL="0" indent="0">
              <a:lnSpc>
                <a:spcPct val="120000"/>
              </a:lnSpc>
              <a:buNone/>
            </a:pPr>
            <a:r>
              <a:rPr lang="en-GB" sz="3400" b="1" dirty="0" smtClean="0">
                <a:solidFill>
                  <a:srgbClr val="C00000"/>
                </a:solidFill>
              </a:rPr>
              <a:t>Bhakthi                       Humility</a:t>
            </a:r>
            <a:endParaRPr lang="en-GB" sz="3400" b="1" dirty="0">
              <a:solidFill>
                <a:srgbClr val="C00000"/>
              </a:solidFill>
            </a:endParaRPr>
          </a:p>
          <a:p>
            <a:pPr marL="0" indent="0">
              <a:lnSpc>
                <a:spcPct val="120000"/>
              </a:lnSpc>
              <a:buNone/>
            </a:pPr>
            <a:r>
              <a:rPr lang="en-GB" sz="3400" b="1" dirty="0" smtClean="0">
                <a:solidFill>
                  <a:srgbClr val="C00000"/>
                </a:solidFill>
              </a:rPr>
              <a:t>Humility                       Fear of Sin &amp; Faith in Scriptures</a:t>
            </a:r>
          </a:p>
          <a:p>
            <a:pPr marL="0" indent="0">
              <a:lnSpc>
                <a:spcPct val="120000"/>
              </a:lnSpc>
              <a:buNone/>
            </a:pPr>
            <a:r>
              <a:rPr lang="en-GB" sz="3400" b="1" dirty="0">
                <a:solidFill>
                  <a:srgbClr val="C00000"/>
                </a:solidFill>
              </a:rPr>
              <a:t>Fear of </a:t>
            </a:r>
            <a:r>
              <a:rPr lang="en-GB" sz="3400" b="1" dirty="0" smtClean="0">
                <a:solidFill>
                  <a:srgbClr val="C00000"/>
                </a:solidFill>
              </a:rPr>
              <a:t>Sin &amp; Faith </a:t>
            </a:r>
            <a:r>
              <a:rPr lang="en-GB" sz="3400" b="1" dirty="0">
                <a:solidFill>
                  <a:srgbClr val="C00000"/>
                </a:solidFill>
              </a:rPr>
              <a:t>in </a:t>
            </a:r>
            <a:r>
              <a:rPr lang="en-GB" sz="3400" b="1" dirty="0" smtClean="0">
                <a:solidFill>
                  <a:srgbClr val="C00000"/>
                </a:solidFill>
              </a:rPr>
              <a:t>Scriptures                   Large Heartedness</a:t>
            </a:r>
            <a:endParaRPr lang="en-GB" sz="3400" b="1" dirty="0">
              <a:solidFill>
                <a:srgbClr val="C00000"/>
              </a:solidFill>
            </a:endParaRPr>
          </a:p>
          <a:p>
            <a:pPr marL="0" indent="0">
              <a:lnSpc>
                <a:spcPct val="120000"/>
              </a:lnSpc>
              <a:buNone/>
            </a:pPr>
            <a:r>
              <a:rPr lang="en-GB" sz="3400" b="1" dirty="0" smtClean="0">
                <a:solidFill>
                  <a:srgbClr val="C00000"/>
                </a:solidFill>
              </a:rPr>
              <a:t>Large heartedness                                    Meekness and….. </a:t>
            </a:r>
          </a:p>
          <a:p>
            <a:pPr marL="0" indent="0">
              <a:lnSpc>
                <a:spcPct val="120000"/>
              </a:lnSpc>
              <a:buNone/>
            </a:pPr>
            <a:endParaRPr lang="en-GB" sz="3400" b="1" dirty="0" smtClean="0">
              <a:solidFill>
                <a:srgbClr val="C00000"/>
              </a:solidFill>
            </a:endParaRPr>
          </a:p>
          <a:p>
            <a:pPr marL="0" indent="0">
              <a:lnSpc>
                <a:spcPct val="120000"/>
              </a:lnSpc>
              <a:buNone/>
            </a:pPr>
            <a:r>
              <a:rPr lang="en-GB" sz="3600" b="1" dirty="0" smtClean="0">
                <a:solidFill>
                  <a:srgbClr val="C00000"/>
                </a:solidFill>
              </a:rPr>
              <a:t>This Meekness  is Peace !</a:t>
            </a:r>
          </a:p>
          <a:p>
            <a:pPr marL="0" indent="0">
              <a:lnSpc>
                <a:spcPct val="120000"/>
              </a:lnSpc>
              <a:buNone/>
            </a:pPr>
            <a:endParaRPr lang="en-GB" sz="3600" b="1" dirty="0" smtClean="0">
              <a:solidFill>
                <a:srgbClr val="C00000"/>
              </a:solidFill>
            </a:endParaRPr>
          </a:p>
          <a:p>
            <a:pPr marL="0" indent="0">
              <a:buNone/>
            </a:pPr>
            <a:endParaRPr lang="en-GB" sz="5900" dirty="0">
              <a:solidFill>
                <a:srgbClr val="C00000"/>
              </a:solidFill>
            </a:endParaRPr>
          </a:p>
          <a:p>
            <a:endParaRPr lang="en-GB" dirty="0" smtClean="0"/>
          </a:p>
          <a:p>
            <a:endParaRPr lang="en-GB" dirty="0"/>
          </a:p>
          <a:p>
            <a:pPr marL="0" indent="0">
              <a:buNone/>
            </a:pPr>
            <a:r>
              <a:rPr lang="en-GB" dirty="0" smtClean="0"/>
              <a:t> </a:t>
            </a:r>
          </a:p>
          <a:p>
            <a:endParaRPr lang="en-IN" dirty="0"/>
          </a:p>
        </p:txBody>
      </p:sp>
      <p:sp>
        <p:nvSpPr>
          <p:cNvPr id="4" name="Right Arrow 3"/>
          <p:cNvSpPr/>
          <p:nvPr/>
        </p:nvSpPr>
        <p:spPr>
          <a:xfrm>
            <a:off x="1426532" y="1116930"/>
            <a:ext cx="136815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ight Arrow 4"/>
          <p:cNvSpPr/>
          <p:nvPr/>
        </p:nvSpPr>
        <p:spPr>
          <a:xfrm>
            <a:off x="1609150" y="1575397"/>
            <a:ext cx="1185533" cy="197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endParaRPr lang="en-IN" dirty="0"/>
          </a:p>
        </p:txBody>
      </p:sp>
      <p:sp>
        <p:nvSpPr>
          <p:cNvPr id="6" name="Right Arrow 5"/>
          <p:cNvSpPr/>
          <p:nvPr/>
        </p:nvSpPr>
        <p:spPr>
          <a:xfrm>
            <a:off x="4572000" y="2060848"/>
            <a:ext cx="11521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ight Arrow 6"/>
          <p:cNvSpPr/>
          <p:nvPr/>
        </p:nvSpPr>
        <p:spPr>
          <a:xfrm>
            <a:off x="3010708" y="2536733"/>
            <a:ext cx="21373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386" y="2877819"/>
            <a:ext cx="3888431" cy="3765162"/>
          </a:xfrm>
          <a:prstGeom prst="rect">
            <a:avLst/>
          </a:prstGeom>
        </p:spPr>
      </p:pic>
    </p:spTree>
    <p:extLst>
      <p:ext uri="{BB962C8B-B14F-4D97-AF65-F5344CB8AC3E}">
        <p14:creationId xmlns:p14="http://schemas.microsoft.com/office/powerpoint/2010/main" val="25186394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76064"/>
          </a:xfrm>
        </p:spPr>
        <p:txBody>
          <a:bodyPr>
            <a:normAutofit fontScale="90000"/>
          </a:bodyPr>
          <a:lstStyle/>
          <a:p>
            <a:r>
              <a:rPr lang="en-GB" sz="3200" b="1" u="sng" dirty="0" smtClean="0">
                <a:solidFill>
                  <a:srgbClr val="C00000"/>
                </a:solidFill>
              </a:rPr>
              <a:t>Bhakthi Saved all these Devotees</a:t>
            </a:r>
            <a:endParaRPr lang="en-IN" sz="3200" b="1" u="sng" dirty="0">
              <a:solidFill>
                <a:srgbClr val="C00000"/>
              </a:solidFill>
            </a:endParaRPr>
          </a:p>
        </p:txBody>
      </p:sp>
      <p:sp>
        <p:nvSpPr>
          <p:cNvPr id="3" name="Content Placeholder 2"/>
          <p:cNvSpPr>
            <a:spLocks noGrp="1"/>
          </p:cNvSpPr>
          <p:nvPr>
            <p:ph idx="1"/>
          </p:nvPr>
        </p:nvSpPr>
        <p:spPr>
          <a:xfrm>
            <a:off x="251520" y="764704"/>
            <a:ext cx="8568952" cy="5903866"/>
          </a:xfrm>
        </p:spPr>
        <p:txBody>
          <a:bodyPr/>
          <a:lstStyle/>
          <a:p>
            <a:pPr marL="0" indent="0">
              <a:buNone/>
            </a:pPr>
            <a:r>
              <a:rPr lang="en-GB" sz="2800" b="1" dirty="0" smtClean="0">
                <a:solidFill>
                  <a:srgbClr val="C00000"/>
                </a:solidFill>
              </a:rPr>
              <a:t>Bhakthi gave Shanthi to these devotees….</a:t>
            </a:r>
          </a:p>
          <a:p>
            <a:pPr marL="0" indent="0">
              <a:buNone/>
            </a:pPr>
            <a:r>
              <a:rPr lang="en-GB" sz="2800" b="1" dirty="0" smtClean="0">
                <a:solidFill>
                  <a:srgbClr val="C00000"/>
                </a:solidFill>
              </a:rPr>
              <a:t>We need to draw lessons from their life of Shanthi and Devotion</a:t>
            </a:r>
          </a:p>
          <a:p>
            <a:pPr marL="0" indent="0">
              <a:buNone/>
            </a:pPr>
            <a:endParaRPr lang="en-IN" dirty="0">
              <a:solidFill>
                <a:srgbClr val="C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20888"/>
            <a:ext cx="1715846" cy="259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1888922"/>
            <a:ext cx="2105128" cy="28060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1864460"/>
            <a:ext cx="1800200" cy="251278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4599568"/>
            <a:ext cx="3312368" cy="215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39429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04056"/>
          </a:xfrm>
        </p:spPr>
        <p:txBody>
          <a:bodyPr>
            <a:normAutofit fontScale="90000"/>
          </a:bodyPr>
          <a:lstStyle/>
          <a:p>
            <a:r>
              <a:rPr lang="en-GB" sz="3200" b="1" u="sng" dirty="0" smtClean="0">
                <a:solidFill>
                  <a:srgbClr val="C00000"/>
                </a:solidFill>
              </a:rPr>
              <a:t>Shantha Bhakthi</a:t>
            </a:r>
            <a:endParaRPr lang="en-IN" sz="3200" b="1" u="sng" dirty="0">
              <a:solidFill>
                <a:srgbClr val="C00000"/>
              </a:solidFill>
            </a:endParaRPr>
          </a:p>
        </p:txBody>
      </p:sp>
      <p:sp>
        <p:nvSpPr>
          <p:cNvPr id="4" name="Content Placeholder 3"/>
          <p:cNvSpPr>
            <a:spLocks noGrp="1"/>
          </p:cNvSpPr>
          <p:nvPr>
            <p:ph idx="1"/>
          </p:nvPr>
        </p:nvSpPr>
        <p:spPr>
          <a:xfrm>
            <a:off x="323528" y="620688"/>
            <a:ext cx="8568952" cy="5929201"/>
          </a:xfrm>
        </p:spPr>
        <p:txBody>
          <a:bodyPr>
            <a:normAutofit/>
          </a:bodyPr>
          <a:lstStyle/>
          <a:p>
            <a:pPr marL="0" indent="0">
              <a:buNone/>
            </a:pPr>
            <a:r>
              <a:rPr lang="en-GB" sz="2800" b="1" dirty="0" smtClean="0">
                <a:solidFill>
                  <a:srgbClr val="C00000"/>
                </a:solidFill>
              </a:rPr>
              <a:t>Bheeshma did not admonish God…for his suffering for 56 days…he withstood all the pain and surrendered with Shantha Bhava…so he could get liberation on Uttarayana punya</a:t>
            </a:r>
            <a:r>
              <a:rPr lang="en-GB" sz="2800" b="1" dirty="0">
                <a:solidFill>
                  <a:srgbClr val="C00000"/>
                </a:solidFill>
              </a:rPr>
              <a:t> </a:t>
            </a:r>
            <a:r>
              <a:rPr lang="en-GB" sz="2800" b="1" dirty="0" smtClean="0">
                <a:solidFill>
                  <a:srgbClr val="C00000"/>
                </a:solidFill>
              </a:rPr>
              <a:t>kala….</a:t>
            </a:r>
          </a:p>
          <a:p>
            <a:pPr marL="0" indent="0">
              <a:buNone/>
            </a:pPr>
            <a:endParaRPr lang="en-IN" sz="2800"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2120501"/>
            <a:ext cx="4824536" cy="2617558"/>
          </a:xfrm>
          <a:prstGeom prst="rect">
            <a:avLst/>
          </a:prstGeom>
        </p:spPr>
      </p:pic>
      <p:sp>
        <p:nvSpPr>
          <p:cNvPr id="3" name="TextBox 2"/>
          <p:cNvSpPr txBox="1"/>
          <p:nvPr/>
        </p:nvSpPr>
        <p:spPr>
          <a:xfrm>
            <a:off x="323528" y="4941168"/>
            <a:ext cx="8352928" cy="1384995"/>
          </a:xfrm>
          <a:prstGeom prst="rect">
            <a:avLst/>
          </a:prstGeom>
          <a:noFill/>
        </p:spPr>
        <p:txBody>
          <a:bodyPr wrap="square" rtlCol="0">
            <a:spAutoFit/>
          </a:bodyPr>
          <a:lstStyle/>
          <a:p>
            <a:r>
              <a:rPr lang="en-GB" sz="2800" b="1" dirty="0">
                <a:solidFill>
                  <a:srgbClr val="C00000"/>
                </a:solidFill>
              </a:rPr>
              <a:t>Although peace is the very nature of every person, anger and greed succeed in suppressing it. When they are removed, peace shines in its own effulgence</a:t>
            </a:r>
            <a:r>
              <a:rPr lang="en-GB" sz="2800" dirty="0"/>
              <a:t>.</a:t>
            </a:r>
            <a:endParaRPr lang="en-IN" sz="2800" dirty="0"/>
          </a:p>
        </p:txBody>
      </p:sp>
    </p:spTree>
    <p:extLst>
      <p:ext uri="{BB962C8B-B14F-4D97-AF65-F5344CB8AC3E}">
        <p14:creationId xmlns:p14="http://schemas.microsoft.com/office/powerpoint/2010/main" val="40495447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sz="3200" b="1" u="sng" dirty="0" smtClean="0">
                <a:solidFill>
                  <a:srgbClr val="C00000"/>
                </a:solidFill>
              </a:rPr>
              <a:t>Practical Advise and Example</a:t>
            </a:r>
            <a:endParaRPr lang="en-IN" sz="3200" b="1" u="sng" dirty="0">
              <a:solidFill>
                <a:srgbClr val="C00000"/>
              </a:solidFill>
            </a:endParaRPr>
          </a:p>
        </p:txBody>
      </p:sp>
      <p:sp>
        <p:nvSpPr>
          <p:cNvPr id="3" name="Content Placeholder 2"/>
          <p:cNvSpPr>
            <a:spLocks noGrp="1"/>
          </p:cNvSpPr>
          <p:nvPr>
            <p:ph idx="1"/>
          </p:nvPr>
        </p:nvSpPr>
        <p:spPr>
          <a:xfrm>
            <a:off x="457200" y="836712"/>
            <a:ext cx="8229600" cy="5772400"/>
          </a:xfrm>
        </p:spPr>
        <p:txBody>
          <a:bodyPr>
            <a:normAutofit/>
          </a:bodyPr>
          <a:lstStyle/>
          <a:p>
            <a:pPr marL="0" indent="0">
              <a:buNone/>
            </a:pPr>
            <a:endParaRPr lang="en-GB" sz="2800" dirty="0" smtClean="0">
              <a:solidFill>
                <a:srgbClr val="C00000"/>
              </a:solidFill>
            </a:endParaRPr>
          </a:p>
          <a:p>
            <a:pPr marL="0" indent="0">
              <a:buNone/>
            </a:pPr>
            <a:endParaRPr lang="en-GB" sz="2800" dirty="0" smtClean="0">
              <a:solidFill>
                <a:srgbClr val="C00000"/>
              </a:solidFill>
            </a:endParaRPr>
          </a:p>
          <a:p>
            <a:pPr marL="0" indent="0">
              <a:buNone/>
            </a:pPr>
            <a:r>
              <a:rPr lang="en-GB" sz="2800" dirty="0" smtClean="0">
                <a:solidFill>
                  <a:srgbClr val="C00000"/>
                </a:solidFill>
              </a:rPr>
              <a:t> </a:t>
            </a:r>
            <a:endParaRPr lang="en-IN" sz="2800"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5759" y="908720"/>
            <a:ext cx="5007226" cy="3024336"/>
          </a:xfrm>
          <a:prstGeom prst="rect">
            <a:avLst/>
          </a:prstGeom>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4009753"/>
            <a:ext cx="4010457" cy="267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1017889"/>
            <a:ext cx="2947379" cy="44012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b="1" dirty="0">
                <a:solidFill>
                  <a:srgbClr val="C00000"/>
                </a:solidFill>
              </a:rPr>
              <a:t>Swami discusses the example of Robert the Bruce of Scotland to teach the lesson of Perseverance </a:t>
            </a:r>
          </a:p>
          <a:p>
            <a:r>
              <a:rPr lang="en-GB" sz="2000" b="1" dirty="0">
                <a:solidFill>
                  <a:srgbClr val="C00000"/>
                </a:solidFill>
              </a:rPr>
              <a:t>Similarly the Spiritual Aspirant </a:t>
            </a:r>
            <a:r>
              <a:rPr lang="en-GB" sz="2000" b="1" dirty="0" smtClean="0">
                <a:solidFill>
                  <a:srgbClr val="C00000"/>
                </a:solidFill>
              </a:rPr>
              <a:t>– </a:t>
            </a:r>
            <a:r>
              <a:rPr lang="en-GB" sz="2000" b="1" dirty="0" err="1" smtClean="0">
                <a:solidFill>
                  <a:srgbClr val="C00000"/>
                </a:solidFill>
              </a:rPr>
              <a:t>Bhaktha</a:t>
            </a:r>
            <a:r>
              <a:rPr lang="en-GB" sz="2000" b="1" dirty="0" smtClean="0">
                <a:solidFill>
                  <a:srgbClr val="C00000"/>
                </a:solidFill>
              </a:rPr>
              <a:t> should </a:t>
            </a:r>
            <a:r>
              <a:rPr lang="en-GB" sz="2000" b="1" dirty="0">
                <a:solidFill>
                  <a:srgbClr val="C00000"/>
                </a:solidFill>
              </a:rPr>
              <a:t>never give up the effort </a:t>
            </a:r>
          </a:p>
          <a:p>
            <a:r>
              <a:rPr lang="en-GB" sz="2000" b="1" dirty="0">
                <a:solidFill>
                  <a:srgbClr val="C00000"/>
                </a:solidFill>
              </a:rPr>
              <a:t>And pursue with Shanthi</a:t>
            </a:r>
          </a:p>
          <a:p>
            <a:r>
              <a:rPr lang="en-GB" sz="2000" b="1" dirty="0">
                <a:solidFill>
                  <a:srgbClr val="C00000"/>
                </a:solidFill>
              </a:rPr>
              <a:t>A calm and Unruffled mind </a:t>
            </a:r>
          </a:p>
          <a:p>
            <a:r>
              <a:rPr lang="en-GB" sz="2000" b="1" dirty="0">
                <a:solidFill>
                  <a:srgbClr val="C00000"/>
                </a:solidFill>
              </a:rPr>
              <a:t>Keen Intelligence and Quick </a:t>
            </a:r>
          </a:p>
          <a:p>
            <a:r>
              <a:rPr lang="en-GB" sz="2000" b="1" dirty="0">
                <a:solidFill>
                  <a:srgbClr val="C00000"/>
                </a:solidFill>
              </a:rPr>
              <a:t>and Active like the Squirrel is </a:t>
            </a:r>
            <a:r>
              <a:rPr lang="en-GB" sz="2000" b="1" dirty="0" err="1" smtClean="0">
                <a:solidFill>
                  <a:srgbClr val="C00000"/>
                </a:solidFill>
              </a:rPr>
              <a:t>Is</a:t>
            </a:r>
            <a:r>
              <a:rPr lang="en-GB" sz="2000" b="1" dirty="0" smtClean="0">
                <a:solidFill>
                  <a:srgbClr val="C00000"/>
                </a:solidFill>
              </a:rPr>
              <a:t> </a:t>
            </a:r>
            <a:r>
              <a:rPr lang="en-GB" sz="2000" b="1" dirty="0">
                <a:solidFill>
                  <a:srgbClr val="C00000"/>
                </a:solidFill>
              </a:rPr>
              <a:t>a pre-requisite for Shanthi</a:t>
            </a:r>
          </a:p>
        </p:txBody>
      </p:sp>
    </p:spTree>
    <p:extLst>
      <p:ext uri="{BB962C8B-B14F-4D97-AF65-F5344CB8AC3E}">
        <p14:creationId xmlns:p14="http://schemas.microsoft.com/office/powerpoint/2010/main" val="24791306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a:bodyPr>
          <a:lstStyle/>
          <a:p>
            <a:r>
              <a:rPr lang="en-GB" sz="2800" b="1" u="sng" dirty="0" smtClean="0">
                <a:solidFill>
                  <a:srgbClr val="C00000"/>
                </a:solidFill>
              </a:rPr>
              <a:t>How did Prahlada  face Challenges?</a:t>
            </a:r>
            <a:endParaRPr lang="en-IN" sz="2800" b="1" u="sng" dirty="0">
              <a:solidFill>
                <a:srgbClr val="C00000"/>
              </a:solidFill>
            </a:endParaRPr>
          </a:p>
        </p:txBody>
      </p:sp>
      <p:sp>
        <p:nvSpPr>
          <p:cNvPr id="3" name="Content Placeholder 2"/>
          <p:cNvSpPr>
            <a:spLocks noGrp="1"/>
          </p:cNvSpPr>
          <p:nvPr>
            <p:ph idx="1"/>
          </p:nvPr>
        </p:nvSpPr>
        <p:spPr>
          <a:xfrm>
            <a:off x="179512" y="836712"/>
            <a:ext cx="8507288" cy="5904656"/>
          </a:xfrm>
        </p:spPr>
        <p:txBody>
          <a:bodyPr>
            <a:normAutofit/>
          </a:bodyPr>
          <a:lstStyle/>
          <a:p>
            <a:pPr marL="0" indent="0">
              <a:buNone/>
            </a:pPr>
            <a:endParaRPr lang="en-IN" sz="2800" b="1" dirty="0">
              <a:solidFill>
                <a:srgbClr val="C0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6312" y="937077"/>
            <a:ext cx="2119824" cy="2823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563" y="1772816"/>
            <a:ext cx="2376264" cy="3260613"/>
          </a:xfrm>
          <a:prstGeom prst="rect">
            <a:avLst/>
          </a:prstGeom>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6312" y="3861048"/>
            <a:ext cx="2170186" cy="283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324528" y="1772816"/>
            <a:ext cx="184731" cy="369332"/>
          </a:xfrm>
          <a:prstGeom prst="rect">
            <a:avLst/>
          </a:prstGeom>
          <a:noFill/>
        </p:spPr>
        <p:txBody>
          <a:bodyPr wrap="none" rtlCol="0">
            <a:spAutoFit/>
          </a:bodyPr>
          <a:lstStyle/>
          <a:p>
            <a:endParaRPr lang="en-IN" dirty="0"/>
          </a:p>
        </p:txBody>
      </p:sp>
      <p:sp>
        <p:nvSpPr>
          <p:cNvPr id="8" name="TextBox 7"/>
          <p:cNvSpPr txBox="1"/>
          <p:nvPr/>
        </p:nvSpPr>
        <p:spPr>
          <a:xfrm>
            <a:off x="9324528" y="2348880"/>
            <a:ext cx="184731" cy="369332"/>
          </a:xfrm>
          <a:prstGeom prst="rect">
            <a:avLst/>
          </a:prstGeom>
          <a:noFill/>
        </p:spPr>
        <p:txBody>
          <a:bodyPr wrap="none" rtlCol="0">
            <a:spAutoFit/>
          </a:bodyPr>
          <a:lstStyle/>
          <a:p>
            <a:endParaRPr lang="en-IN" dirty="0"/>
          </a:p>
        </p:txBody>
      </p:sp>
      <p:sp>
        <p:nvSpPr>
          <p:cNvPr id="9" name="TextBox 8"/>
          <p:cNvSpPr txBox="1"/>
          <p:nvPr/>
        </p:nvSpPr>
        <p:spPr>
          <a:xfrm>
            <a:off x="464955" y="1387252"/>
            <a:ext cx="2920736"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a:solidFill>
                  <a:srgbClr val="C00000"/>
                </a:solidFill>
              </a:rPr>
              <a:t>His own very father was his enemy…</a:t>
            </a:r>
          </a:p>
          <a:p>
            <a:r>
              <a:rPr lang="en-GB" sz="2400" b="1" dirty="0">
                <a:solidFill>
                  <a:srgbClr val="C00000"/>
                </a:solidFill>
              </a:rPr>
              <a:t>An ardent devotee had an Atheist father !</a:t>
            </a:r>
          </a:p>
          <a:p>
            <a:r>
              <a:rPr lang="en-GB" sz="2400" b="1" dirty="0">
                <a:solidFill>
                  <a:srgbClr val="C00000"/>
                </a:solidFill>
              </a:rPr>
              <a:t>But the Name of Lord saved Prahlada from all dangers inflicted by his own father !</a:t>
            </a:r>
          </a:p>
          <a:p>
            <a:r>
              <a:rPr lang="en-GB" sz="2400" b="1" dirty="0">
                <a:solidFill>
                  <a:srgbClr val="C00000"/>
                </a:solidFill>
              </a:rPr>
              <a:t>Prahlada was in Prashanthi…</a:t>
            </a:r>
          </a:p>
        </p:txBody>
      </p:sp>
    </p:spTree>
    <p:extLst>
      <p:ext uri="{BB962C8B-B14F-4D97-AF65-F5344CB8AC3E}">
        <p14:creationId xmlns:p14="http://schemas.microsoft.com/office/powerpoint/2010/main" val="3786202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b="1" u="sng" dirty="0" smtClean="0">
                <a:solidFill>
                  <a:srgbClr val="C00000"/>
                </a:solidFill>
              </a:rPr>
              <a:t>Prashanthi  Vahini</a:t>
            </a:r>
            <a:endParaRPr lang="en-IN" b="1" u="sng" dirty="0">
              <a:solidFill>
                <a:srgbClr val="C00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089276"/>
            <a:ext cx="3792824" cy="5037344"/>
          </a:xfrm>
        </p:spPr>
      </p:pic>
      <p:sp>
        <p:nvSpPr>
          <p:cNvPr id="6" name="TextBox 5"/>
          <p:cNvSpPr txBox="1"/>
          <p:nvPr/>
        </p:nvSpPr>
        <p:spPr>
          <a:xfrm>
            <a:off x="4682611" y="1407346"/>
            <a:ext cx="3675908" cy="44012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Font typeface="Arial" pitchFamily="34" charset="0"/>
              <a:buChar char="•"/>
            </a:pPr>
            <a:r>
              <a:rPr lang="en-GB" sz="2800" b="1" dirty="0">
                <a:solidFill>
                  <a:srgbClr val="C00000"/>
                </a:solidFill>
              </a:rPr>
              <a:t>Bhagawan wrote this Vahini in the year </a:t>
            </a:r>
            <a:r>
              <a:rPr lang="en-GB" sz="2800" b="1" dirty="0" smtClean="0">
                <a:solidFill>
                  <a:srgbClr val="C00000"/>
                </a:solidFill>
              </a:rPr>
              <a:t>1962.</a:t>
            </a:r>
            <a:endParaRPr lang="en-GB" sz="2800" b="1" dirty="0">
              <a:solidFill>
                <a:srgbClr val="C00000"/>
              </a:solidFill>
            </a:endParaRPr>
          </a:p>
          <a:p>
            <a:pPr marL="457200" indent="-457200">
              <a:buFont typeface="Arial" pitchFamily="34" charset="0"/>
              <a:buChar char="•"/>
            </a:pPr>
            <a:r>
              <a:rPr lang="en-GB" sz="2800" b="1" dirty="0">
                <a:solidFill>
                  <a:srgbClr val="C00000"/>
                </a:solidFill>
              </a:rPr>
              <a:t>Has 29 Chapters in English and 24 in Kannada</a:t>
            </a:r>
          </a:p>
          <a:p>
            <a:pPr marL="457200" indent="-457200">
              <a:buFont typeface="Arial" pitchFamily="34" charset="0"/>
              <a:buChar char="•"/>
            </a:pPr>
            <a:r>
              <a:rPr lang="en-GB" sz="2800" b="1" dirty="0">
                <a:solidFill>
                  <a:srgbClr val="C00000"/>
                </a:solidFill>
              </a:rPr>
              <a:t>Bhagawan shares practical  methods to secure </a:t>
            </a:r>
            <a:r>
              <a:rPr lang="en-GB" sz="2800" b="1" dirty="0" smtClean="0">
                <a:solidFill>
                  <a:srgbClr val="C00000"/>
                </a:solidFill>
              </a:rPr>
              <a:t>Shanthi…Prashanthi</a:t>
            </a:r>
            <a:endParaRPr lang="en-GB" sz="2800" b="1" dirty="0">
              <a:solidFill>
                <a:srgbClr val="C00000"/>
              </a:solidFill>
            </a:endParaRPr>
          </a:p>
        </p:txBody>
      </p:sp>
    </p:spTree>
    <p:extLst>
      <p:ext uri="{BB962C8B-B14F-4D97-AF65-F5344CB8AC3E}">
        <p14:creationId xmlns:p14="http://schemas.microsoft.com/office/powerpoint/2010/main" val="41921297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GB" u="sng" dirty="0" smtClean="0">
                <a:solidFill>
                  <a:srgbClr val="C00000"/>
                </a:solidFill>
              </a:rPr>
              <a:t>Examples of a Devoted mind</a:t>
            </a:r>
            <a:endParaRPr lang="en-IN" u="sng" dirty="0">
              <a:solidFill>
                <a:srgbClr val="C00000"/>
              </a:solidFill>
            </a:endParaRPr>
          </a:p>
        </p:txBody>
      </p:sp>
      <p:sp>
        <p:nvSpPr>
          <p:cNvPr id="3" name="Content Placeholder 2"/>
          <p:cNvSpPr>
            <a:spLocks noGrp="1"/>
          </p:cNvSpPr>
          <p:nvPr>
            <p:ph idx="1"/>
          </p:nvPr>
        </p:nvSpPr>
        <p:spPr>
          <a:xfrm>
            <a:off x="179512" y="1052736"/>
            <a:ext cx="8784976" cy="5544616"/>
          </a:xfrm>
        </p:spPr>
        <p:style>
          <a:lnRef idx="3">
            <a:schemeClr val="lt1"/>
          </a:lnRef>
          <a:fillRef idx="1">
            <a:schemeClr val="accent1"/>
          </a:fillRef>
          <a:effectRef idx="1">
            <a:schemeClr val="accent1"/>
          </a:effectRef>
          <a:fontRef idx="minor">
            <a:schemeClr val="lt1"/>
          </a:fontRef>
        </p:style>
        <p:txBody>
          <a:bodyPr/>
          <a:lstStyle/>
          <a:p>
            <a:pPr marL="0" indent="0">
              <a:buNone/>
            </a:pPr>
            <a:r>
              <a:rPr lang="en-GB" dirty="0" smtClean="0">
                <a:solidFill>
                  <a:schemeClr val="tx1"/>
                </a:solidFill>
              </a:rPr>
              <a:t>     Maitryee</a:t>
            </a:r>
            <a:r>
              <a:rPr lang="en-GB" dirty="0" smtClean="0">
                <a:solidFill>
                  <a:srgbClr val="C00000"/>
                </a:solidFill>
              </a:rPr>
              <a:t>           </a:t>
            </a:r>
          </a:p>
          <a:p>
            <a:endParaRPr lang="en-GB" dirty="0" smtClean="0">
              <a:solidFill>
                <a:srgbClr val="C00000"/>
              </a:solidFill>
            </a:endParaRPr>
          </a:p>
          <a:p>
            <a:endParaRPr lang="en-GB" dirty="0" smtClean="0">
              <a:solidFill>
                <a:srgbClr val="C00000"/>
              </a:solidFill>
            </a:endParaRPr>
          </a:p>
          <a:p>
            <a:endParaRPr lang="en-GB" dirty="0">
              <a:solidFill>
                <a:srgbClr val="C00000"/>
              </a:solidFill>
            </a:endParaRPr>
          </a:p>
          <a:p>
            <a:pPr marL="0" indent="0">
              <a:buNone/>
            </a:pPr>
            <a:r>
              <a:rPr lang="en-GB" dirty="0" smtClean="0">
                <a:solidFill>
                  <a:schemeClr val="tx1"/>
                </a:solidFill>
              </a:rPr>
              <a:t>Kapila Maharshi</a:t>
            </a:r>
          </a:p>
          <a:p>
            <a:endParaRPr lang="en-GB" dirty="0" smtClean="0">
              <a:solidFill>
                <a:srgbClr val="C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078" y="1586794"/>
            <a:ext cx="4821536" cy="189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37" y="4072551"/>
            <a:ext cx="1650545" cy="208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581" y="1551753"/>
            <a:ext cx="1393131" cy="194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6264" y="3944066"/>
            <a:ext cx="4248472" cy="2343160"/>
          </a:xfrm>
          <a:prstGeom prst="rect">
            <a:avLst/>
          </a:prstGeom>
        </p:spPr>
      </p:pic>
    </p:spTree>
    <p:extLst>
      <p:ext uri="{BB962C8B-B14F-4D97-AF65-F5344CB8AC3E}">
        <p14:creationId xmlns:p14="http://schemas.microsoft.com/office/powerpoint/2010/main" val="32748970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360040"/>
          </a:xfrm>
        </p:spPr>
        <p:txBody>
          <a:bodyPr>
            <a:noAutofit/>
          </a:bodyPr>
          <a:lstStyle/>
          <a:p>
            <a:r>
              <a:rPr lang="en-GB" sz="3200" b="1" u="sng" dirty="0" smtClean="0">
                <a:solidFill>
                  <a:srgbClr val="C00000"/>
                </a:solidFill>
              </a:rPr>
              <a:t>Examples of Devoted Mind</a:t>
            </a:r>
            <a:endParaRPr lang="en-IN" sz="3200" b="1" u="sng" dirty="0">
              <a:solidFill>
                <a:srgbClr val="C00000"/>
              </a:solidFill>
            </a:endParaRPr>
          </a:p>
        </p:txBody>
      </p:sp>
      <p:sp>
        <p:nvSpPr>
          <p:cNvPr id="3" name="Content Placeholder 2"/>
          <p:cNvSpPr>
            <a:spLocks noGrp="1"/>
          </p:cNvSpPr>
          <p:nvPr>
            <p:ph idx="1"/>
          </p:nvPr>
        </p:nvSpPr>
        <p:spPr>
          <a:xfrm>
            <a:off x="323528" y="836712"/>
            <a:ext cx="8363272" cy="5755339"/>
          </a:xfrm>
        </p:spPr>
        <p:style>
          <a:lnRef idx="3">
            <a:schemeClr val="lt1"/>
          </a:lnRef>
          <a:fillRef idx="1">
            <a:schemeClr val="accent1"/>
          </a:fillRef>
          <a:effectRef idx="1">
            <a:schemeClr val="accent1"/>
          </a:effectRef>
          <a:fontRef idx="minor">
            <a:schemeClr val="lt1"/>
          </a:fontRef>
        </p:style>
        <p:txBody>
          <a:bodyPr>
            <a:normAutofit fontScale="92500" lnSpcReduction="10000"/>
          </a:bodyPr>
          <a:lstStyle/>
          <a:p>
            <a:endParaRPr lang="en-IN" dirty="0" smtClean="0"/>
          </a:p>
          <a:p>
            <a:pPr marL="0" indent="0">
              <a:buNone/>
            </a:pPr>
            <a:r>
              <a:rPr lang="en-GB" sz="4400" dirty="0" smtClean="0">
                <a:solidFill>
                  <a:schemeClr val="tx1"/>
                </a:solidFill>
              </a:rPr>
              <a:t>Devi Bhagawatha</a:t>
            </a:r>
            <a:endParaRPr lang="en-IN" sz="4400" dirty="0">
              <a:solidFill>
                <a:schemeClr val="tx1"/>
              </a:solidFill>
            </a:endParaRPr>
          </a:p>
          <a:p>
            <a:endParaRPr lang="en-IN" sz="4400" dirty="0" smtClean="0">
              <a:solidFill>
                <a:srgbClr val="C00000"/>
              </a:solidFill>
            </a:endParaRPr>
          </a:p>
          <a:p>
            <a:endParaRPr lang="en-IN" sz="4400" dirty="0">
              <a:solidFill>
                <a:srgbClr val="C00000"/>
              </a:solidFill>
            </a:endParaRPr>
          </a:p>
          <a:p>
            <a:pPr marL="0" indent="0">
              <a:buNone/>
            </a:pPr>
            <a:r>
              <a:rPr lang="en-IN" sz="4400" dirty="0" smtClean="0">
                <a:solidFill>
                  <a:schemeClr val="tx1"/>
                </a:solidFill>
              </a:rPr>
              <a:t>Shankara in Sivanandalahari…</a:t>
            </a:r>
            <a:endParaRPr lang="en-IN" sz="4400" dirty="0">
              <a:solidFill>
                <a:schemeClr val="tx1"/>
              </a:solidFill>
            </a:endParaRPr>
          </a:p>
          <a:p>
            <a:endParaRPr lang="en-GB" sz="4400" dirty="0" smtClean="0">
              <a:solidFill>
                <a:srgbClr val="C00000"/>
              </a:solidFill>
            </a:endParaRPr>
          </a:p>
          <a:p>
            <a:endParaRPr lang="en-GB" sz="4400" dirty="0">
              <a:solidFill>
                <a:srgbClr val="C00000"/>
              </a:solidFill>
            </a:endParaRPr>
          </a:p>
          <a:p>
            <a:pPr marL="0" indent="0">
              <a:buNone/>
            </a:pPr>
            <a:r>
              <a:rPr lang="en-IN" sz="5100" dirty="0" smtClean="0">
                <a:solidFill>
                  <a:schemeClr val="tx1"/>
                </a:solidFill>
              </a:rPr>
              <a:t>Ramanuja</a:t>
            </a:r>
            <a:endParaRPr lang="en-IN" sz="5100" dirty="0">
              <a:solidFill>
                <a:schemeClr val="tx1"/>
              </a:solidFill>
            </a:endParaRPr>
          </a:p>
          <a:p>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8310" y="964403"/>
            <a:ext cx="2628961" cy="17542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2852936"/>
            <a:ext cx="2379240" cy="1586953"/>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4311708"/>
            <a:ext cx="1812937" cy="2164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6536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04056"/>
          </a:xfrm>
        </p:spPr>
        <p:txBody>
          <a:bodyPr>
            <a:normAutofit fontScale="90000"/>
          </a:bodyPr>
          <a:lstStyle/>
          <a:p>
            <a:r>
              <a:rPr lang="en-GB" u="sng" dirty="0" smtClean="0">
                <a:solidFill>
                  <a:srgbClr val="C00000"/>
                </a:solidFill>
              </a:rPr>
              <a:t>Peace / Happiness Thro Unity</a:t>
            </a:r>
            <a:endParaRPr lang="en-IN" u="sng" dirty="0">
              <a:solidFill>
                <a:srgbClr val="C00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3968" y="4469946"/>
            <a:ext cx="3744267" cy="2103922"/>
          </a:xfrm>
        </p:spPr>
      </p:pic>
      <p:sp>
        <p:nvSpPr>
          <p:cNvPr id="4" name="TextBox 3"/>
          <p:cNvSpPr txBox="1"/>
          <p:nvPr/>
        </p:nvSpPr>
        <p:spPr>
          <a:xfrm>
            <a:off x="568027" y="963821"/>
            <a:ext cx="2779838" cy="452431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Arial" pitchFamily="34" charset="0"/>
              <a:buChar char="•"/>
            </a:pPr>
            <a:r>
              <a:rPr lang="en-GB" sz="2400" b="1" dirty="0">
                <a:solidFill>
                  <a:srgbClr val="C00000"/>
                </a:solidFill>
              </a:rPr>
              <a:t>Various rivers flow and merge in Ocean </a:t>
            </a:r>
          </a:p>
          <a:p>
            <a:pPr marL="342900" indent="-342900">
              <a:buFont typeface="Arial" pitchFamily="34" charset="0"/>
              <a:buChar char="•"/>
            </a:pPr>
            <a:r>
              <a:rPr lang="en-GB" sz="2400" b="1" dirty="0">
                <a:solidFill>
                  <a:srgbClr val="C00000"/>
                </a:solidFill>
              </a:rPr>
              <a:t>Loses individual Identity</a:t>
            </a:r>
          </a:p>
          <a:p>
            <a:pPr marL="342900" indent="-342900">
              <a:buFont typeface="Arial" pitchFamily="34" charset="0"/>
              <a:buChar char="•"/>
            </a:pPr>
            <a:r>
              <a:rPr lang="en-GB" sz="2400" b="1" dirty="0">
                <a:solidFill>
                  <a:srgbClr val="C00000"/>
                </a:solidFill>
              </a:rPr>
              <a:t>Various Gods are attributed by Devotees but they all reach the Same Almighty..</a:t>
            </a:r>
          </a:p>
          <a:p>
            <a:pPr marL="342900" indent="-342900">
              <a:buFont typeface="Arial" pitchFamily="34" charset="0"/>
              <a:buChar char="•"/>
            </a:pPr>
            <a:r>
              <a:rPr lang="en-GB" sz="2400" b="1" dirty="0">
                <a:solidFill>
                  <a:srgbClr val="C00000"/>
                </a:solidFill>
              </a:rPr>
              <a:t>Peace is only seeing UNITY…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999137"/>
            <a:ext cx="3048000" cy="3238500"/>
          </a:xfrm>
          <a:prstGeom prst="rect">
            <a:avLst/>
          </a:prstGeom>
        </p:spPr>
      </p:pic>
    </p:spTree>
    <p:extLst>
      <p:ext uri="{BB962C8B-B14F-4D97-AF65-F5344CB8AC3E}">
        <p14:creationId xmlns:p14="http://schemas.microsoft.com/office/powerpoint/2010/main" val="16388776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sz="3200" b="1" u="sng" dirty="0" smtClean="0">
                <a:solidFill>
                  <a:srgbClr val="C00000"/>
                </a:solidFill>
              </a:rPr>
              <a:t>Vicharana,Viveka Vairagya</a:t>
            </a:r>
            <a:endParaRPr lang="en-IN" sz="3200" b="1" u="sng" dirty="0">
              <a:solidFill>
                <a:srgbClr val="C00000"/>
              </a:solidFill>
            </a:endParaRPr>
          </a:p>
        </p:txBody>
      </p:sp>
      <p:sp>
        <p:nvSpPr>
          <p:cNvPr id="3" name="Content Placeholder 2"/>
          <p:cNvSpPr>
            <a:spLocks noGrp="1"/>
          </p:cNvSpPr>
          <p:nvPr>
            <p:ph idx="1"/>
          </p:nvPr>
        </p:nvSpPr>
        <p:spPr>
          <a:xfrm>
            <a:off x="467544" y="836712"/>
            <a:ext cx="8229600" cy="5688632"/>
          </a:xfrm>
        </p:spPr>
        <p:txBody>
          <a:bodyPr/>
          <a:lstStyle/>
          <a:p>
            <a:pPr marL="0" indent="0">
              <a:buNone/>
            </a:pPr>
            <a:r>
              <a:rPr lang="en-GB" b="1" dirty="0" smtClean="0">
                <a:solidFill>
                  <a:srgbClr val="C00000"/>
                </a:solidFill>
              </a:rPr>
              <a:t>Who Am I?</a:t>
            </a:r>
          </a:p>
          <a:p>
            <a:pPr marL="0" indent="0">
              <a:buNone/>
            </a:pPr>
            <a:r>
              <a:rPr lang="en-GB" b="1" dirty="0" smtClean="0">
                <a:solidFill>
                  <a:srgbClr val="C00000"/>
                </a:solidFill>
              </a:rPr>
              <a:t>Where did I come from?</a:t>
            </a:r>
          </a:p>
          <a:p>
            <a:pPr marL="0" indent="0">
              <a:buNone/>
            </a:pPr>
            <a:r>
              <a:rPr lang="en-GB" b="1" dirty="0" smtClean="0">
                <a:solidFill>
                  <a:srgbClr val="C00000"/>
                </a:solidFill>
              </a:rPr>
              <a:t>Where are you going?</a:t>
            </a:r>
          </a:p>
          <a:p>
            <a:pPr marL="0" indent="0">
              <a:buNone/>
            </a:pPr>
            <a:r>
              <a:rPr lang="en-GB" b="1" dirty="0" smtClean="0">
                <a:solidFill>
                  <a:srgbClr val="C00000"/>
                </a:solidFill>
              </a:rPr>
              <a:t>How long will be here?</a:t>
            </a:r>
          </a:p>
          <a:p>
            <a:pPr marL="0" indent="0">
              <a:buNone/>
            </a:pPr>
            <a:endParaRPr lang="en-GB" dirty="0">
              <a:solidFill>
                <a:srgbClr val="C00000"/>
              </a:solidFill>
            </a:endParaRPr>
          </a:p>
          <a:p>
            <a:pPr marL="0" indent="0">
              <a:buNone/>
            </a:pPr>
            <a:r>
              <a:rPr lang="en-GB" b="1" dirty="0" smtClean="0">
                <a:solidFill>
                  <a:srgbClr val="C00000"/>
                </a:solidFill>
              </a:rPr>
              <a:t>Where are you now?          Un- real World</a:t>
            </a:r>
          </a:p>
          <a:p>
            <a:pPr marL="0" indent="0">
              <a:buNone/>
            </a:pPr>
            <a:r>
              <a:rPr lang="en-GB" b="1" dirty="0" smtClean="0">
                <a:solidFill>
                  <a:srgbClr val="C00000"/>
                </a:solidFill>
              </a:rPr>
              <a:t>What are you doing?          In temporary tasks</a:t>
            </a:r>
          </a:p>
          <a:p>
            <a:pPr marL="0" indent="0">
              <a:buNone/>
            </a:pPr>
            <a:r>
              <a:rPr lang="en-GB" b="1" dirty="0" smtClean="0">
                <a:solidFill>
                  <a:srgbClr val="C00000"/>
                </a:solidFill>
              </a:rPr>
              <a:t>In what form?                      An-Atma</a:t>
            </a:r>
          </a:p>
          <a:p>
            <a:pPr marL="0" indent="0">
              <a:buNone/>
            </a:pPr>
            <a:r>
              <a:rPr lang="en-GB" b="1" dirty="0" smtClean="0">
                <a:solidFill>
                  <a:srgbClr val="C00000"/>
                </a:solidFill>
              </a:rPr>
              <a:t>What should you do?          Give up these three…     </a:t>
            </a:r>
          </a:p>
          <a:p>
            <a:pPr marL="0" indent="0">
              <a:buNone/>
            </a:pPr>
            <a:endParaRPr lang="en-IN" b="1" dirty="0">
              <a:solidFill>
                <a:srgbClr val="C00000"/>
              </a:solidFill>
            </a:endParaRPr>
          </a:p>
        </p:txBody>
      </p:sp>
      <p:sp>
        <p:nvSpPr>
          <p:cNvPr id="6" name="Right Brace 5"/>
          <p:cNvSpPr/>
          <p:nvPr/>
        </p:nvSpPr>
        <p:spPr>
          <a:xfrm>
            <a:off x="4355976" y="980728"/>
            <a:ext cx="720080" cy="2088232"/>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IN"/>
          </a:p>
        </p:txBody>
      </p:sp>
      <p:sp>
        <p:nvSpPr>
          <p:cNvPr id="7" name="TextBox 6"/>
          <p:cNvSpPr txBox="1"/>
          <p:nvPr/>
        </p:nvSpPr>
        <p:spPr>
          <a:xfrm>
            <a:off x="5508104" y="1340768"/>
            <a:ext cx="2808312" cy="1292662"/>
          </a:xfrm>
          <a:prstGeom prst="rect">
            <a:avLst/>
          </a:prstGeom>
          <a:noFill/>
        </p:spPr>
        <p:txBody>
          <a:bodyPr wrap="square" rtlCol="0">
            <a:spAutoFit/>
          </a:bodyPr>
          <a:lstStyle/>
          <a:p>
            <a:r>
              <a:rPr lang="en-GB" dirty="0" smtClean="0"/>
              <a:t>                         </a:t>
            </a:r>
            <a:r>
              <a:rPr lang="en-GB" sz="6000" b="1" dirty="0" smtClean="0">
                <a:solidFill>
                  <a:srgbClr val="C00000"/>
                </a:solidFill>
              </a:rPr>
              <a:t>ATMA</a:t>
            </a:r>
            <a:endParaRPr lang="en-IN" sz="6000" b="1" dirty="0">
              <a:solidFill>
                <a:srgbClr val="C00000"/>
              </a:solidFill>
            </a:endParaRPr>
          </a:p>
        </p:txBody>
      </p:sp>
    </p:spTree>
    <p:extLst>
      <p:ext uri="{BB962C8B-B14F-4D97-AF65-F5344CB8AC3E}">
        <p14:creationId xmlns:p14="http://schemas.microsoft.com/office/powerpoint/2010/main" val="428662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360040"/>
          </a:xfrm>
        </p:spPr>
        <p:txBody>
          <a:bodyPr>
            <a:normAutofit fontScale="90000"/>
          </a:bodyPr>
          <a:lstStyle/>
          <a:p>
            <a:r>
              <a:rPr lang="en-GB" b="1" dirty="0" err="1" smtClean="0">
                <a:solidFill>
                  <a:srgbClr val="C00000"/>
                </a:solidFill>
              </a:rPr>
              <a:t>Aviveka</a:t>
            </a:r>
            <a:r>
              <a:rPr lang="en-GB" b="1" dirty="0" smtClean="0">
                <a:solidFill>
                  <a:srgbClr val="C00000"/>
                </a:solidFill>
              </a:rPr>
              <a:t> </a:t>
            </a:r>
            <a:r>
              <a:rPr lang="en-GB" b="1" dirty="0" err="1" smtClean="0">
                <a:solidFill>
                  <a:srgbClr val="C00000"/>
                </a:solidFill>
              </a:rPr>
              <a:t>Shikamani</a:t>
            </a:r>
            <a:endParaRPr lang="en-IN" b="1" dirty="0">
              <a:solidFill>
                <a:srgbClr val="C000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052736"/>
            <a:ext cx="6192687" cy="3721937"/>
          </a:xfrm>
        </p:spPr>
      </p:pic>
      <p:sp>
        <p:nvSpPr>
          <p:cNvPr id="3" name="TextBox 2"/>
          <p:cNvSpPr txBox="1"/>
          <p:nvPr/>
        </p:nvSpPr>
        <p:spPr>
          <a:xfrm>
            <a:off x="611560" y="5085184"/>
            <a:ext cx="8136904" cy="584775"/>
          </a:xfrm>
          <a:prstGeom prst="rect">
            <a:avLst/>
          </a:prstGeom>
          <a:noFill/>
        </p:spPr>
        <p:txBody>
          <a:bodyPr wrap="square" rtlCol="0">
            <a:spAutoFit/>
          </a:bodyPr>
          <a:lstStyle/>
          <a:p>
            <a:r>
              <a:rPr lang="en-GB" sz="3200" b="1" dirty="0" smtClean="0">
                <a:solidFill>
                  <a:srgbClr val="C00000"/>
                </a:solidFill>
              </a:rPr>
              <a:t>“</a:t>
            </a:r>
            <a:r>
              <a:rPr lang="en-GB" sz="3200" b="1" dirty="0" err="1" smtClean="0">
                <a:solidFill>
                  <a:srgbClr val="C00000"/>
                </a:solidFill>
              </a:rPr>
              <a:t>Kadupu</a:t>
            </a:r>
            <a:r>
              <a:rPr lang="en-GB" sz="3200" b="1" dirty="0" smtClean="0">
                <a:solidFill>
                  <a:srgbClr val="C00000"/>
                </a:solidFill>
              </a:rPr>
              <a:t> </a:t>
            </a:r>
            <a:r>
              <a:rPr lang="en-GB" sz="3200" b="1" dirty="0" err="1" smtClean="0">
                <a:solidFill>
                  <a:srgbClr val="C00000"/>
                </a:solidFill>
              </a:rPr>
              <a:t>Nindiki</a:t>
            </a:r>
            <a:r>
              <a:rPr lang="en-GB" sz="3200" b="1" dirty="0" smtClean="0">
                <a:solidFill>
                  <a:srgbClr val="C00000"/>
                </a:solidFill>
              </a:rPr>
              <a:t> </a:t>
            </a:r>
            <a:r>
              <a:rPr lang="en-GB" sz="3200" b="1" dirty="0" err="1" smtClean="0">
                <a:solidFill>
                  <a:srgbClr val="C00000"/>
                </a:solidFill>
              </a:rPr>
              <a:t>Thindi</a:t>
            </a:r>
            <a:r>
              <a:rPr lang="en-GB" sz="3200" b="1" dirty="0" smtClean="0">
                <a:solidFill>
                  <a:srgbClr val="C00000"/>
                </a:solidFill>
              </a:rPr>
              <a:t>…</a:t>
            </a:r>
            <a:r>
              <a:rPr lang="en-GB" sz="3200" b="1" dirty="0" err="1" smtClean="0">
                <a:solidFill>
                  <a:srgbClr val="C00000"/>
                </a:solidFill>
              </a:rPr>
              <a:t>Kanti</a:t>
            </a:r>
            <a:r>
              <a:rPr lang="en-GB" sz="3200" b="1" dirty="0" smtClean="0">
                <a:solidFill>
                  <a:srgbClr val="C00000"/>
                </a:solidFill>
              </a:rPr>
              <a:t> </a:t>
            </a:r>
            <a:r>
              <a:rPr lang="en-GB" sz="3200" b="1" dirty="0" err="1" smtClean="0">
                <a:solidFill>
                  <a:srgbClr val="C00000"/>
                </a:solidFill>
              </a:rPr>
              <a:t>Nindiki</a:t>
            </a:r>
            <a:r>
              <a:rPr lang="en-GB" sz="3200" b="1" dirty="0" smtClean="0">
                <a:solidFill>
                  <a:srgbClr val="C00000"/>
                </a:solidFill>
              </a:rPr>
              <a:t> </a:t>
            </a:r>
            <a:r>
              <a:rPr lang="en-GB" sz="3200" b="1" dirty="0" err="1" smtClean="0">
                <a:solidFill>
                  <a:srgbClr val="C00000"/>
                </a:solidFill>
              </a:rPr>
              <a:t>Nidira</a:t>
            </a:r>
            <a:r>
              <a:rPr lang="en-GB" sz="3200" b="1" dirty="0" smtClean="0">
                <a:solidFill>
                  <a:srgbClr val="C00000"/>
                </a:solidFill>
              </a:rPr>
              <a:t>…..”</a:t>
            </a:r>
            <a:endParaRPr lang="en-IN" sz="3200" b="1" dirty="0"/>
          </a:p>
        </p:txBody>
      </p:sp>
    </p:spTree>
    <p:extLst>
      <p:ext uri="{BB962C8B-B14F-4D97-AF65-F5344CB8AC3E}">
        <p14:creationId xmlns:p14="http://schemas.microsoft.com/office/powerpoint/2010/main" val="14949791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sz="3600" b="1" u="sng" dirty="0" smtClean="0">
                <a:solidFill>
                  <a:srgbClr val="C00000"/>
                </a:solidFill>
              </a:rPr>
              <a:t>Individual &amp; World Peace</a:t>
            </a:r>
            <a:endParaRPr lang="en-IN" sz="3600" b="1" u="sng" dirty="0">
              <a:solidFill>
                <a:srgbClr val="C00000"/>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30" y="1124744"/>
            <a:ext cx="3772223"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39952" y="1628800"/>
            <a:ext cx="4824536" cy="4104456"/>
          </a:xfrm>
        </p:spPr>
      </p:pic>
    </p:spTree>
    <p:extLst>
      <p:ext uri="{BB962C8B-B14F-4D97-AF65-F5344CB8AC3E}">
        <p14:creationId xmlns:p14="http://schemas.microsoft.com/office/powerpoint/2010/main" val="15973444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u="sng" dirty="0" smtClean="0">
                <a:solidFill>
                  <a:srgbClr val="C00000"/>
                </a:solidFill>
              </a:rPr>
              <a:t>Impulses and Intentions</a:t>
            </a:r>
            <a:endParaRPr lang="en-IN" u="sng"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8024" y="1660678"/>
            <a:ext cx="2979415" cy="2620982"/>
          </a:xfrm>
        </p:spPr>
      </p:pic>
      <p:sp>
        <p:nvSpPr>
          <p:cNvPr id="5" name="TextBox 4"/>
          <p:cNvSpPr txBox="1"/>
          <p:nvPr/>
        </p:nvSpPr>
        <p:spPr>
          <a:xfrm>
            <a:off x="354344" y="795299"/>
            <a:ext cx="2664296" cy="59093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b="1" dirty="0" smtClean="0">
                <a:solidFill>
                  <a:srgbClr val="C00000"/>
                </a:solidFill>
              </a:rPr>
              <a:t>We are </a:t>
            </a:r>
            <a:r>
              <a:rPr lang="en-GB" b="1" dirty="0">
                <a:solidFill>
                  <a:srgbClr val="C00000"/>
                </a:solidFill>
              </a:rPr>
              <a:t>bundles of impulses and intentions, and giving free rein to the impulses reduces their innate divinity</a:t>
            </a:r>
          </a:p>
          <a:p>
            <a:r>
              <a:rPr lang="en-GB" b="1" dirty="0">
                <a:solidFill>
                  <a:srgbClr val="C00000"/>
                </a:solidFill>
              </a:rPr>
              <a:t>and inner peace. The impulses are the fuel, the intentions are the fire. The fire can be put out only by placing</a:t>
            </a:r>
          </a:p>
          <a:p>
            <a:r>
              <a:rPr lang="en-GB" b="1" dirty="0">
                <a:solidFill>
                  <a:srgbClr val="C00000"/>
                </a:solidFill>
              </a:rPr>
              <a:t>the fuel aside. The dying down of the fire is the attainment of peace</a:t>
            </a:r>
            <a:r>
              <a:rPr lang="en-GB" b="1" dirty="0" smtClean="0">
                <a:solidFill>
                  <a:srgbClr val="C00000"/>
                </a:solidFill>
              </a:rPr>
              <a:t>.</a:t>
            </a:r>
          </a:p>
          <a:p>
            <a:endParaRPr lang="en-GB" b="1" dirty="0">
              <a:solidFill>
                <a:srgbClr val="C00000"/>
              </a:solidFill>
            </a:endParaRPr>
          </a:p>
          <a:p>
            <a:endParaRPr lang="en-GB" b="1" dirty="0" smtClean="0">
              <a:solidFill>
                <a:srgbClr val="C00000"/>
              </a:solidFill>
            </a:endParaRPr>
          </a:p>
          <a:p>
            <a:r>
              <a:rPr lang="en-GB" b="1" dirty="0" smtClean="0">
                <a:solidFill>
                  <a:srgbClr val="C00000"/>
                </a:solidFill>
              </a:rPr>
              <a:t>I am the Body itself is a </a:t>
            </a:r>
            <a:r>
              <a:rPr lang="en-GB" b="1" dirty="0" err="1" smtClean="0">
                <a:solidFill>
                  <a:srgbClr val="C00000"/>
                </a:solidFill>
              </a:rPr>
              <a:t>Vasana</a:t>
            </a:r>
            <a:endParaRPr lang="en-GB" b="1" dirty="0" smtClean="0">
              <a:solidFill>
                <a:srgbClr val="C00000"/>
              </a:solidFill>
            </a:endParaRPr>
          </a:p>
          <a:p>
            <a:r>
              <a:rPr lang="en-GB" b="1" dirty="0" smtClean="0">
                <a:solidFill>
                  <a:srgbClr val="C00000"/>
                </a:solidFill>
              </a:rPr>
              <a:t>This need to be put of </a:t>
            </a:r>
          </a:p>
          <a:p>
            <a:r>
              <a:rPr lang="en-GB" b="1" dirty="0" smtClean="0">
                <a:solidFill>
                  <a:srgbClr val="C00000"/>
                </a:solidFill>
              </a:rPr>
              <a:t>By saying </a:t>
            </a:r>
            <a:r>
              <a:rPr lang="en-IN" b="1" dirty="0" smtClean="0">
                <a:solidFill>
                  <a:srgbClr val="C00000"/>
                </a:solidFill>
              </a:rPr>
              <a:t>: </a:t>
            </a:r>
          </a:p>
          <a:p>
            <a:r>
              <a:rPr lang="en-IN" b="1" dirty="0" err="1" smtClean="0">
                <a:solidFill>
                  <a:srgbClr val="C00000"/>
                </a:solidFill>
              </a:rPr>
              <a:t>Nethi</a:t>
            </a:r>
            <a:r>
              <a:rPr lang="en-IN" b="1" dirty="0" smtClean="0">
                <a:solidFill>
                  <a:srgbClr val="C00000"/>
                </a:solidFill>
              </a:rPr>
              <a:t> Principle and </a:t>
            </a:r>
          </a:p>
          <a:p>
            <a:r>
              <a:rPr lang="en-IN" b="1" dirty="0" smtClean="0">
                <a:solidFill>
                  <a:srgbClr val="C00000"/>
                </a:solidFill>
              </a:rPr>
              <a:t>Who am I ?</a:t>
            </a:r>
            <a:endParaRPr lang="en-GB" b="1" dirty="0" smtClean="0">
              <a:solidFill>
                <a:srgbClr val="C00000"/>
              </a:solidFill>
            </a:endParaRPr>
          </a:p>
        </p:txBody>
      </p:sp>
      <p:cxnSp>
        <p:nvCxnSpPr>
          <p:cNvPr id="8" name="Straight Arrow Connector 7"/>
          <p:cNvCxnSpPr/>
          <p:nvPr/>
        </p:nvCxnSpPr>
        <p:spPr>
          <a:xfrm flipV="1">
            <a:off x="6320841" y="793906"/>
            <a:ext cx="1152128"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08304" y="476672"/>
            <a:ext cx="1368152" cy="677108"/>
          </a:xfrm>
          <a:prstGeom prst="rect">
            <a:avLst/>
          </a:prstGeom>
          <a:noFill/>
        </p:spPr>
        <p:txBody>
          <a:bodyPr wrap="square" rtlCol="0">
            <a:spAutoFit/>
          </a:bodyPr>
          <a:lstStyle/>
          <a:p>
            <a:r>
              <a:rPr lang="en-GB" sz="2000" b="1" dirty="0" smtClean="0">
                <a:solidFill>
                  <a:srgbClr val="C00000"/>
                </a:solidFill>
              </a:rPr>
              <a:t>Impulses</a:t>
            </a:r>
            <a:r>
              <a:rPr lang="en-GB" b="1" dirty="0" smtClean="0">
                <a:solidFill>
                  <a:srgbClr val="C00000"/>
                </a:solidFill>
              </a:rPr>
              <a:t>/</a:t>
            </a:r>
          </a:p>
          <a:p>
            <a:r>
              <a:rPr lang="en-GB" b="1" dirty="0" smtClean="0">
                <a:solidFill>
                  <a:srgbClr val="C00000"/>
                </a:solidFill>
              </a:rPr>
              <a:t>Vasanas</a:t>
            </a:r>
            <a:endParaRPr lang="en-IN" b="1" dirty="0">
              <a:solidFill>
                <a:srgbClr val="C00000"/>
              </a:solidFill>
            </a:endParaRPr>
          </a:p>
        </p:txBody>
      </p:sp>
      <p:cxnSp>
        <p:nvCxnSpPr>
          <p:cNvPr id="11" name="Straight Arrow Connector 10"/>
          <p:cNvCxnSpPr/>
          <p:nvPr/>
        </p:nvCxnSpPr>
        <p:spPr>
          <a:xfrm>
            <a:off x="5076056" y="4005064"/>
            <a:ext cx="864096" cy="1584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85722" y="5507414"/>
            <a:ext cx="2592288" cy="400110"/>
          </a:xfrm>
          <a:prstGeom prst="rect">
            <a:avLst/>
          </a:prstGeom>
          <a:noFill/>
        </p:spPr>
        <p:txBody>
          <a:bodyPr wrap="square" rtlCol="0">
            <a:spAutoFit/>
          </a:bodyPr>
          <a:lstStyle/>
          <a:p>
            <a:r>
              <a:rPr lang="en-GB" sz="2000" b="1" dirty="0" smtClean="0">
                <a:solidFill>
                  <a:srgbClr val="C00000"/>
                </a:solidFill>
              </a:rPr>
              <a:t>Intentions / Actions</a:t>
            </a:r>
            <a:endParaRPr lang="en-IN" sz="2000" b="1" dirty="0">
              <a:solidFill>
                <a:srgbClr val="C00000"/>
              </a:solidFill>
            </a:endParaRPr>
          </a:p>
        </p:txBody>
      </p:sp>
    </p:spTree>
    <p:extLst>
      <p:ext uri="{BB962C8B-B14F-4D97-AF65-F5344CB8AC3E}">
        <p14:creationId xmlns:p14="http://schemas.microsoft.com/office/powerpoint/2010/main" val="22185551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sz="3600" b="1" u="sng" dirty="0" smtClean="0">
                <a:solidFill>
                  <a:srgbClr val="C00000"/>
                </a:solidFill>
              </a:rPr>
              <a:t>Practice Name of the Lord</a:t>
            </a:r>
            <a:endParaRPr lang="en-IN" sz="3600" b="1" u="sng" dirty="0">
              <a:solidFill>
                <a:srgbClr val="C00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074" y="896175"/>
            <a:ext cx="4296319" cy="3224892"/>
          </a:xfrm>
        </p:spPr>
      </p:pic>
      <p:sp>
        <p:nvSpPr>
          <p:cNvPr id="4" name="TextBox 3"/>
          <p:cNvSpPr txBox="1"/>
          <p:nvPr/>
        </p:nvSpPr>
        <p:spPr>
          <a:xfrm>
            <a:off x="230085" y="4509120"/>
            <a:ext cx="8712968"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b="1" dirty="0" err="1">
                <a:solidFill>
                  <a:srgbClr val="C00000"/>
                </a:solidFill>
              </a:rPr>
              <a:t>Teja</a:t>
            </a:r>
            <a:r>
              <a:rPr lang="en-GB" b="1" dirty="0">
                <a:solidFill>
                  <a:srgbClr val="C00000"/>
                </a:solidFill>
              </a:rPr>
              <a:t> </a:t>
            </a:r>
            <a:r>
              <a:rPr lang="en-GB" b="1" dirty="0" err="1">
                <a:solidFill>
                  <a:srgbClr val="C00000"/>
                </a:solidFill>
              </a:rPr>
              <a:t>Durjana</a:t>
            </a:r>
            <a:r>
              <a:rPr lang="en-GB" b="1" dirty="0">
                <a:solidFill>
                  <a:srgbClr val="C00000"/>
                </a:solidFill>
              </a:rPr>
              <a:t> </a:t>
            </a:r>
            <a:r>
              <a:rPr lang="en-GB" b="1" dirty="0" err="1" smtClean="0">
                <a:solidFill>
                  <a:srgbClr val="C00000"/>
                </a:solidFill>
              </a:rPr>
              <a:t>Sangamam</a:t>
            </a:r>
            <a:r>
              <a:rPr lang="en-GB" b="1" dirty="0" smtClean="0">
                <a:solidFill>
                  <a:srgbClr val="C00000"/>
                </a:solidFill>
              </a:rPr>
              <a:t>; </a:t>
            </a:r>
            <a:r>
              <a:rPr lang="en-GB" b="1" dirty="0" err="1" smtClean="0">
                <a:solidFill>
                  <a:srgbClr val="C00000"/>
                </a:solidFill>
              </a:rPr>
              <a:t>Bhaja</a:t>
            </a:r>
            <a:r>
              <a:rPr lang="en-GB" b="1" dirty="0" smtClean="0">
                <a:solidFill>
                  <a:srgbClr val="C00000"/>
                </a:solidFill>
              </a:rPr>
              <a:t> </a:t>
            </a:r>
            <a:r>
              <a:rPr lang="en-GB" b="1" dirty="0">
                <a:solidFill>
                  <a:srgbClr val="C00000"/>
                </a:solidFill>
              </a:rPr>
              <a:t>Sadhu </a:t>
            </a:r>
            <a:r>
              <a:rPr lang="en-GB" b="1" dirty="0" err="1">
                <a:solidFill>
                  <a:srgbClr val="C00000"/>
                </a:solidFill>
              </a:rPr>
              <a:t>Samagamam</a:t>
            </a:r>
            <a:endParaRPr lang="en-GB" b="1" dirty="0">
              <a:solidFill>
                <a:srgbClr val="C00000"/>
              </a:solidFill>
            </a:endParaRPr>
          </a:p>
          <a:p>
            <a:r>
              <a:rPr lang="en-GB" b="1" dirty="0" err="1">
                <a:solidFill>
                  <a:srgbClr val="C00000"/>
                </a:solidFill>
              </a:rPr>
              <a:t>Kuru</a:t>
            </a:r>
            <a:r>
              <a:rPr lang="en-GB" b="1" dirty="0">
                <a:solidFill>
                  <a:srgbClr val="C00000"/>
                </a:solidFill>
              </a:rPr>
              <a:t> Punya </a:t>
            </a:r>
            <a:r>
              <a:rPr lang="en-GB" b="1" dirty="0" err="1">
                <a:solidFill>
                  <a:srgbClr val="C00000"/>
                </a:solidFill>
              </a:rPr>
              <a:t>Maho</a:t>
            </a:r>
            <a:r>
              <a:rPr lang="en-GB" b="1" dirty="0">
                <a:solidFill>
                  <a:srgbClr val="C00000"/>
                </a:solidFill>
              </a:rPr>
              <a:t> </a:t>
            </a:r>
            <a:r>
              <a:rPr lang="en-GB" b="1" dirty="0" err="1" smtClean="0">
                <a:solidFill>
                  <a:srgbClr val="C00000"/>
                </a:solidFill>
              </a:rPr>
              <a:t>rathram</a:t>
            </a:r>
            <a:r>
              <a:rPr lang="en-GB" b="1" dirty="0" smtClean="0">
                <a:solidFill>
                  <a:srgbClr val="C00000"/>
                </a:solidFill>
              </a:rPr>
              <a:t>;  </a:t>
            </a:r>
            <a:r>
              <a:rPr lang="en-GB" b="1" dirty="0" err="1" smtClean="0">
                <a:solidFill>
                  <a:srgbClr val="C00000"/>
                </a:solidFill>
              </a:rPr>
              <a:t>Smara</a:t>
            </a:r>
            <a:r>
              <a:rPr lang="en-GB" b="1" dirty="0" smtClean="0">
                <a:solidFill>
                  <a:srgbClr val="C00000"/>
                </a:solidFill>
              </a:rPr>
              <a:t> </a:t>
            </a:r>
            <a:r>
              <a:rPr lang="en-GB" b="1" dirty="0" err="1">
                <a:solidFill>
                  <a:srgbClr val="C00000"/>
                </a:solidFill>
              </a:rPr>
              <a:t>Nitya</a:t>
            </a:r>
            <a:r>
              <a:rPr lang="en-GB" b="1" dirty="0">
                <a:solidFill>
                  <a:srgbClr val="C00000"/>
                </a:solidFill>
              </a:rPr>
              <a:t> </a:t>
            </a:r>
            <a:r>
              <a:rPr lang="en-GB" b="1" dirty="0" err="1">
                <a:solidFill>
                  <a:srgbClr val="C00000"/>
                </a:solidFill>
              </a:rPr>
              <a:t>Anithya</a:t>
            </a:r>
            <a:r>
              <a:rPr lang="en-GB" b="1" dirty="0">
                <a:solidFill>
                  <a:srgbClr val="C00000"/>
                </a:solidFill>
              </a:rPr>
              <a:t> </a:t>
            </a:r>
            <a:r>
              <a:rPr lang="en-GB" b="1" dirty="0" err="1" smtClean="0">
                <a:solidFill>
                  <a:srgbClr val="C00000"/>
                </a:solidFill>
              </a:rPr>
              <a:t>tham</a:t>
            </a:r>
            <a:endParaRPr lang="en-GB" b="1" dirty="0" smtClean="0">
              <a:solidFill>
                <a:srgbClr val="C00000"/>
              </a:solidFill>
            </a:endParaRPr>
          </a:p>
          <a:p>
            <a:endParaRPr lang="en-GB" b="1" dirty="0">
              <a:solidFill>
                <a:srgbClr val="C00000"/>
              </a:solidFill>
            </a:endParaRPr>
          </a:p>
          <a:p>
            <a:r>
              <a:rPr lang="en-GB" b="1" dirty="0">
                <a:solidFill>
                  <a:srgbClr val="C00000"/>
                </a:solidFill>
              </a:rPr>
              <a:t>Of the span of human life, one half is wasted in sleep; the other is frittered away in satisfying stupid </a:t>
            </a:r>
            <a:r>
              <a:rPr lang="en-GB" b="1" dirty="0" err="1" smtClean="0">
                <a:solidFill>
                  <a:srgbClr val="C00000"/>
                </a:solidFill>
              </a:rPr>
              <a:t>desires,Therefore</a:t>
            </a:r>
            <a:r>
              <a:rPr lang="en-GB" b="1" dirty="0">
                <a:solidFill>
                  <a:srgbClr val="C00000"/>
                </a:solidFill>
              </a:rPr>
              <a:t>, practise at all times and under all conditions, with love and devotion, remembrance of the </a:t>
            </a:r>
            <a:r>
              <a:rPr lang="en-GB" b="1" dirty="0" smtClean="0">
                <a:solidFill>
                  <a:srgbClr val="C00000"/>
                </a:solidFill>
              </a:rPr>
              <a:t>name of </a:t>
            </a:r>
            <a:r>
              <a:rPr lang="en-GB" b="1" dirty="0">
                <a:solidFill>
                  <a:srgbClr val="C00000"/>
                </a:solidFill>
              </a:rPr>
              <a:t>the Lord. Surely, that name will endow you with peace!</a:t>
            </a:r>
          </a:p>
          <a:p>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393" y="908720"/>
            <a:ext cx="4331187" cy="3199803"/>
          </a:xfrm>
          <a:prstGeom prst="rect">
            <a:avLst/>
          </a:prstGeom>
        </p:spPr>
      </p:pic>
    </p:spTree>
    <p:extLst>
      <p:ext uri="{BB962C8B-B14F-4D97-AF65-F5344CB8AC3E}">
        <p14:creationId xmlns:p14="http://schemas.microsoft.com/office/powerpoint/2010/main" val="36893693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432048"/>
          </a:xfrm>
        </p:spPr>
        <p:txBody>
          <a:bodyPr>
            <a:normAutofit fontScale="90000"/>
          </a:bodyPr>
          <a:lstStyle/>
          <a:p>
            <a:r>
              <a:rPr lang="en-GB" u="sng" dirty="0" smtClean="0">
                <a:solidFill>
                  <a:srgbClr val="C00000"/>
                </a:solidFill>
              </a:rPr>
              <a:t>Yoga and Bhajans</a:t>
            </a:r>
            <a:endParaRPr lang="en-IN" u="sng" dirty="0">
              <a:solidFill>
                <a:srgbClr val="C00000"/>
              </a:solidFill>
            </a:endParaRPr>
          </a:p>
        </p:txBody>
      </p:sp>
      <p:sp>
        <p:nvSpPr>
          <p:cNvPr id="3" name="Content Placeholder 2"/>
          <p:cNvSpPr>
            <a:spLocks noGrp="1"/>
          </p:cNvSpPr>
          <p:nvPr>
            <p:ph idx="1"/>
          </p:nvPr>
        </p:nvSpPr>
        <p:spPr>
          <a:xfrm>
            <a:off x="251520" y="764704"/>
            <a:ext cx="8496944" cy="5904656"/>
          </a:xfrm>
        </p:spPr>
        <p:txBody>
          <a:bodyPr/>
          <a:lstStyle/>
          <a:p>
            <a:pPr marL="0" indent="0">
              <a:buNone/>
            </a:pPr>
            <a:r>
              <a:rPr lang="en-GB" sz="2400" dirty="0" smtClean="0">
                <a:solidFill>
                  <a:srgbClr val="C00000"/>
                </a:solidFill>
              </a:rPr>
              <a:t>If we take up Bhajan singing in the true sense then Swami says we are actually practicing Astanga yoga!</a:t>
            </a:r>
          </a:p>
          <a:p>
            <a:pPr marL="514350" indent="-514350">
              <a:buFont typeface="+mj-lt"/>
              <a:buAutoNum type="arabicPeriod"/>
            </a:pPr>
            <a:r>
              <a:rPr lang="en-GB" sz="2400" dirty="0" smtClean="0">
                <a:solidFill>
                  <a:srgbClr val="C00000"/>
                </a:solidFill>
              </a:rPr>
              <a:t>Coming clean and neat with external &amp; Internal cleanliness..</a:t>
            </a:r>
          </a:p>
          <a:p>
            <a:pPr marL="514350" indent="-514350">
              <a:buFont typeface="+mj-lt"/>
              <a:buAutoNum type="arabicPeriod"/>
            </a:pPr>
            <a:r>
              <a:rPr lang="en-GB" sz="2400" dirty="0" smtClean="0">
                <a:solidFill>
                  <a:srgbClr val="C00000"/>
                </a:solidFill>
              </a:rPr>
              <a:t>Asana is sitting straight for the full length of Bhajan</a:t>
            </a:r>
          </a:p>
          <a:p>
            <a:pPr marL="514350" indent="-514350">
              <a:buFont typeface="+mj-lt"/>
              <a:buAutoNum type="arabicPeriod"/>
            </a:pPr>
            <a:r>
              <a:rPr lang="en-GB" sz="2400" dirty="0" smtClean="0">
                <a:solidFill>
                  <a:srgbClr val="C00000"/>
                </a:solidFill>
              </a:rPr>
              <a:t>Singing with breath control itself is Pranayama</a:t>
            </a:r>
          </a:p>
          <a:p>
            <a:pPr marL="514350" indent="-514350">
              <a:buFont typeface="+mj-lt"/>
              <a:buAutoNum type="arabicPeriod"/>
            </a:pPr>
            <a:r>
              <a:rPr lang="en-GB" sz="2400" dirty="0" smtClean="0">
                <a:solidFill>
                  <a:srgbClr val="C00000"/>
                </a:solidFill>
              </a:rPr>
              <a:t>Dwell on the meaning is Pratyahara</a:t>
            </a:r>
          </a:p>
          <a:p>
            <a:pPr marL="514350" indent="-514350">
              <a:buFont typeface="+mj-lt"/>
              <a:buAutoNum type="arabicPeriod"/>
            </a:pPr>
            <a:r>
              <a:rPr lang="en-GB" sz="2400" dirty="0" smtClean="0">
                <a:solidFill>
                  <a:srgbClr val="C00000"/>
                </a:solidFill>
              </a:rPr>
              <a:t>Then Dharana, Dhyana and Samadhi are automatic ..then you will yourself become a Yogi!</a:t>
            </a:r>
          </a:p>
          <a:p>
            <a:pPr marL="0" indent="0">
              <a:buNone/>
            </a:pPr>
            <a:endParaRPr lang="en-GB" dirty="0"/>
          </a:p>
          <a:p>
            <a:pPr marL="0" indent="0">
              <a:buNone/>
            </a:pPr>
            <a:endParaRPr lang="en-GB" dirty="0" smtClean="0"/>
          </a:p>
          <a:p>
            <a:pPr marL="0" indent="0">
              <a:buNone/>
            </a:pPr>
            <a:endParaRPr lang="en-IN"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4013697"/>
            <a:ext cx="4104456" cy="258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4582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b="1" u="sng" dirty="0" smtClean="0">
                <a:solidFill>
                  <a:srgbClr val="C00000"/>
                </a:solidFill>
              </a:rPr>
              <a:t>Bhakthi &amp; Jnana </a:t>
            </a:r>
            <a:endParaRPr lang="en-IN" b="1" u="sng" dirty="0">
              <a:solidFill>
                <a:srgbClr val="C00000"/>
              </a:solidFill>
            </a:endParaRPr>
          </a:p>
        </p:txBody>
      </p:sp>
      <p:sp>
        <p:nvSpPr>
          <p:cNvPr id="4" name="TextBox 3"/>
          <p:cNvSpPr txBox="1"/>
          <p:nvPr/>
        </p:nvSpPr>
        <p:spPr>
          <a:xfrm>
            <a:off x="251520" y="1052735"/>
            <a:ext cx="3168352" cy="535531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b="1" dirty="0">
                <a:solidFill>
                  <a:srgbClr val="C00000"/>
                </a:solidFill>
              </a:rPr>
              <a:t>Devotion and wisdom are like the pair of bullocks for the cart. </a:t>
            </a:r>
            <a:endParaRPr lang="en-GB" b="1" dirty="0" smtClean="0">
              <a:solidFill>
                <a:srgbClr val="C00000"/>
              </a:solidFill>
            </a:endParaRPr>
          </a:p>
          <a:p>
            <a:r>
              <a:rPr lang="en-GB" b="1" dirty="0" smtClean="0">
                <a:solidFill>
                  <a:srgbClr val="C00000"/>
                </a:solidFill>
              </a:rPr>
              <a:t>Both </a:t>
            </a:r>
            <a:r>
              <a:rPr lang="en-GB" b="1" dirty="0">
                <a:solidFill>
                  <a:srgbClr val="C00000"/>
                </a:solidFill>
              </a:rPr>
              <a:t>have to pull in unison. </a:t>
            </a:r>
            <a:endParaRPr lang="en-GB" b="1" dirty="0" smtClean="0">
              <a:solidFill>
                <a:srgbClr val="C00000"/>
              </a:solidFill>
            </a:endParaRPr>
          </a:p>
          <a:p>
            <a:r>
              <a:rPr lang="en-GB" b="1" dirty="0" smtClean="0">
                <a:solidFill>
                  <a:srgbClr val="C00000"/>
                </a:solidFill>
              </a:rPr>
              <a:t>Each </a:t>
            </a:r>
            <a:r>
              <a:rPr lang="en-GB" b="1" dirty="0">
                <a:solidFill>
                  <a:srgbClr val="C00000"/>
                </a:solidFill>
              </a:rPr>
              <a:t>must </a:t>
            </a:r>
            <a:r>
              <a:rPr lang="en-GB" b="1" dirty="0" smtClean="0">
                <a:solidFill>
                  <a:srgbClr val="C00000"/>
                </a:solidFill>
              </a:rPr>
              <a:t>keep pace </a:t>
            </a:r>
            <a:r>
              <a:rPr lang="en-GB" b="1" dirty="0">
                <a:solidFill>
                  <a:srgbClr val="C00000"/>
                </a:solidFill>
              </a:rPr>
              <a:t>with the other and help the other to drag the weight quicker. </a:t>
            </a:r>
            <a:endParaRPr lang="en-GB" b="1" dirty="0" smtClean="0">
              <a:solidFill>
                <a:srgbClr val="C00000"/>
              </a:solidFill>
            </a:endParaRPr>
          </a:p>
          <a:p>
            <a:r>
              <a:rPr lang="en-GB" b="1" dirty="0" smtClean="0">
                <a:solidFill>
                  <a:srgbClr val="C00000"/>
                </a:solidFill>
              </a:rPr>
              <a:t>Wisdom </a:t>
            </a:r>
            <a:r>
              <a:rPr lang="en-GB" b="1" dirty="0">
                <a:solidFill>
                  <a:srgbClr val="C00000"/>
                </a:solidFill>
              </a:rPr>
              <a:t>has to help the increase of </a:t>
            </a:r>
            <a:r>
              <a:rPr lang="en-GB" b="1" dirty="0" smtClean="0">
                <a:solidFill>
                  <a:srgbClr val="C00000"/>
                </a:solidFill>
              </a:rPr>
              <a:t>devotion; devotion </a:t>
            </a:r>
            <a:r>
              <a:rPr lang="en-GB" b="1" dirty="0">
                <a:solidFill>
                  <a:srgbClr val="C00000"/>
                </a:solidFill>
              </a:rPr>
              <a:t>has to contribute to the growth of wisdom.</a:t>
            </a:r>
          </a:p>
          <a:p>
            <a:r>
              <a:rPr lang="en-GB" b="1" dirty="0">
                <a:solidFill>
                  <a:srgbClr val="C00000"/>
                </a:solidFill>
              </a:rPr>
              <a:t>the essence of </a:t>
            </a:r>
            <a:r>
              <a:rPr lang="en-GB" b="1" dirty="0" smtClean="0">
                <a:solidFill>
                  <a:srgbClr val="C00000"/>
                </a:solidFill>
              </a:rPr>
              <a:t>Bhakthi  </a:t>
            </a:r>
            <a:r>
              <a:rPr lang="en-GB" b="1" dirty="0">
                <a:solidFill>
                  <a:srgbClr val="C00000"/>
                </a:solidFill>
              </a:rPr>
              <a:t>as well as </a:t>
            </a:r>
            <a:r>
              <a:rPr lang="en-GB" b="1" dirty="0" smtClean="0">
                <a:solidFill>
                  <a:srgbClr val="C00000"/>
                </a:solidFill>
              </a:rPr>
              <a:t>Jnana  </a:t>
            </a:r>
            <a:r>
              <a:rPr lang="en-GB" b="1" dirty="0">
                <a:solidFill>
                  <a:srgbClr val="C00000"/>
                </a:solidFill>
              </a:rPr>
              <a:t>is </a:t>
            </a:r>
            <a:r>
              <a:rPr lang="en-GB" b="1" dirty="0" smtClean="0">
                <a:solidFill>
                  <a:srgbClr val="C00000"/>
                </a:solidFill>
              </a:rPr>
              <a:t>SHANTHI , </a:t>
            </a:r>
            <a:r>
              <a:rPr lang="en-GB" b="1" dirty="0">
                <a:solidFill>
                  <a:srgbClr val="C00000"/>
                </a:solidFill>
              </a:rPr>
              <a:t>the highest type of </a:t>
            </a:r>
            <a:r>
              <a:rPr lang="en-GB" b="1" dirty="0" smtClean="0">
                <a:solidFill>
                  <a:srgbClr val="C00000"/>
                </a:solidFill>
              </a:rPr>
              <a:t>peace- PRASHANTHI</a:t>
            </a:r>
            <a:endParaRPr lang="en-GB" b="1" dirty="0">
              <a:solidFill>
                <a:srgbClr val="C00000"/>
              </a:solidFill>
            </a:endParaRPr>
          </a:p>
          <a:p>
            <a:r>
              <a:rPr lang="en-GB" b="1" dirty="0" smtClean="0">
                <a:solidFill>
                  <a:srgbClr val="C00000"/>
                </a:solidFill>
              </a:rPr>
              <a:t>Prasanthi</a:t>
            </a:r>
            <a:r>
              <a:rPr lang="en-GB" b="1" dirty="0">
                <a:solidFill>
                  <a:srgbClr val="C00000"/>
                </a:solidFill>
              </a:rPr>
              <a:t> </a:t>
            </a:r>
            <a:r>
              <a:rPr lang="en-GB" b="1" dirty="0" smtClean="0">
                <a:solidFill>
                  <a:srgbClr val="C00000"/>
                </a:solidFill>
              </a:rPr>
              <a:t> </a:t>
            </a:r>
            <a:r>
              <a:rPr lang="en-GB" b="1" dirty="0">
                <a:solidFill>
                  <a:srgbClr val="C00000"/>
                </a:solidFill>
              </a:rPr>
              <a:t>to the glory of </a:t>
            </a:r>
            <a:r>
              <a:rPr lang="en-GB" b="1" dirty="0" smtClean="0">
                <a:solidFill>
                  <a:srgbClr val="C00000"/>
                </a:solidFill>
              </a:rPr>
              <a:t>spiritual effulgence (</a:t>
            </a:r>
            <a:r>
              <a:rPr lang="en-GB" b="1" dirty="0" err="1">
                <a:solidFill>
                  <a:srgbClr val="C00000"/>
                </a:solidFill>
              </a:rPr>
              <a:t>P</a:t>
            </a:r>
            <a:r>
              <a:rPr lang="en-GB" b="1" dirty="0" err="1" smtClean="0">
                <a:solidFill>
                  <a:srgbClr val="C00000"/>
                </a:solidFill>
              </a:rPr>
              <a:t>rakanthi</a:t>
            </a:r>
            <a:r>
              <a:rPr lang="en-GB" b="1" dirty="0">
                <a:solidFill>
                  <a:srgbClr val="C00000"/>
                </a:solidFill>
              </a:rPr>
              <a:t>), and thence to the super</a:t>
            </a:r>
          </a:p>
          <a:p>
            <a:r>
              <a:rPr lang="en-GB" b="1" dirty="0">
                <a:solidFill>
                  <a:srgbClr val="C00000"/>
                </a:solidFill>
              </a:rPr>
              <a:t>effulgence of the highest revelation </a:t>
            </a:r>
            <a:r>
              <a:rPr lang="en-GB" b="1" dirty="0" smtClean="0">
                <a:solidFill>
                  <a:srgbClr val="C00000"/>
                </a:solidFill>
              </a:rPr>
              <a:t>(</a:t>
            </a:r>
            <a:r>
              <a:rPr lang="en-GB" b="1" dirty="0" err="1">
                <a:solidFill>
                  <a:srgbClr val="C00000"/>
                </a:solidFill>
              </a:rPr>
              <a:t>P</a:t>
            </a:r>
            <a:r>
              <a:rPr lang="en-GB" b="1" dirty="0" err="1" smtClean="0">
                <a:solidFill>
                  <a:srgbClr val="C00000"/>
                </a:solidFill>
              </a:rPr>
              <a:t>aram-jyothi</a:t>
            </a:r>
            <a:r>
              <a:rPr lang="en-GB" b="1" dirty="0">
                <a:solidFill>
                  <a:srgbClr val="C00000"/>
                </a:solidFill>
              </a:rPr>
              <a:t>).</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908719"/>
            <a:ext cx="4896544" cy="310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35896" y="4113146"/>
            <a:ext cx="5328592" cy="2585323"/>
          </a:xfrm>
          <a:prstGeom prst="rect">
            <a:avLst/>
          </a:prstGeom>
          <a:noFill/>
        </p:spPr>
        <p:txBody>
          <a:bodyPr wrap="square" rtlCol="0">
            <a:spAutoFit/>
          </a:bodyPr>
          <a:lstStyle/>
          <a:p>
            <a:pPr>
              <a:lnSpc>
                <a:spcPct val="150000"/>
              </a:lnSpc>
            </a:pPr>
            <a:r>
              <a:rPr lang="en-GB" sz="3600" b="1" dirty="0" err="1" smtClean="0">
                <a:solidFill>
                  <a:srgbClr val="C00000"/>
                </a:solidFill>
              </a:rPr>
              <a:t>Param</a:t>
            </a:r>
            <a:r>
              <a:rPr lang="en-GB" sz="3600" b="1" dirty="0" smtClean="0">
                <a:solidFill>
                  <a:srgbClr val="C00000"/>
                </a:solidFill>
              </a:rPr>
              <a:t> Jyothi</a:t>
            </a:r>
          </a:p>
          <a:p>
            <a:pPr>
              <a:lnSpc>
                <a:spcPct val="150000"/>
              </a:lnSpc>
            </a:pPr>
            <a:r>
              <a:rPr lang="en-GB" sz="3600" b="1" dirty="0" err="1" smtClean="0">
                <a:solidFill>
                  <a:srgbClr val="C00000"/>
                </a:solidFill>
              </a:rPr>
              <a:t>Prakanthi</a:t>
            </a:r>
            <a:endParaRPr lang="en-GB" sz="3600" b="1" dirty="0" smtClean="0">
              <a:solidFill>
                <a:srgbClr val="C00000"/>
              </a:solidFill>
            </a:endParaRPr>
          </a:p>
          <a:p>
            <a:pPr>
              <a:lnSpc>
                <a:spcPct val="150000"/>
              </a:lnSpc>
            </a:pPr>
            <a:r>
              <a:rPr lang="en-GB" sz="3600" b="1" dirty="0" smtClean="0">
                <a:solidFill>
                  <a:srgbClr val="C00000"/>
                </a:solidFill>
              </a:rPr>
              <a:t>Prashanthi</a:t>
            </a:r>
            <a:endParaRPr lang="en-IN" sz="3600" b="1" dirty="0">
              <a:solidFill>
                <a:srgbClr val="C00000"/>
              </a:solidFill>
            </a:endParaRPr>
          </a:p>
        </p:txBody>
      </p:sp>
      <p:cxnSp>
        <p:nvCxnSpPr>
          <p:cNvPr id="7" name="Straight Arrow Connector 6"/>
          <p:cNvCxnSpPr/>
          <p:nvPr/>
        </p:nvCxnSpPr>
        <p:spPr>
          <a:xfrm flipV="1">
            <a:off x="6660232" y="4469114"/>
            <a:ext cx="0" cy="165618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4355532"/>
            <a:ext cx="1883348" cy="188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359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u="sng" dirty="0" smtClean="0">
                <a:solidFill>
                  <a:srgbClr val="C00000"/>
                </a:solidFill>
              </a:rPr>
              <a:t>What is Shanthi?</a:t>
            </a:r>
            <a:endParaRPr lang="en-IN" u="sng" dirty="0">
              <a:solidFill>
                <a:srgbClr val="C00000"/>
              </a:solidFill>
            </a:endParaRPr>
          </a:p>
        </p:txBody>
      </p:sp>
      <p:sp>
        <p:nvSpPr>
          <p:cNvPr id="3" name="Content Placeholder 2"/>
          <p:cNvSpPr>
            <a:spLocks noGrp="1"/>
          </p:cNvSpPr>
          <p:nvPr>
            <p:ph idx="1"/>
          </p:nvPr>
        </p:nvSpPr>
        <p:spPr>
          <a:xfrm>
            <a:off x="179512" y="908720"/>
            <a:ext cx="8712968" cy="5616624"/>
          </a:xfrm>
        </p:spPr>
        <p:txBody>
          <a:bodyPr/>
          <a:lstStyle/>
          <a:p>
            <a:pPr marL="0" indent="0">
              <a:buNone/>
            </a:pPr>
            <a:r>
              <a:rPr lang="en-GB" sz="2800" b="1" dirty="0" smtClean="0">
                <a:solidFill>
                  <a:srgbClr val="C00000"/>
                </a:solidFill>
              </a:rPr>
              <a:t>Swami Says  Shanthi is not the happiness  you get after getting your desires fulfilled.</a:t>
            </a:r>
          </a:p>
          <a:p>
            <a:pPr marL="0" indent="0">
              <a:buNone/>
            </a:pPr>
            <a:r>
              <a:rPr lang="en-GB" sz="2800" b="1" dirty="0" smtClean="0">
                <a:solidFill>
                  <a:srgbClr val="C00000"/>
                </a:solidFill>
              </a:rPr>
              <a:t>Shanthi is the basis for all Happiness.</a:t>
            </a:r>
          </a:p>
          <a:p>
            <a:pPr marL="0" indent="0">
              <a:buNone/>
            </a:pPr>
            <a:r>
              <a:rPr lang="en-GB" sz="2800" b="1" dirty="0" smtClean="0">
                <a:solidFill>
                  <a:srgbClr val="C00000"/>
                </a:solidFill>
              </a:rPr>
              <a:t>That’s why Saint Tyagaraja sang:</a:t>
            </a:r>
          </a:p>
          <a:p>
            <a:pPr marL="0" indent="0">
              <a:buNone/>
            </a:pPr>
            <a:r>
              <a:rPr lang="en-GB" sz="2800" b="1" dirty="0" smtClean="0">
                <a:solidFill>
                  <a:srgbClr val="C00000"/>
                </a:solidFill>
              </a:rPr>
              <a:t>“</a:t>
            </a:r>
            <a:r>
              <a:rPr lang="en-GB" sz="2800" b="1" dirty="0" err="1" smtClean="0">
                <a:solidFill>
                  <a:srgbClr val="C00000"/>
                </a:solidFill>
              </a:rPr>
              <a:t>Shanthamu</a:t>
            </a:r>
            <a:r>
              <a:rPr lang="en-GB" sz="2800" b="1" dirty="0" smtClean="0">
                <a:solidFill>
                  <a:srgbClr val="C00000"/>
                </a:solidFill>
              </a:rPr>
              <a:t> </a:t>
            </a:r>
            <a:r>
              <a:rPr lang="en-GB" sz="2800" b="1" dirty="0" err="1" smtClean="0">
                <a:solidFill>
                  <a:srgbClr val="C00000"/>
                </a:solidFill>
              </a:rPr>
              <a:t>leka</a:t>
            </a:r>
            <a:r>
              <a:rPr lang="en-GB" sz="2800" b="1" dirty="0" smtClean="0">
                <a:solidFill>
                  <a:srgbClr val="C00000"/>
                </a:solidFill>
              </a:rPr>
              <a:t> </a:t>
            </a:r>
            <a:r>
              <a:rPr lang="en-GB" sz="2800" b="1" dirty="0" err="1" smtClean="0">
                <a:solidFill>
                  <a:srgbClr val="C00000"/>
                </a:solidFill>
              </a:rPr>
              <a:t>Soukyamu</a:t>
            </a:r>
            <a:r>
              <a:rPr lang="en-GB" sz="2800" b="1" dirty="0" smtClean="0">
                <a:solidFill>
                  <a:srgbClr val="C00000"/>
                </a:solidFill>
              </a:rPr>
              <a:t> </a:t>
            </a:r>
            <a:r>
              <a:rPr lang="en-GB" sz="2800" b="1" dirty="0" err="1" smtClean="0">
                <a:solidFill>
                  <a:srgbClr val="C00000"/>
                </a:solidFill>
              </a:rPr>
              <a:t>ledu</a:t>
            </a:r>
            <a:r>
              <a:rPr lang="en-GB" sz="2800" b="1" dirty="0" smtClean="0">
                <a:solidFill>
                  <a:srgbClr val="C00000"/>
                </a:solidFill>
              </a:rPr>
              <a:t>…” </a:t>
            </a:r>
          </a:p>
          <a:p>
            <a:pPr marL="0" indent="0">
              <a:buNone/>
            </a:pPr>
            <a:endParaRPr lang="en-GB" sz="2800" b="1" dirty="0">
              <a:solidFill>
                <a:srgbClr val="C00000"/>
              </a:solidFill>
            </a:endParaRPr>
          </a:p>
          <a:p>
            <a:pPr marL="0" indent="0">
              <a:buNone/>
            </a:pPr>
            <a:r>
              <a:rPr lang="en-GB" sz="2800" b="1" dirty="0" smtClean="0">
                <a:solidFill>
                  <a:srgbClr val="C00000"/>
                </a:solidFill>
              </a:rPr>
              <a:t>Prashanthi Vahini teaches us how to</a:t>
            </a:r>
          </a:p>
          <a:p>
            <a:pPr marL="0" indent="0">
              <a:buNone/>
            </a:pPr>
            <a:r>
              <a:rPr lang="en-GB" sz="2800" b="1" dirty="0" smtClean="0">
                <a:solidFill>
                  <a:srgbClr val="C00000"/>
                </a:solidFill>
              </a:rPr>
              <a:t>Secure this Prashanthi…</a:t>
            </a:r>
          </a:p>
          <a:p>
            <a:pPr marL="0" indent="0">
              <a:buNone/>
            </a:pPr>
            <a:endParaRPr lang="en-GB" sz="2800" dirty="0" smtClean="0">
              <a:solidFill>
                <a:srgbClr val="C00000"/>
              </a:solidFill>
            </a:endParaRPr>
          </a:p>
          <a:p>
            <a:pPr marL="0" indent="0">
              <a:buNone/>
            </a:pPr>
            <a:endParaRPr lang="en-GB" dirty="0" smtClean="0">
              <a:solidFill>
                <a:srgbClr val="C00000"/>
              </a:solidFill>
            </a:endParaRPr>
          </a:p>
          <a:p>
            <a:pPr marL="0" indent="0">
              <a:buNone/>
            </a:pPr>
            <a:endParaRPr lang="en-IN" dirty="0">
              <a:solidFill>
                <a:srgbClr val="C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0580" y="1916832"/>
            <a:ext cx="2891620" cy="4032448"/>
          </a:xfrm>
          <a:prstGeom prst="rect">
            <a:avLst/>
          </a:prstGeom>
        </p:spPr>
      </p:pic>
    </p:spTree>
    <p:extLst>
      <p:ext uri="{BB962C8B-B14F-4D97-AF65-F5344CB8AC3E}">
        <p14:creationId xmlns:p14="http://schemas.microsoft.com/office/powerpoint/2010/main" val="30399187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fontScale="90000"/>
          </a:bodyPr>
          <a:lstStyle/>
          <a:p>
            <a:r>
              <a:rPr lang="en-GB" sz="2400" b="1" u="sng" dirty="0" smtClean="0">
                <a:solidFill>
                  <a:srgbClr val="C00000"/>
                </a:solidFill>
              </a:rPr>
              <a:t>Om Sri Sai Ram</a:t>
            </a:r>
            <a:endParaRPr lang="en-IN" sz="2400" b="1" u="sng" dirty="0">
              <a:solidFill>
                <a:srgbClr val="C00000"/>
              </a:solidFill>
            </a:endParaRPr>
          </a:p>
        </p:txBody>
      </p:sp>
      <p:sp>
        <p:nvSpPr>
          <p:cNvPr id="3" name="Content Placeholder 2"/>
          <p:cNvSpPr>
            <a:spLocks noGrp="1"/>
          </p:cNvSpPr>
          <p:nvPr>
            <p:ph idx="1"/>
          </p:nvPr>
        </p:nvSpPr>
        <p:spPr>
          <a:xfrm>
            <a:off x="323528" y="908720"/>
            <a:ext cx="8568952" cy="5688632"/>
          </a:xfrm>
        </p:spPr>
        <p:txBody>
          <a:bodyPr>
            <a:normAutofit fontScale="92500" lnSpcReduction="10000"/>
          </a:bodyPr>
          <a:lstStyle/>
          <a:p>
            <a:pPr marL="0" indent="0">
              <a:buNone/>
            </a:pPr>
            <a:r>
              <a:rPr lang="en-GB" sz="2800" dirty="0" smtClean="0">
                <a:solidFill>
                  <a:srgbClr val="C00000"/>
                </a:solidFill>
              </a:rPr>
              <a:t>       Offering this Presentation at the  Lotus feet of Bhagawan…..</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lgn="ctr">
              <a:buNone/>
            </a:pPr>
            <a:endParaRPr lang="en-GB" b="1" dirty="0" smtClean="0">
              <a:solidFill>
                <a:srgbClr val="C00000"/>
              </a:solidFill>
            </a:endParaRPr>
          </a:p>
          <a:p>
            <a:pPr marL="0" indent="0" algn="ctr">
              <a:buNone/>
            </a:pPr>
            <a:r>
              <a:rPr lang="en-GB" sz="4000" b="1" dirty="0" smtClean="0">
                <a:solidFill>
                  <a:srgbClr val="C00000"/>
                </a:solidFill>
              </a:rPr>
              <a:t>THANK YOU</a:t>
            </a:r>
          </a:p>
          <a:p>
            <a:pPr marL="0" indent="0" algn="ctr">
              <a:buNone/>
            </a:pPr>
            <a:r>
              <a:rPr lang="en-GB" sz="4000" b="1" dirty="0" smtClean="0">
                <a:solidFill>
                  <a:srgbClr val="C00000"/>
                </a:solidFill>
              </a:rPr>
              <a:t> &amp;</a:t>
            </a:r>
          </a:p>
          <a:p>
            <a:pPr marL="0" indent="0" algn="ctr">
              <a:buNone/>
            </a:pPr>
            <a:r>
              <a:rPr lang="en-GB" sz="4000" b="1" dirty="0" smtClean="0">
                <a:solidFill>
                  <a:srgbClr val="C00000"/>
                </a:solidFill>
              </a:rPr>
              <a:t>JAI SAI RAM</a:t>
            </a:r>
          </a:p>
          <a:p>
            <a:pPr marL="0" indent="0">
              <a:buNone/>
            </a:pPr>
            <a:endParaRPr lang="en-IN"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578191"/>
            <a:ext cx="4296593" cy="288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815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GB" sz="4000" b="1" u="sng" dirty="0" smtClean="0">
                <a:solidFill>
                  <a:srgbClr val="C00000"/>
                </a:solidFill>
              </a:rPr>
              <a:t>Shanthi is Nursery of Happiness</a:t>
            </a:r>
            <a:endParaRPr lang="en-IN" sz="4000" b="1" u="sng" dirty="0">
              <a:solidFill>
                <a:srgbClr val="C00000"/>
              </a:solidFill>
            </a:endParaRPr>
          </a:p>
        </p:txBody>
      </p:sp>
      <p:pic>
        <p:nvPicPr>
          <p:cNvPr id="1026" name="Picture 2" descr="C:\Users\HP\Desktop\image_2019-07-17 02_13_57 (1).220578+00_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6108108" cy="507485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endCxn id="13" idx="1"/>
          </p:cNvCxnSpPr>
          <p:nvPr/>
        </p:nvCxnSpPr>
        <p:spPr>
          <a:xfrm flipV="1">
            <a:off x="3059832" y="5624374"/>
            <a:ext cx="1764196" cy="5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923928" y="4293096"/>
            <a:ext cx="13681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067944" y="3140968"/>
            <a:ext cx="15121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43808" y="3872257"/>
            <a:ext cx="23042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24028" y="5301208"/>
            <a:ext cx="2268252" cy="646331"/>
          </a:xfrm>
          <a:prstGeom prst="rect">
            <a:avLst/>
          </a:prstGeom>
          <a:noFill/>
        </p:spPr>
        <p:txBody>
          <a:bodyPr wrap="square" rtlCol="0">
            <a:spAutoFit/>
          </a:bodyPr>
          <a:lstStyle/>
          <a:p>
            <a:r>
              <a:rPr lang="en-GB" sz="3600" b="1" dirty="0" smtClean="0">
                <a:solidFill>
                  <a:srgbClr val="C00000"/>
                </a:solidFill>
              </a:rPr>
              <a:t>SHANTHI</a:t>
            </a:r>
            <a:endParaRPr lang="en-IN" sz="3600" b="1" dirty="0">
              <a:solidFill>
                <a:srgbClr val="C00000"/>
              </a:solidFill>
            </a:endParaRPr>
          </a:p>
        </p:txBody>
      </p:sp>
      <p:sp>
        <p:nvSpPr>
          <p:cNvPr id="14" name="TextBox 13"/>
          <p:cNvSpPr txBox="1"/>
          <p:nvPr/>
        </p:nvSpPr>
        <p:spPr>
          <a:xfrm>
            <a:off x="5292080" y="4149080"/>
            <a:ext cx="2016224" cy="400110"/>
          </a:xfrm>
          <a:prstGeom prst="rect">
            <a:avLst/>
          </a:prstGeom>
          <a:noFill/>
        </p:spPr>
        <p:txBody>
          <a:bodyPr wrap="square" rtlCol="0">
            <a:spAutoFit/>
          </a:bodyPr>
          <a:lstStyle/>
          <a:p>
            <a:r>
              <a:rPr lang="en-GB" sz="2000" b="1" dirty="0" smtClean="0">
                <a:solidFill>
                  <a:srgbClr val="C00000"/>
                </a:solidFill>
              </a:rPr>
              <a:t>SOUKYAM</a:t>
            </a:r>
            <a:endParaRPr lang="en-IN" sz="2000" b="1" dirty="0">
              <a:solidFill>
                <a:srgbClr val="C00000"/>
              </a:solidFill>
            </a:endParaRPr>
          </a:p>
        </p:txBody>
      </p:sp>
      <p:sp>
        <p:nvSpPr>
          <p:cNvPr id="15" name="TextBox 14"/>
          <p:cNvSpPr txBox="1"/>
          <p:nvPr/>
        </p:nvSpPr>
        <p:spPr>
          <a:xfrm>
            <a:off x="5580112" y="2996952"/>
            <a:ext cx="1512168" cy="400110"/>
          </a:xfrm>
          <a:prstGeom prst="rect">
            <a:avLst/>
          </a:prstGeom>
          <a:noFill/>
        </p:spPr>
        <p:txBody>
          <a:bodyPr wrap="square" rtlCol="0">
            <a:spAutoFit/>
          </a:bodyPr>
          <a:lstStyle/>
          <a:p>
            <a:r>
              <a:rPr lang="en-GB" sz="2000" b="1" dirty="0" smtClean="0">
                <a:solidFill>
                  <a:srgbClr val="C00000"/>
                </a:solidFill>
              </a:rPr>
              <a:t>SANTOSHA</a:t>
            </a:r>
            <a:endParaRPr lang="en-IN" sz="2000" b="1" dirty="0">
              <a:solidFill>
                <a:srgbClr val="C00000"/>
              </a:solidFill>
            </a:endParaRPr>
          </a:p>
        </p:txBody>
      </p:sp>
      <p:sp>
        <p:nvSpPr>
          <p:cNvPr id="19" name="TextBox 18"/>
          <p:cNvSpPr txBox="1"/>
          <p:nvPr/>
        </p:nvSpPr>
        <p:spPr>
          <a:xfrm>
            <a:off x="5292080" y="3717032"/>
            <a:ext cx="1296144" cy="400110"/>
          </a:xfrm>
          <a:prstGeom prst="rect">
            <a:avLst/>
          </a:prstGeom>
          <a:noFill/>
        </p:spPr>
        <p:txBody>
          <a:bodyPr wrap="square" rtlCol="0">
            <a:spAutoFit/>
          </a:bodyPr>
          <a:lstStyle/>
          <a:p>
            <a:r>
              <a:rPr lang="en-GB" sz="2000" b="1" dirty="0" smtClean="0">
                <a:solidFill>
                  <a:srgbClr val="C00000"/>
                </a:solidFill>
              </a:rPr>
              <a:t>TRUPTHI</a:t>
            </a:r>
            <a:endParaRPr lang="en-IN" sz="2000" b="1" dirty="0">
              <a:solidFill>
                <a:srgbClr val="C00000"/>
              </a:solidFill>
            </a:endParaRPr>
          </a:p>
        </p:txBody>
      </p:sp>
    </p:spTree>
    <p:extLst>
      <p:ext uri="{BB962C8B-B14F-4D97-AF65-F5344CB8AC3E}">
        <p14:creationId xmlns:p14="http://schemas.microsoft.com/office/powerpoint/2010/main" val="11785044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sz="3600" b="1" u="sng" dirty="0" smtClean="0">
                <a:solidFill>
                  <a:srgbClr val="C00000"/>
                </a:solidFill>
              </a:rPr>
              <a:t>Remove Ego and Want</a:t>
            </a:r>
            <a:endParaRPr lang="en-IN" sz="3600" b="1" u="sng" dirty="0">
              <a:solidFill>
                <a:srgbClr val="C0000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0" y="1595195"/>
            <a:ext cx="4104456" cy="4096760"/>
          </a:xfrm>
        </p:spPr>
      </p:pic>
      <p:sp>
        <p:nvSpPr>
          <p:cNvPr id="4" name="TextBox 3"/>
          <p:cNvSpPr txBox="1"/>
          <p:nvPr/>
        </p:nvSpPr>
        <p:spPr>
          <a:xfrm>
            <a:off x="395536" y="1196752"/>
            <a:ext cx="3600400" cy="489364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a:solidFill>
                  <a:srgbClr val="C00000"/>
                </a:solidFill>
              </a:rPr>
              <a:t>Now, take the prayer that is the deepest and the most significant </a:t>
            </a:r>
          </a:p>
          <a:p>
            <a:r>
              <a:rPr lang="en-GB" sz="2400" b="1" dirty="0" smtClean="0">
                <a:solidFill>
                  <a:srgbClr val="C00000"/>
                </a:solidFill>
              </a:rPr>
              <a:t>  </a:t>
            </a:r>
            <a:r>
              <a:rPr lang="en-GB" sz="2400" b="1" dirty="0">
                <a:solidFill>
                  <a:srgbClr val="C00000"/>
                </a:solidFill>
              </a:rPr>
              <a:t>"I </a:t>
            </a:r>
            <a:r>
              <a:rPr lang="en-GB" sz="2400" b="1" dirty="0" smtClean="0">
                <a:solidFill>
                  <a:srgbClr val="C00000"/>
                </a:solidFill>
              </a:rPr>
              <a:t>Want </a:t>
            </a:r>
            <a:r>
              <a:rPr lang="en-GB" sz="2400" b="1" dirty="0">
                <a:solidFill>
                  <a:srgbClr val="C00000"/>
                </a:solidFill>
              </a:rPr>
              <a:t>Peace". Unwrap it of the "I" (the ego) and of the </a:t>
            </a:r>
            <a:r>
              <a:rPr lang="en-GB" sz="2400" b="1" dirty="0" smtClean="0">
                <a:solidFill>
                  <a:srgbClr val="C00000"/>
                </a:solidFill>
              </a:rPr>
              <a:t>“Want" </a:t>
            </a:r>
            <a:r>
              <a:rPr lang="en-GB" sz="2400" b="1" dirty="0">
                <a:solidFill>
                  <a:srgbClr val="C00000"/>
                </a:solidFill>
              </a:rPr>
              <a:t>(desire); get hold of Shanthi, in the core of the packet. When you are burdened with egoism and desire, how can you attain Shanthi? So, throw away the packing and hold on to the thing packed and protected.</a:t>
            </a:r>
            <a:endParaRPr lang="en-IN" sz="2400" b="1" dirty="0">
              <a:solidFill>
                <a:srgbClr val="C00000"/>
              </a:solidFill>
            </a:endParaRPr>
          </a:p>
        </p:txBody>
      </p:sp>
    </p:spTree>
    <p:extLst>
      <p:ext uri="{BB962C8B-B14F-4D97-AF65-F5344CB8AC3E}">
        <p14:creationId xmlns:p14="http://schemas.microsoft.com/office/powerpoint/2010/main" val="2795759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GB" sz="4000" b="1" u="sng" dirty="0" smtClean="0">
                <a:solidFill>
                  <a:srgbClr val="C00000"/>
                </a:solidFill>
              </a:rPr>
              <a:t>The World needs Shanthi</a:t>
            </a:r>
            <a:endParaRPr lang="en-IN" sz="4000" b="1" u="sng" dirty="0">
              <a:solidFill>
                <a:srgbClr val="C00000"/>
              </a:solidFill>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052736"/>
            <a:ext cx="435059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08104" y="2708920"/>
            <a:ext cx="1872208" cy="461665"/>
          </a:xfrm>
          <a:prstGeom prst="rect">
            <a:avLst/>
          </a:prstGeom>
          <a:noFill/>
        </p:spPr>
        <p:txBody>
          <a:bodyPr wrap="square" rtlCol="0">
            <a:spAutoFit/>
          </a:bodyPr>
          <a:lstStyle/>
          <a:p>
            <a:r>
              <a:rPr lang="en-GB" sz="2400" b="1" dirty="0" smtClean="0"/>
              <a:t>Prema</a:t>
            </a:r>
            <a:r>
              <a:rPr lang="en-GB" dirty="0" smtClean="0"/>
              <a:t>  </a:t>
            </a:r>
            <a:endParaRPr lang="en-IN" dirty="0"/>
          </a:p>
        </p:txBody>
      </p:sp>
      <p:sp>
        <p:nvSpPr>
          <p:cNvPr id="7" name="TextBox 6"/>
          <p:cNvSpPr txBox="1"/>
          <p:nvPr/>
        </p:nvSpPr>
        <p:spPr>
          <a:xfrm>
            <a:off x="7219666" y="1334725"/>
            <a:ext cx="1872208" cy="461665"/>
          </a:xfrm>
          <a:prstGeom prst="rect">
            <a:avLst/>
          </a:prstGeom>
          <a:noFill/>
        </p:spPr>
        <p:txBody>
          <a:bodyPr wrap="square" rtlCol="0">
            <a:spAutoFit/>
          </a:bodyPr>
          <a:lstStyle/>
          <a:p>
            <a:r>
              <a:rPr lang="en-GB" sz="2400" b="1" dirty="0" smtClean="0"/>
              <a:t>Shanthi</a:t>
            </a:r>
            <a:endParaRPr lang="en-IN" sz="2400" b="1" dirty="0"/>
          </a:p>
        </p:txBody>
      </p:sp>
      <p:sp>
        <p:nvSpPr>
          <p:cNvPr id="8" name="TextBox 7"/>
          <p:cNvSpPr txBox="1"/>
          <p:nvPr/>
        </p:nvSpPr>
        <p:spPr>
          <a:xfrm>
            <a:off x="755576" y="4725144"/>
            <a:ext cx="596003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smtClean="0">
                <a:solidFill>
                  <a:srgbClr val="C00000"/>
                </a:solidFill>
              </a:rPr>
              <a:t>“The World is suffering from Selfishness…and Competition..</a:t>
            </a:r>
          </a:p>
          <a:p>
            <a:r>
              <a:rPr lang="en-GB" sz="2400" b="1" dirty="0" smtClean="0">
                <a:solidFill>
                  <a:srgbClr val="C00000"/>
                </a:solidFill>
              </a:rPr>
              <a:t>The prescription  for this Shanthi and Prema…</a:t>
            </a:r>
          </a:p>
          <a:p>
            <a:r>
              <a:rPr lang="en-GB" sz="2400" b="1" dirty="0" smtClean="0">
                <a:solidFill>
                  <a:srgbClr val="C00000"/>
                </a:solidFill>
              </a:rPr>
              <a:t>Prema is the fuel and Shanthi is the flame…”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908720"/>
            <a:ext cx="2392766" cy="3600400"/>
          </a:xfrm>
          <a:prstGeom prst="rect">
            <a:avLst/>
          </a:prstGeom>
        </p:spPr>
      </p:pic>
    </p:spTree>
    <p:extLst>
      <p:ext uri="{BB962C8B-B14F-4D97-AF65-F5344CB8AC3E}">
        <p14:creationId xmlns:p14="http://schemas.microsoft.com/office/powerpoint/2010/main" val="1680270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sz="3600" b="1" dirty="0" smtClean="0">
                <a:solidFill>
                  <a:srgbClr val="C00000"/>
                </a:solidFill>
              </a:rPr>
              <a:t> </a:t>
            </a:r>
            <a:r>
              <a:rPr lang="en-GB" sz="3600" b="1" u="sng" dirty="0" smtClean="0">
                <a:solidFill>
                  <a:srgbClr val="C00000"/>
                </a:solidFill>
              </a:rPr>
              <a:t>To Cultivate Shanthi  is Primary Sadhana</a:t>
            </a:r>
            <a:endParaRPr lang="en-IN" sz="3600" b="1" u="sng" dirty="0">
              <a:solidFill>
                <a:srgbClr val="C00000"/>
              </a:solidFill>
            </a:endParaRPr>
          </a:p>
        </p:txBody>
      </p:sp>
      <p:sp>
        <p:nvSpPr>
          <p:cNvPr id="4" name="TextBox 3"/>
          <p:cNvSpPr txBox="1"/>
          <p:nvPr/>
        </p:nvSpPr>
        <p:spPr>
          <a:xfrm>
            <a:off x="395536" y="4583879"/>
            <a:ext cx="8496944"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b="1" dirty="0" smtClean="0">
                <a:solidFill>
                  <a:srgbClr val="C00000"/>
                </a:solidFill>
              </a:rPr>
              <a:t>“You </a:t>
            </a:r>
            <a:r>
              <a:rPr lang="en-GB" b="1" dirty="0">
                <a:solidFill>
                  <a:srgbClr val="C00000"/>
                </a:solidFill>
              </a:rPr>
              <a:t>must be like the sandalwood tree which transmits its fragrance even to the axe that is used to cut it. When an incense-stick is lighted, it is burning itself away, but it radiates its perfume all around. In the same manner, a true Sadhaka, a true devotee, should see to it that he keeps his peace intact under all circumstances. He should radiate happiness all around. THIS IS THE PRIMARY SADHANA</a:t>
            </a:r>
            <a:r>
              <a:rPr lang="en-GB" b="1" dirty="0" smtClean="0">
                <a:solidFill>
                  <a:srgbClr val="C00000"/>
                </a:solidFill>
              </a:rPr>
              <a:t>.”</a:t>
            </a:r>
          </a:p>
          <a:p>
            <a:r>
              <a:rPr lang="en-GB" b="1" dirty="0" smtClean="0">
                <a:solidFill>
                  <a:srgbClr val="C00000"/>
                </a:solidFill>
              </a:rPr>
              <a:t>-9</a:t>
            </a:r>
            <a:r>
              <a:rPr lang="en-GB" b="1" baseline="30000" dirty="0" smtClean="0">
                <a:solidFill>
                  <a:srgbClr val="C00000"/>
                </a:solidFill>
              </a:rPr>
              <a:t>th</a:t>
            </a:r>
            <a:r>
              <a:rPr lang="en-GB" b="1" dirty="0" smtClean="0">
                <a:solidFill>
                  <a:srgbClr val="C00000"/>
                </a:solidFill>
              </a:rPr>
              <a:t> December 1985</a:t>
            </a:r>
            <a:endParaRPr lang="en-IN" b="1" dirty="0">
              <a:solidFill>
                <a:srgbClr val="C0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64088" y="939160"/>
            <a:ext cx="2304255" cy="3509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908720"/>
            <a:ext cx="2326425" cy="3489637"/>
          </a:xfrm>
          <a:prstGeom prst="rect">
            <a:avLst/>
          </a:prstGeom>
        </p:spPr>
      </p:pic>
    </p:spTree>
    <p:extLst>
      <p:ext uri="{BB962C8B-B14F-4D97-AF65-F5344CB8AC3E}">
        <p14:creationId xmlns:p14="http://schemas.microsoft.com/office/powerpoint/2010/main" val="2221706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2172</TotalTime>
  <Words>1818</Words>
  <Application>Microsoft Office PowerPoint</Application>
  <PresentationFormat>On-screen Show (4:3)</PresentationFormat>
  <Paragraphs>306</Paragraphs>
  <Slides>50</Slides>
  <Notes>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Om Sri Sai Ram</vt:lpstr>
      <vt:lpstr>What are Vahinis?</vt:lpstr>
      <vt:lpstr>Vahinis  a Written Treatise </vt:lpstr>
      <vt:lpstr>Prashanthi  Vahini</vt:lpstr>
      <vt:lpstr>What is Shanthi?</vt:lpstr>
      <vt:lpstr>Shanthi is Nursery of Happiness</vt:lpstr>
      <vt:lpstr>Remove Ego and Want</vt:lpstr>
      <vt:lpstr>The World needs Shanthi</vt:lpstr>
      <vt:lpstr> To Cultivate Shanthi  is Primary Sadhana</vt:lpstr>
      <vt:lpstr>What is Prashanthi?</vt:lpstr>
      <vt:lpstr>Peace at Three Levels….</vt:lpstr>
      <vt:lpstr>PowerPoint Presentation</vt:lpstr>
      <vt:lpstr>PowerPoint Presentation</vt:lpstr>
      <vt:lpstr>PowerPoint Presentation</vt:lpstr>
      <vt:lpstr>Welcome Good and Give up Bad</vt:lpstr>
      <vt:lpstr>Prashanthi - A Divine Quality</vt:lpstr>
      <vt:lpstr>Swami was embodiment of Prashanthi</vt:lpstr>
      <vt:lpstr>Once in Brindavan……</vt:lpstr>
      <vt:lpstr>Once in the hostel….</vt:lpstr>
      <vt:lpstr>PowerPoint Presentation</vt:lpstr>
      <vt:lpstr>PowerPoint Presentation</vt:lpstr>
      <vt:lpstr>Peace is not to be Idle !</vt:lpstr>
      <vt:lpstr>Person with Shanthi</vt:lpstr>
      <vt:lpstr>Shanti comparable to Atma </vt:lpstr>
      <vt:lpstr>Shanthi is in the Center of our Life</vt:lpstr>
      <vt:lpstr>PowerPoint Presentation</vt:lpstr>
      <vt:lpstr>Atma Shanthi is the Center of Life</vt:lpstr>
      <vt:lpstr>Center is Peaceful…</vt:lpstr>
      <vt:lpstr>Dive Deep into the Ocean of Peace</vt:lpstr>
      <vt:lpstr>Dive Deep in Spirituality</vt:lpstr>
      <vt:lpstr>Calm the Mind and to Shanti</vt:lpstr>
      <vt:lpstr>Anrta  to  Amritha</vt:lpstr>
      <vt:lpstr>Faith in Scriptures</vt:lpstr>
      <vt:lpstr>Prayer promotes Equanimity</vt:lpstr>
      <vt:lpstr>Bhakthi bestows Peace</vt:lpstr>
      <vt:lpstr>Bhakthi Saved all these Devotees</vt:lpstr>
      <vt:lpstr>Shantha Bhakthi</vt:lpstr>
      <vt:lpstr>Practical Advise and Example</vt:lpstr>
      <vt:lpstr>How did Prahlada  face Challenges?</vt:lpstr>
      <vt:lpstr>Examples of a Devoted mind</vt:lpstr>
      <vt:lpstr>Examples of Devoted Mind</vt:lpstr>
      <vt:lpstr>Peace / Happiness Thro Unity</vt:lpstr>
      <vt:lpstr>Vicharana,Viveka Vairagya</vt:lpstr>
      <vt:lpstr>Aviveka Shikamani</vt:lpstr>
      <vt:lpstr>Individual &amp; World Peace</vt:lpstr>
      <vt:lpstr>Impulses and Intentions</vt:lpstr>
      <vt:lpstr>Practice Name of the Lord</vt:lpstr>
      <vt:lpstr>Yoga and Bhajans</vt:lpstr>
      <vt:lpstr>Bhakthi &amp; Jnana </vt:lpstr>
      <vt:lpstr>Om Sri Sai Ram</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170</cp:revision>
  <dcterms:created xsi:type="dcterms:W3CDTF">2022-01-19T10:14:41Z</dcterms:created>
  <dcterms:modified xsi:type="dcterms:W3CDTF">2022-02-04T17:06:03Z</dcterms:modified>
</cp:coreProperties>
</file>