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6" r:id="rId3"/>
    <p:sldId id="258" r:id="rId4"/>
    <p:sldId id="259" r:id="rId5"/>
    <p:sldId id="267" r:id="rId6"/>
    <p:sldId id="262" r:id="rId7"/>
    <p:sldId id="263" r:id="rId8"/>
    <p:sldId id="273" r:id="rId9"/>
    <p:sldId id="274" r:id="rId10"/>
    <p:sldId id="275" r:id="rId11"/>
    <p:sldId id="264" r:id="rId12"/>
    <p:sldId id="260" r:id="rId13"/>
    <p:sldId id="272" r:id="rId14"/>
    <p:sldId id="261" r:id="rId15"/>
    <p:sldId id="265" r:id="rId16"/>
    <p:sldId id="266" r:id="rId17"/>
    <p:sldId id="270"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399" autoAdjust="0"/>
  </p:normalViewPr>
  <p:slideViewPr>
    <p:cSldViewPr>
      <p:cViewPr>
        <p:scale>
          <a:sx n="75" d="100"/>
          <a:sy n="75" d="100"/>
        </p:scale>
        <p:origin x="-12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C05940-DCAF-4192-ACE4-EEF386D5CBEB}" type="datetimeFigureOut">
              <a:rPr lang="en-IN" smtClean="0"/>
              <a:t>16-07-2021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45CF44-D52E-4EF5-9E17-E1DF3E19ABE2}" type="slidenum">
              <a:rPr lang="en-IN" smtClean="0"/>
              <a:t>‹#›</a:t>
            </a:fld>
            <a:endParaRPr lang="en-IN"/>
          </a:p>
        </p:txBody>
      </p:sp>
    </p:spTree>
    <p:extLst>
      <p:ext uri="{BB962C8B-B14F-4D97-AF65-F5344CB8AC3E}">
        <p14:creationId xmlns:p14="http://schemas.microsoft.com/office/powerpoint/2010/main" val="3812276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245CF44-D52E-4EF5-9E17-E1DF3E19ABE2}" type="slidenum">
              <a:rPr lang="en-IN" smtClean="0"/>
              <a:t>1</a:t>
            </a:fld>
            <a:endParaRPr lang="en-IN"/>
          </a:p>
        </p:txBody>
      </p:sp>
    </p:spTree>
    <p:extLst>
      <p:ext uri="{BB962C8B-B14F-4D97-AF65-F5344CB8AC3E}">
        <p14:creationId xmlns:p14="http://schemas.microsoft.com/office/powerpoint/2010/main" val="2116731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245CF44-D52E-4EF5-9E17-E1DF3E19ABE2}" type="slidenum">
              <a:rPr lang="en-IN" smtClean="0"/>
              <a:t>8</a:t>
            </a:fld>
            <a:endParaRPr lang="en-IN"/>
          </a:p>
        </p:txBody>
      </p:sp>
    </p:spTree>
    <p:extLst>
      <p:ext uri="{BB962C8B-B14F-4D97-AF65-F5344CB8AC3E}">
        <p14:creationId xmlns:p14="http://schemas.microsoft.com/office/powerpoint/2010/main" val="2359339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00186109-7064-493F-BA7E-15755B05D73F}" type="datetimeFigureOut">
              <a:rPr lang="en-IN" smtClean="0"/>
              <a:t>16-07-2021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454C9A-6942-4CF5-B99B-2BE648569D35}" type="slidenum">
              <a:rPr lang="en-IN" smtClean="0"/>
              <a:t>‹#›</a:t>
            </a:fld>
            <a:endParaRPr lang="en-IN"/>
          </a:p>
        </p:txBody>
      </p:sp>
    </p:spTree>
    <p:extLst>
      <p:ext uri="{BB962C8B-B14F-4D97-AF65-F5344CB8AC3E}">
        <p14:creationId xmlns:p14="http://schemas.microsoft.com/office/powerpoint/2010/main" val="1010778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0186109-7064-493F-BA7E-15755B05D73F}" type="datetimeFigureOut">
              <a:rPr lang="en-IN" smtClean="0"/>
              <a:t>16-07-2021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454C9A-6942-4CF5-B99B-2BE648569D35}" type="slidenum">
              <a:rPr lang="en-IN" smtClean="0"/>
              <a:t>‹#›</a:t>
            </a:fld>
            <a:endParaRPr lang="en-IN"/>
          </a:p>
        </p:txBody>
      </p:sp>
    </p:spTree>
    <p:extLst>
      <p:ext uri="{BB962C8B-B14F-4D97-AF65-F5344CB8AC3E}">
        <p14:creationId xmlns:p14="http://schemas.microsoft.com/office/powerpoint/2010/main" val="2761552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0186109-7064-493F-BA7E-15755B05D73F}" type="datetimeFigureOut">
              <a:rPr lang="en-IN" smtClean="0"/>
              <a:t>16-07-2021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454C9A-6942-4CF5-B99B-2BE648569D35}" type="slidenum">
              <a:rPr lang="en-IN" smtClean="0"/>
              <a:t>‹#›</a:t>
            </a:fld>
            <a:endParaRPr lang="en-IN"/>
          </a:p>
        </p:txBody>
      </p:sp>
    </p:spTree>
    <p:extLst>
      <p:ext uri="{BB962C8B-B14F-4D97-AF65-F5344CB8AC3E}">
        <p14:creationId xmlns:p14="http://schemas.microsoft.com/office/powerpoint/2010/main" val="4141029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0186109-7064-493F-BA7E-15755B05D73F}" type="datetimeFigureOut">
              <a:rPr lang="en-IN" smtClean="0"/>
              <a:t>16-07-2021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454C9A-6942-4CF5-B99B-2BE648569D35}" type="slidenum">
              <a:rPr lang="en-IN" smtClean="0"/>
              <a:t>‹#›</a:t>
            </a:fld>
            <a:endParaRPr lang="en-IN"/>
          </a:p>
        </p:txBody>
      </p:sp>
    </p:spTree>
    <p:extLst>
      <p:ext uri="{BB962C8B-B14F-4D97-AF65-F5344CB8AC3E}">
        <p14:creationId xmlns:p14="http://schemas.microsoft.com/office/powerpoint/2010/main" val="2515211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186109-7064-493F-BA7E-15755B05D73F}" type="datetimeFigureOut">
              <a:rPr lang="en-IN" smtClean="0"/>
              <a:t>16-07-2021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454C9A-6942-4CF5-B99B-2BE648569D35}" type="slidenum">
              <a:rPr lang="en-IN" smtClean="0"/>
              <a:t>‹#›</a:t>
            </a:fld>
            <a:endParaRPr lang="en-IN"/>
          </a:p>
        </p:txBody>
      </p:sp>
    </p:spTree>
    <p:extLst>
      <p:ext uri="{BB962C8B-B14F-4D97-AF65-F5344CB8AC3E}">
        <p14:creationId xmlns:p14="http://schemas.microsoft.com/office/powerpoint/2010/main" val="4177383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00186109-7064-493F-BA7E-15755B05D73F}" type="datetimeFigureOut">
              <a:rPr lang="en-IN" smtClean="0"/>
              <a:t>16-07-2021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E454C9A-6942-4CF5-B99B-2BE648569D35}" type="slidenum">
              <a:rPr lang="en-IN" smtClean="0"/>
              <a:t>‹#›</a:t>
            </a:fld>
            <a:endParaRPr lang="en-IN"/>
          </a:p>
        </p:txBody>
      </p:sp>
    </p:spTree>
    <p:extLst>
      <p:ext uri="{BB962C8B-B14F-4D97-AF65-F5344CB8AC3E}">
        <p14:creationId xmlns:p14="http://schemas.microsoft.com/office/powerpoint/2010/main" val="3154300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00186109-7064-493F-BA7E-15755B05D73F}" type="datetimeFigureOut">
              <a:rPr lang="en-IN" smtClean="0"/>
              <a:t>16-07-2021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E454C9A-6942-4CF5-B99B-2BE648569D35}" type="slidenum">
              <a:rPr lang="en-IN" smtClean="0"/>
              <a:t>‹#›</a:t>
            </a:fld>
            <a:endParaRPr lang="en-IN"/>
          </a:p>
        </p:txBody>
      </p:sp>
    </p:spTree>
    <p:extLst>
      <p:ext uri="{BB962C8B-B14F-4D97-AF65-F5344CB8AC3E}">
        <p14:creationId xmlns:p14="http://schemas.microsoft.com/office/powerpoint/2010/main" val="207084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00186109-7064-493F-BA7E-15755B05D73F}" type="datetimeFigureOut">
              <a:rPr lang="en-IN" smtClean="0"/>
              <a:t>16-07-2021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E454C9A-6942-4CF5-B99B-2BE648569D35}" type="slidenum">
              <a:rPr lang="en-IN" smtClean="0"/>
              <a:t>‹#›</a:t>
            </a:fld>
            <a:endParaRPr lang="en-IN"/>
          </a:p>
        </p:txBody>
      </p:sp>
    </p:spTree>
    <p:extLst>
      <p:ext uri="{BB962C8B-B14F-4D97-AF65-F5344CB8AC3E}">
        <p14:creationId xmlns:p14="http://schemas.microsoft.com/office/powerpoint/2010/main" val="2635440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186109-7064-493F-BA7E-15755B05D73F}" type="datetimeFigureOut">
              <a:rPr lang="en-IN" smtClean="0"/>
              <a:t>16-07-2021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E454C9A-6942-4CF5-B99B-2BE648569D35}" type="slidenum">
              <a:rPr lang="en-IN" smtClean="0"/>
              <a:t>‹#›</a:t>
            </a:fld>
            <a:endParaRPr lang="en-IN"/>
          </a:p>
        </p:txBody>
      </p:sp>
    </p:spTree>
    <p:extLst>
      <p:ext uri="{BB962C8B-B14F-4D97-AF65-F5344CB8AC3E}">
        <p14:creationId xmlns:p14="http://schemas.microsoft.com/office/powerpoint/2010/main" val="806779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186109-7064-493F-BA7E-15755B05D73F}" type="datetimeFigureOut">
              <a:rPr lang="en-IN" smtClean="0"/>
              <a:t>16-07-2021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E454C9A-6942-4CF5-B99B-2BE648569D35}" type="slidenum">
              <a:rPr lang="en-IN" smtClean="0"/>
              <a:t>‹#›</a:t>
            </a:fld>
            <a:endParaRPr lang="en-IN"/>
          </a:p>
        </p:txBody>
      </p:sp>
    </p:spTree>
    <p:extLst>
      <p:ext uri="{BB962C8B-B14F-4D97-AF65-F5344CB8AC3E}">
        <p14:creationId xmlns:p14="http://schemas.microsoft.com/office/powerpoint/2010/main" val="2486275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186109-7064-493F-BA7E-15755B05D73F}" type="datetimeFigureOut">
              <a:rPr lang="en-IN" smtClean="0"/>
              <a:t>16-07-2021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E454C9A-6942-4CF5-B99B-2BE648569D35}" type="slidenum">
              <a:rPr lang="en-IN" smtClean="0"/>
              <a:t>‹#›</a:t>
            </a:fld>
            <a:endParaRPr lang="en-IN"/>
          </a:p>
        </p:txBody>
      </p:sp>
    </p:spTree>
    <p:extLst>
      <p:ext uri="{BB962C8B-B14F-4D97-AF65-F5344CB8AC3E}">
        <p14:creationId xmlns:p14="http://schemas.microsoft.com/office/powerpoint/2010/main" val="242110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186109-7064-493F-BA7E-15755B05D73F}" type="datetimeFigureOut">
              <a:rPr lang="en-IN" smtClean="0"/>
              <a:t>16-07-2021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54C9A-6942-4CF5-B99B-2BE648569D35}" type="slidenum">
              <a:rPr lang="en-IN" smtClean="0"/>
              <a:t>‹#›</a:t>
            </a:fld>
            <a:endParaRPr lang="en-IN"/>
          </a:p>
        </p:txBody>
      </p:sp>
    </p:spTree>
    <p:extLst>
      <p:ext uri="{BB962C8B-B14F-4D97-AF65-F5344CB8AC3E}">
        <p14:creationId xmlns:p14="http://schemas.microsoft.com/office/powerpoint/2010/main" val="3136506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288032"/>
          </a:xfrm>
        </p:spPr>
        <p:txBody>
          <a:bodyPr>
            <a:normAutofit fontScale="90000"/>
          </a:bodyPr>
          <a:lstStyle/>
          <a:p>
            <a:r>
              <a:rPr lang="en-GB" sz="1800" u="sng" dirty="0" smtClean="0">
                <a:solidFill>
                  <a:srgbClr val="C00000"/>
                </a:solidFill>
              </a:rPr>
              <a:t>Om Sri Sai Ram</a:t>
            </a:r>
            <a:endParaRPr lang="en-IN" sz="1800" u="sng" dirty="0">
              <a:solidFill>
                <a:srgbClr val="C00000"/>
              </a:solidFill>
            </a:endParaRPr>
          </a:p>
        </p:txBody>
      </p:sp>
      <p:sp>
        <p:nvSpPr>
          <p:cNvPr id="3" name="Content Placeholder 2"/>
          <p:cNvSpPr>
            <a:spLocks noGrp="1"/>
          </p:cNvSpPr>
          <p:nvPr>
            <p:ph idx="1"/>
          </p:nvPr>
        </p:nvSpPr>
        <p:spPr>
          <a:xfrm>
            <a:off x="457200" y="620688"/>
            <a:ext cx="8229600" cy="5760640"/>
          </a:xfrm>
        </p:spPr>
        <p:style>
          <a:lnRef idx="2">
            <a:schemeClr val="accent2"/>
          </a:lnRef>
          <a:fillRef idx="1">
            <a:schemeClr val="lt1"/>
          </a:fillRef>
          <a:effectRef idx="0">
            <a:schemeClr val="accent2"/>
          </a:effectRef>
          <a:fontRef idx="minor">
            <a:schemeClr val="dk1"/>
          </a:fontRef>
        </p:style>
        <p:txBody>
          <a:bodyPr/>
          <a:lstStyle/>
          <a:p>
            <a:pPr marL="0" indent="0" algn="ctr">
              <a:buNone/>
            </a:pPr>
            <a:endParaRPr lang="en-GB" b="1" dirty="0" smtClean="0">
              <a:solidFill>
                <a:srgbClr val="C00000"/>
              </a:solidFill>
            </a:endParaRPr>
          </a:p>
          <a:p>
            <a:pPr marL="0" indent="0" algn="ctr">
              <a:buNone/>
            </a:pPr>
            <a:endParaRPr lang="en-GB" b="1" dirty="0">
              <a:solidFill>
                <a:srgbClr val="C00000"/>
              </a:solidFill>
            </a:endParaRPr>
          </a:p>
          <a:p>
            <a:pPr marL="0" indent="0" algn="ctr">
              <a:buNone/>
            </a:pPr>
            <a:r>
              <a:rPr lang="en-GB" b="1" dirty="0" smtClean="0">
                <a:solidFill>
                  <a:srgbClr val="C00000"/>
                </a:solidFill>
              </a:rPr>
              <a:t>Sri Sathya Sai Seva Organisation</a:t>
            </a:r>
          </a:p>
          <a:p>
            <a:pPr marL="0" indent="0" algn="ctr">
              <a:buNone/>
            </a:pPr>
            <a:r>
              <a:rPr lang="en-GB" b="1" u="sng" dirty="0" smtClean="0">
                <a:solidFill>
                  <a:srgbClr val="C00000"/>
                </a:solidFill>
              </a:rPr>
              <a:t>Karnataka South</a:t>
            </a:r>
          </a:p>
          <a:p>
            <a:pPr marL="0" indent="0" algn="ctr">
              <a:buNone/>
            </a:pPr>
            <a:r>
              <a:rPr lang="en-GB" sz="2000" b="1" u="sng" dirty="0" smtClean="0">
                <a:solidFill>
                  <a:srgbClr val="C00000"/>
                </a:solidFill>
              </a:rPr>
              <a:t>(Spiritual Wing)</a:t>
            </a:r>
          </a:p>
          <a:p>
            <a:pPr marL="0" indent="0" algn="ctr">
              <a:buNone/>
            </a:pPr>
            <a:endParaRPr lang="en-GB" sz="2000" b="1" u="sng" dirty="0" smtClean="0">
              <a:solidFill>
                <a:srgbClr val="C00000"/>
              </a:solidFill>
            </a:endParaRPr>
          </a:p>
          <a:p>
            <a:pPr marL="0" indent="0" algn="ctr">
              <a:buNone/>
            </a:pPr>
            <a:r>
              <a:rPr lang="en-GB" sz="2400" b="1" i="1" dirty="0" smtClean="0">
                <a:solidFill>
                  <a:srgbClr val="C00000"/>
                </a:solidFill>
                <a:latin typeface="Times New Roman" pitchFamily="18" charset="0"/>
                <a:cs typeface="Times New Roman" pitchFamily="18" charset="0"/>
              </a:rPr>
              <a:t>This presentation is an effort to bring out the  essence</a:t>
            </a:r>
          </a:p>
          <a:p>
            <a:pPr marL="0" indent="0" algn="ctr">
              <a:buNone/>
            </a:pPr>
            <a:r>
              <a:rPr lang="en-GB" sz="2400" b="1" i="1" dirty="0" smtClean="0">
                <a:solidFill>
                  <a:srgbClr val="C00000"/>
                </a:solidFill>
                <a:latin typeface="Times New Roman" pitchFamily="18" charset="0"/>
                <a:cs typeface="Times New Roman" pitchFamily="18" charset="0"/>
              </a:rPr>
              <a:t>Of  Bhagawan's message on the significance of  </a:t>
            </a:r>
          </a:p>
          <a:p>
            <a:pPr marL="0" indent="0" algn="ctr">
              <a:buNone/>
            </a:pPr>
            <a:r>
              <a:rPr lang="en-GB" sz="2400" b="1" i="1" dirty="0" smtClean="0">
                <a:solidFill>
                  <a:srgbClr val="C00000"/>
                </a:solidFill>
                <a:latin typeface="Times New Roman" pitchFamily="18" charset="0"/>
                <a:cs typeface="Times New Roman" pitchFamily="18" charset="0"/>
              </a:rPr>
              <a:t>Gurupoornima.</a:t>
            </a:r>
          </a:p>
          <a:p>
            <a:pPr marL="0" indent="0" algn="ctr">
              <a:buNone/>
            </a:pPr>
            <a:endParaRPr lang="en-GB" sz="2400" b="1" dirty="0" smtClean="0">
              <a:solidFill>
                <a:srgbClr val="C0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928" y="764704"/>
            <a:ext cx="1171732" cy="1042841"/>
          </a:xfrm>
          <a:prstGeom prst="rect">
            <a:avLst/>
          </a:prstGeom>
        </p:spPr>
      </p:pic>
    </p:spTree>
    <p:extLst>
      <p:ext uri="{BB962C8B-B14F-4D97-AF65-F5344CB8AC3E}">
        <p14:creationId xmlns:p14="http://schemas.microsoft.com/office/powerpoint/2010/main" val="3818813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rmAutofit fontScale="90000"/>
          </a:bodyPr>
          <a:lstStyle/>
          <a:p>
            <a:r>
              <a:rPr lang="en-GB" dirty="0" smtClean="0">
                <a:solidFill>
                  <a:srgbClr val="C00000"/>
                </a:solidFill>
              </a:rPr>
              <a:t>                               </a:t>
            </a:r>
            <a:r>
              <a:rPr lang="en-GB" u="sng" dirty="0" smtClean="0">
                <a:solidFill>
                  <a:srgbClr val="C00000"/>
                </a:solidFill>
              </a:rPr>
              <a:t>The five letter Mantra…</a:t>
            </a:r>
            <a:endParaRPr lang="en-IN" u="sng" dirty="0">
              <a:solidFill>
                <a:srgbClr val="C00000"/>
              </a:solidFill>
            </a:endParaRPr>
          </a:p>
        </p:txBody>
      </p:sp>
      <p:sp>
        <p:nvSpPr>
          <p:cNvPr id="4" name="TextBox 3"/>
          <p:cNvSpPr txBox="1"/>
          <p:nvPr/>
        </p:nvSpPr>
        <p:spPr>
          <a:xfrm>
            <a:off x="251520" y="2996952"/>
            <a:ext cx="8640960" cy="34778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smtClean="0">
                <a:solidFill>
                  <a:srgbClr val="C00000"/>
                </a:solidFill>
              </a:rPr>
              <a:t>“On </a:t>
            </a:r>
            <a:r>
              <a:rPr lang="en-GB" sz="2000" b="1" dirty="0">
                <a:solidFill>
                  <a:srgbClr val="C00000"/>
                </a:solidFill>
              </a:rPr>
              <a:t>this Guru Poornima day I do not intend to give you any </a:t>
            </a:r>
            <a:r>
              <a:rPr lang="en-GB" sz="2000" b="1" dirty="0" err="1">
                <a:solidFill>
                  <a:srgbClr val="C00000"/>
                </a:solidFill>
              </a:rPr>
              <a:t>Ashtakshari</a:t>
            </a:r>
            <a:r>
              <a:rPr lang="en-GB" sz="2000" b="1" dirty="0">
                <a:solidFill>
                  <a:srgbClr val="C00000"/>
                </a:solidFill>
              </a:rPr>
              <a:t> </a:t>
            </a:r>
            <a:r>
              <a:rPr lang="en-GB" sz="2000" b="1" dirty="0" smtClean="0">
                <a:solidFill>
                  <a:srgbClr val="C00000"/>
                </a:solidFill>
              </a:rPr>
              <a:t> </a:t>
            </a:r>
            <a:r>
              <a:rPr lang="en-GB" sz="2000" b="1" dirty="0">
                <a:solidFill>
                  <a:srgbClr val="C00000"/>
                </a:solidFill>
              </a:rPr>
              <a:t>or </a:t>
            </a:r>
            <a:r>
              <a:rPr lang="en-GB" sz="2000" b="1" dirty="0" err="1">
                <a:solidFill>
                  <a:srgbClr val="C00000"/>
                </a:solidFill>
              </a:rPr>
              <a:t>Panchakshari</a:t>
            </a:r>
            <a:r>
              <a:rPr lang="en-GB" sz="2000" b="1" dirty="0">
                <a:solidFill>
                  <a:srgbClr val="C00000"/>
                </a:solidFill>
              </a:rPr>
              <a:t> </a:t>
            </a:r>
            <a:r>
              <a:rPr lang="en-GB" sz="2000" b="1" dirty="0" smtClean="0">
                <a:solidFill>
                  <a:srgbClr val="C00000"/>
                </a:solidFill>
              </a:rPr>
              <a:t> </a:t>
            </a:r>
            <a:r>
              <a:rPr lang="en-GB" sz="2000" b="1" dirty="0">
                <a:solidFill>
                  <a:srgbClr val="C00000"/>
                </a:solidFill>
              </a:rPr>
              <a:t>mantra based on any particular deity's name. </a:t>
            </a:r>
            <a:endParaRPr lang="en-GB" sz="2000" b="1" dirty="0" smtClean="0">
              <a:solidFill>
                <a:srgbClr val="C00000"/>
              </a:solidFill>
            </a:endParaRPr>
          </a:p>
          <a:p>
            <a:r>
              <a:rPr lang="en-GB" sz="2000" b="1" dirty="0" smtClean="0">
                <a:solidFill>
                  <a:srgbClr val="C00000"/>
                </a:solidFill>
              </a:rPr>
              <a:t>Nor </a:t>
            </a:r>
            <a:r>
              <a:rPr lang="en-GB" sz="2000" b="1" dirty="0">
                <a:solidFill>
                  <a:srgbClr val="C00000"/>
                </a:solidFill>
              </a:rPr>
              <a:t>am I enjoining you to study any Upanishad, or the Gita or the Brahma Sutras.</a:t>
            </a:r>
          </a:p>
          <a:p>
            <a:r>
              <a:rPr lang="en-GB" sz="2000" b="1" dirty="0">
                <a:solidFill>
                  <a:srgbClr val="C00000"/>
                </a:solidFill>
              </a:rPr>
              <a:t>There is a simple five-letter pronouncement. "God is" ("Devudunnadu," in Telugu). Make this your sheet-anchor.</a:t>
            </a:r>
          </a:p>
          <a:p>
            <a:r>
              <a:rPr lang="en-GB" sz="2000" b="1" dirty="0">
                <a:solidFill>
                  <a:srgbClr val="C00000"/>
                </a:solidFill>
              </a:rPr>
              <a:t>If you go on reciting it, thinking over it, acting up to it and conveying it to others, immersing yourself in the bliss of this experience, you will be making the greatest contribution to the welfare of the world. (Swami recited a poem on the glories of God's creation to prove "Devudunnadu").</a:t>
            </a:r>
          </a:p>
          <a:p>
            <a:r>
              <a:rPr lang="en-GB" sz="2000" b="1" dirty="0">
                <a:solidFill>
                  <a:srgbClr val="C00000"/>
                </a:solidFill>
              </a:rPr>
              <a:t>Consider this mantra as the message for this Guru </a:t>
            </a:r>
            <a:r>
              <a:rPr lang="en-GB" sz="2000" b="1" dirty="0" smtClean="0">
                <a:solidFill>
                  <a:srgbClr val="C00000"/>
                </a:solidFill>
              </a:rPr>
              <a:t>Poornima”</a:t>
            </a:r>
          </a:p>
          <a:p>
            <a:r>
              <a:rPr lang="en-GB" sz="1600" b="1" i="1" dirty="0" smtClean="0">
                <a:solidFill>
                  <a:srgbClr val="C00000"/>
                </a:solidFill>
              </a:rPr>
              <a:t>-21</a:t>
            </a:r>
            <a:r>
              <a:rPr lang="en-GB" sz="1600" b="1" i="1" baseline="30000" dirty="0" smtClean="0">
                <a:solidFill>
                  <a:srgbClr val="C00000"/>
                </a:solidFill>
              </a:rPr>
              <a:t>st</a:t>
            </a:r>
            <a:r>
              <a:rPr lang="en-GB" sz="1600" b="1" i="1" dirty="0" smtClean="0">
                <a:solidFill>
                  <a:srgbClr val="C00000"/>
                </a:solidFill>
              </a:rPr>
              <a:t> July 1986</a:t>
            </a:r>
            <a:endParaRPr lang="en-IN" sz="1600" b="1" i="1" dirty="0">
              <a:solidFill>
                <a:srgbClr val="C00000"/>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857" y="260648"/>
            <a:ext cx="3037838" cy="2376264"/>
          </a:xfrm>
        </p:spPr>
      </p:pic>
      <p:sp>
        <p:nvSpPr>
          <p:cNvPr id="8" name="TextBox 7"/>
          <p:cNvSpPr txBox="1"/>
          <p:nvPr/>
        </p:nvSpPr>
        <p:spPr>
          <a:xfrm>
            <a:off x="3635896" y="1284676"/>
            <a:ext cx="5256584" cy="584775"/>
          </a:xfrm>
          <a:prstGeom prst="rect">
            <a:avLst/>
          </a:prstGeom>
          <a:noFill/>
        </p:spPr>
        <p:txBody>
          <a:bodyPr wrap="square" rtlCol="0">
            <a:spAutoFit/>
          </a:bodyPr>
          <a:lstStyle/>
          <a:p>
            <a:r>
              <a:rPr lang="en-GB" sz="3200" b="1" dirty="0" smtClean="0">
                <a:solidFill>
                  <a:srgbClr val="C00000"/>
                </a:solidFill>
              </a:rPr>
              <a:t>“ GOD IS” – “ DEVUDUUNADU”</a:t>
            </a:r>
            <a:endParaRPr lang="en-IN" sz="3200" b="1" dirty="0">
              <a:solidFill>
                <a:srgbClr val="C00000"/>
              </a:solidFill>
            </a:endParaRPr>
          </a:p>
        </p:txBody>
      </p:sp>
    </p:spTree>
    <p:extLst>
      <p:ext uri="{BB962C8B-B14F-4D97-AF65-F5344CB8AC3E}">
        <p14:creationId xmlns:p14="http://schemas.microsoft.com/office/powerpoint/2010/main" val="669921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rmAutofit fontScale="90000"/>
          </a:bodyPr>
          <a:lstStyle/>
          <a:p>
            <a:r>
              <a:rPr lang="en-GB" u="sng" dirty="0" smtClean="0">
                <a:solidFill>
                  <a:srgbClr val="C00000"/>
                </a:solidFill>
              </a:rPr>
              <a:t>Poornima</a:t>
            </a:r>
            <a:endParaRPr lang="en-IN" u="sng" dirty="0">
              <a:solidFill>
                <a:srgbClr val="C0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1840" y="908720"/>
            <a:ext cx="2847625" cy="3214295"/>
          </a:xfrm>
        </p:spPr>
      </p:pic>
      <p:sp>
        <p:nvSpPr>
          <p:cNvPr id="4" name="TextBox 3"/>
          <p:cNvSpPr txBox="1"/>
          <p:nvPr/>
        </p:nvSpPr>
        <p:spPr>
          <a:xfrm>
            <a:off x="107504" y="4221088"/>
            <a:ext cx="8706350"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b="1" dirty="0" smtClean="0">
                <a:solidFill>
                  <a:srgbClr val="C00000"/>
                </a:solidFill>
              </a:rPr>
              <a:t>“Today</a:t>
            </a:r>
            <a:r>
              <a:rPr lang="en-GB" sz="2400" b="1" dirty="0">
                <a:solidFill>
                  <a:srgbClr val="C00000"/>
                </a:solidFill>
              </a:rPr>
              <a:t>, it is </a:t>
            </a:r>
            <a:r>
              <a:rPr lang="en-GB" sz="2400" b="1" dirty="0" smtClean="0">
                <a:solidFill>
                  <a:srgbClr val="C00000"/>
                </a:solidFill>
              </a:rPr>
              <a:t>Poornima . </a:t>
            </a:r>
            <a:r>
              <a:rPr lang="en-GB" sz="2400" b="1" dirty="0">
                <a:solidFill>
                  <a:srgbClr val="C00000"/>
                </a:solidFill>
              </a:rPr>
              <a:t>What </a:t>
            </a:r>
            <a:r>
              <a:rPr lang="en-GB" sz="2400" b="1" dirty="0" smtClean="0">
                <a:solidFill>
                  <a:srgbClr val="C00000"/>
                </a:solidFill>
              </a:rPr>
              <a:t>does Poornima </a:t>
            </a:r>
            <a:r>
              <a:rPr lang="en-GB" sz="2400" b="1" dirty="0">
                <a:solidFill>
                  <a:srgbClr val="C00000"/>
                </a:solidFill>
              </a:rPr>
              <a:t>signify</a:t>
            </a:r>
            <a:r>
              <a:rPr lang="en-GB" sz="2400" b="1" dirty="0" smtClean="0">
                <a:solidFill>
                  <a:srgbClr val="C00000"/>
                </a:solidFill>
              </a:rPr>
              <a:t>?</a:t>
            </a:r>
          </a:p>
          <a:p>
            <a:r>
              <a:rPr lang="en-GB" sz="2400" b="1" dirty="0" smtClean="0">
                <a:solidFill>
                  <a:srgbClr val="C00000"/>
                </a:solidFill>
              </a:rPr>
              <a:t> </a:t>
            </a:r>
            <a:r>
              <a:rPr lang="en-GB" sz="2400" b="1" dirty="0">
                <a:solidFill>
                  <a:srgbClr val="C00000"/>
                </a:solidFill>
              </a:rPr>
              <a:t>It means the completion of the full circle by returning to the starting </a:t>
            </a:r>
            <a:r>
              <a:rPr lang="en-GB" sz="2400" b="1" dirty="0" smtClean="0">
                <a:solidFill>
                  <a:srgbClr val="C00000"/>
                </a:solidFill>
              </a:rPr>
              <a:t>point. One </a:t>
            </a:r>
            <a:r>
              <a:rPr lang="en-GB" sz="2400" b="1" dirty="0">
                <a:solidFill>
                  <a:srgbClr val="C00000"/>
                </a:solidFill>
              </a:rPr>
              <a:t>half of the circle is represented by worldly life. It is like the letter "C". </a:t>
            </a:r>
            <a:r>
              <a:rPr lang="en-GB" sz="2400" b="1" dirty="0" smtClean="0">
                <a:solidFill>
                  <a:srgbClr val="C00000"/>
                </a:solidFill>
              </a:rPr>
              <a:t>This </a:t>
            </a:r>
            <a:r>
              <a:rPr lang="en-GB" sz="2400" b="1" dirty="0">
                <a:solidFill>
                  <a:srgbClr val="C00000"/>
                </a:solidFill>
              </a:rPr>
              <a:t>is equated </a:t>
            </a:r>
            <a:r>
              <a:rPr lang="en-GB" sz="2400" b="1" dirty="0" smtClean="0">
                <a:solidFill>
                  <a:srgbClr val="C00000"/>
                </a:solidFill>
              </a:rPr>
              <a:t>with science</a:t>
            </a:r>
            <a:r>
              <a:rPr lang="en-GB" sz="2400" b="1" dirty="0">
                <a:solidFill>
                  <a:srgbClr val="C00000"/>
                </a:solidFill>
              </a:rPr>
              <a:t>, which is incomplete </a:t>
            </a:r>
            <a:r>
              <a:rPr lang="en-GB" sz="2400" b="1" dirty="0" smtClean="0">
                <a:solidFill>
                  <a:srgbClr val="C00000"/>
                </a:solidFill>
              </a:rPr>
              <a:t>knowledge. The </a:t>
            </a:r>
            <a:r>
              <a:rPr lang="en-GB" sz="2400" b="1" dirty="0">
                <a:solidFill>
                  <a:srgbClr val="C00000"/>
                </a:solidFill>
              </a:rPr>
              <a:t>full circle represented by the moon represents the</a:t>
            </a:r>
          </a:p>
          <a:p>
            <a:r>
              <a:rPr lang="en-GB" sz="2400" b="1" dirty="0">
                <a:solidFill>
                  <a:srgbClr val="C00000"/>
                </a:solidFill>
              </a:rPr>
              <a:t>state of the mind when it is filled with Love</a:t>
            </a:r>
            <a:r>
              <a:rPr lang="en-GB" sz="2400" b="1" dirty="0" smtClean="0">
                <a:solidFill>
                  <a:srgbClr val="C00000"/>
                </a:solidFill>
              </a:rPr>
              <a:t>.”</a:t>
            </a:r>
          </a:p>
          <a:p>
            <a:r>
              <a:rPr lang="en-GB" sz="1600" b="1" i="1" dirty="0" smtClean="0">
                <a:solidFill>
                  <a:srgbClr val="C00000"/>
                </a:solidFill>
              </a:rPr>
              <a:t>-22</a:t>
            </a:r>
            <a:r>
              <a:rPr lang="en-GB" sz="1600" b="1" i="1" baseline="30000" dirty="0" smtClean="0">
                <a:solidFill>
                  <a:srgbClr val="C00000"/>
                </a:solidFill>
              </a:rPr>
              <a:t>nd</a:t>
            </a:r>
            <a:r>
              <a:rPr lang="en-GB" sz="1600" b="1" i="1" dirty="0" smtClean="0">
                <a:solidFill>
                  <a:srgbClr val="C00000"/>
                </a:solidFill>
              </a:rPr>
              <a:t> July 1994</a:t>
            </a:r>
            <a:endParaRPr lang="en-GB" sz="1600" b="1" i="1" dirty="0">
              <a:solidFill>
                <a:srgbClr val="C0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1141793"/>
            <a:ext cx="1990088" cy="199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017" y="126876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97864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04056"/>
          </a:xfrm>
        </p:spPr>
        <p:txBody>
          <a:bodyPr>
            <a:normAutofit fontScale="90000"/>
          </a:bodyPr>
          <a:lstStyle/>
          <a:p>
            <a:pPr algn="l"/>
            <a:r>
              <a:rPr lang="en-GB" dirty="0" smtClean="0">
                <a:solidFill>
                  <a:srgbClr val="C00000"/>
                </a:solidFill>
              </a:rPr>
              <a:t>               </a:t>
            </a:r>
            <a:r>
              <a:rPr lang="en-GB" u="sng" dirty="0" smtClean="0">
                <a:solidFill>
                  <a:srgbClr val="C00000"/>
                </a:solidFill>
              </a:rPr>
              <a:t>Sixteen Aspects of Mind</a:t>
            </a:r>
            <a:endParaRPr lang="en-IN" u="sng" dirty="0">
              <a:solidFill>
                <a:srgbClr val="C0000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23927" y="908721"/>
            <a:ext cx="5041697" cy="2638488"/>
          </a:xfrm>
        </p:spPr>
      </p:pic>
      <p:sp>
        <p:nvSpPr>
          <p:cNvPr id="4" name="TextBox 3"/>
          <p:cNvSpPr txBox="1"/>
          <p:nvPr/>
        </p:nvSpPr>
        <p:spPr>
          <a:xfrm>
            <a:off x="160007" y="3912298"/>
            <a:ext cx="8784976"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smtClean="0">
                <a:solidFill>
                  <a:srgbClr val="C00000"/>
                </a:solidFill>
              </a:rPr>
              <a:t>“Today </a:t>
            </a:r>
            <a:r>
              <a:rPr lang="en-GB" sz="2000" b="1" dirty="0">
                <a:solidFill>
                  <a:srgbClr val="C00000"/>
                </a:solidFill>
              </a:rPr>
              <a:t>is Gurupoornima. </a:t>
            </a:r>
            <a:r>
              <a:rPr lang="en-GB" sz="2000" b="1" dirty="0" smtClean="0">
                <a:solidFill>
                  <a:srgbClr val="C00000"/>
                </a:solidFill>
              </a:rPr>
              <a:t>Poornima </a:t>
            </a:r>
            <a:r>
              <a:rPr lang="en-GB" sz="2000" b="1" dirty="0">
                <a:solidFill>
                  <a:srgbClr val="C00000"/>
                </a:solidFill>
              </a:rPr>
              <a:t>refers to the full moon with all his 16 aspects being illumined by the sun. </a:t>
            </a:r>
            <a:r>
              <a:rPr lang="en-GB" sz="2000" b="1" dirty="0" smtClean="0">
                <a:solidFill>
                  <a:srgbClr val="C00000"/>
                </a:solidFill>
              </a:rPr>
              <a:t>In </a:t>
            </a:r>
            <a:r>
              <a:rPr lang="en-GB" sz="2000" b="1" dirty="0">
                <a:solidFill>
                  <a:srgbClr val="C00000"/>
                </a:solidFill>
              </a:rPr>
              <a:t>man there are </a:t>
            </a:r>
            <a:r>
              <a:rPr lang="en-GB" sz="2000" b="1" dirty="0" smtClean="0">
                <a:solidFill>
                  <a:srgbClr val="C00000"/>
                </a:solidFill>
              </a:rPr>
              <a:t>16 </a:t>
            </a:r>
            <a:r>
              <a:rPr lang="en-GB" sz="2000" b="1" dirty="0">
                <a:solidFill>
                  <a:srgbClr val="C00000"/>
                </a:solidFill>
              </a:rPr>
              <a:t>black spots: the 6</a:t>
            </a:r>
            <a:r>
              <a:rPr lang="en-GB" sz="2000" b="1" dirty="0" smtClean="0">
                <a:solidFill>
                  <a:srgbClr val="C00000"/>
                </a:solidFill>
              </a:rPr>
              <a:t> </a:t>
            </a:r>
            <a:r>
              <a:rPr lang="en-GB" sz="2000" b="1" dirty="0">
                <a:solidFill>
                  <a:srgbClr val="C00000"/>
                </a:solidFill>
              </a:rPr>
              <a:t>enemies </a:t>
            </a:r>
            <a:r>
              <a:rPr lang="en-GB" sz="2000" b="1" dirty="0" smtClean="0">
                <a:solidFill>
                  <a:srgbClr val="C00000"/>
                </a:solidFill>
              </a:rPr>
              <a:t>(Lust</a:t>
            </a:r>
            <a:r>
              <a:rPr lang="en-GB" sz="2000" b="1" dirty="0">
                <a:solidFill>
                  <a:srgbClr val="C00000"/>
                </a:solidFill>
              </a:rPr>
              <a:t>, </a:t>
            </a:r>
            <a:r>
              <a:rPr lang="en-GB" sz="2000" b="1" dirty="0" smtClean="0">
                <a:solidFill>
                  <a:srgbClr val="C00000"/>
                </a:solidFill>
              </a:rPr>
              <a:t>Anger</a:t>
            </a:r>
            <a:r>
              <a:rPr lang="en-GB" sz="2000" b="1" dirty="0">
                <a:solidFill>
                  <a:srgbClr val="C00000"/>
                </a:solidFill>
              </a:rPr>
              <a:t>, </a:t>
            </a:r>
            <a:r>
              <a:rPr lang="en-GB" sz="2000" b="1" dirty="0" smtClean="0">
                <a:solidFill>
                  <a:srgbClr val="C00000"/>
                </a:solidFill>
              </a:rPr>
              <a:t>Greed</a:t>
            </a:r>
            <a:r>
              <a:rPr lang="en-GB" sz="2000" b="1" dirty="0">
                <a:solidFill>
                  <a:srgbClr val="C00000"/>
                </a:solidFill>
              </a:rPr>
              <a:t>, </a:t>
            </a:r>
            <a:r>
              <a:rPr lang="en-GB" sz="2000" b="1" dirty="0" smtClean="0">
                <a:solidFill>
                  <a:srgbClr val="C00000"/>
                </a:solidFill>
              </a:rPr>
              <a:t>Infatuation</a:t>
            </a:r>
            <a:r>
              <a:rPr lang="en-GB" sz="2000" b="1" dirty="0">
                <a:solidFill>
                  <a:srgbClr val="C00000"/>
                </a:solidFill>
              </a:rPr>
              <a:t>, </a:t>
            </a:r>
            <a:r>
              <a:rPr lang="en-GB" sz="2000" b="1" dirty="0" smtClean="0">
                <a:solidFill>
                  <a:srgbClr val="C00000"/>
                </a:solidFill>
              </a:rPr>
              <a:t>Pride </a:t>
            </a:r>
            <a:r>
              <a:rPr lang="en-GB" sz="2000" b="1" dirty="0">
                <a:solidFill>
                  <a:srgbClr val="C00000"/>
                </a:solidFill>
              </a:rPr>
              <a:t>and </a:t>
            </a:r>
            <a:r>
              <a:rPr lang="en-GB" sz="2000" b="1" dirty="0" smtClean="0">
                <a:solidFill>
                  <a:srgbClr val="C00000"/>
                </a:solidFill>
              </a:rPr>
              <a:t>Envy),The 2 </a:t>
            </a:r>
            <a:r>
              <a:rPr lang="en-GB" sz="2000" b="1" dirty="0">
                <a:solidFill>
                  <a:srgbClr val="C00000"/>
                </a:solidFill>
              </a:rPr>
              <a:t>Gunas, Rajas and Tamas, and the 8</a:t>
            </a:r>
            <a:r>
              <a:rPr lang="en-GB" sz="2000" b="1" dirty="0" smtClean="0">
                <a:solidFill>
                  <a:srgbClr val="C00000"/>
                </a:solidFill>
              </a:rPr>
              <a:t> </a:t>
            </a:r>
            <a:r>
              <a:rPr lang="en-GB" sz="2000" b="1" dirty="0">
                <a:solidFill>
                  <a:srgbClr val="C00000"/>
                </a:solidFill>
              </a:rPr>
              <a:t>of </a:t>
            </a:r>
            <a:r>
              <a:rPr lang="en-GB" sz="2000" b="1" dirty="0" err="1" smtClean="0">
                <a:solidFill>
                  <a:srgbClr val="C00000"/>
                </a:solidFill>
              </a:rPr>
              <a:t>Madha</a:t>
            </a:r>
            <a:r>
              <a:rPr lang="en-GB" sz="2000" b="1" dirty="0" smtClean="0">
                <a:solidFill>
                  <a:srgbClr val="C00000"/>
                </a:solidFill>
              </a:rPr>
              <a:t> (Ego) Based </a:t>
            </a:r>
            <a:r>
              <a:rPr lang="en-GB" sz="2000" b="1" dirty="0">
                <a:solidFill>
                  <a:srgbClr val="C00000"/>
                </a:solidFill>
              </a:rPr>
              <a:t>on lineage and scholarship, </a:t>
            </a:r>
            <a:r>
              <a:rPr lang="en-GB" sz="2000" b="1" dirty="0" smtClean="0">
                <a:solidFill>
                  <a:srgbClr val="C00000"/>
                </a:solidFill>
              </a:rPr>
              <a:t>Wealth</a:t>
            </a:r>
            <a:r>
              <a:rPr lang="en-GB" sz="2000" b="1" dirty="0">
                <a:solidFill>
                  <a:srgbClr val="C00000"/>
                </a:solidFill>
              </a:rPr>
              <a:t>, </a:t>
            </a:r>
            <a:r>
              <a:rPr lang="en-GB" sz="2000" b="1" dirty="0" smtClean="0">
                <a:solidFill>
                  <a:srgbClr val="C00000"/>
                </a:solidFill>
              </a:rPr>
              <a:t>Youth</a:t>
            </a:r>
            <a:r>
              <a:rPr lang="en-GB" sz="2000" b="1" dirty="0">
                <a:solidFill>
                  <a:srgbClr val="C00000"/>
                </a:solidFill>
              </a:rPr>
              <a:t>, </a:t>
            </a:r>
            <a:r>
              <a:rPr lang="en-GB" sz="2000" b="1" dirty="0" smtClean="0">
                <a:solidFill>
                  <a:srgbClr val="C00000"/>
                </a:solidFill>
              </a:rPr>
              <a:t>Beauty</a:t>
            </a:r>
            <a:r>
              <a:rPr lang="en-GB" sz="2000" b="1" dirty="0">
                <a:solidFill>
                  <a:srgbClr val="C00000"/>
                </a:solidFill>
              </a:rPr>
              <a:t>, P</a:t>
            </a:r>
            <a:r>
              <a:rPr lang="en-GB" sz="2000" b="1" dirty="0" smtClean="0">
                <a:solidFill>
                  <a:srgbClr val="C00000"/>
                </a:solidFill>
              </a:rPr>
              <a:t>osition </a:t>
            </a:r>
            <a:r>
              <a:rPr lang="en-GB" sz="2000" b="1" dirty="0">
                <a:solidFill>
                  <a:srgbClr val="C00000"/>
                </a:solidFill>
              </a:rPr>
              <a:t>and </a:t>
            </a:r>
            <a:r>
              <a:rPr lang="en-GB" sz="2000" b="1" dirty="0" smtClean="0">
                <a:solidFill>
                  <a:srgbClr val="C00000"/>
                </a:solidFill>
              </a:rPr>
              <a:t>Penance</a:t>
            </a:r>
            <a:r>
              <a:rPr lang="en-GB" sz="2000" b="1" dirty="0">
                <a:solidFill>
                  <a:srgbClr val="C00000"/>
                </a:solidFill>
              </a:rPr>
              <a:t>. </a:t>
            </a:r>
            <a:r>
              <a:rPr lang="en-GB" sz="2000" b="1" dirty="0" smtClean="0">
                <a:solidFill>
                  <a:srgbClr val="C00000"/>
                </a:solidFill>
              </a:rPr>
              <a:t>It </a:t>
            </a:r>
            <a:r>
              <a:rPr lang="en-GB" sz="2000" b="1" dirty="0">
                <a:solidFill>
                  <a:srgbClr val="C00000"/>
                </a:solidFill>
              </a:rPr>
              <a:t>is only when man gets rid of these </a:t>
            </a:r>
            <a:r>
              <a:rPr lang="en-GB" sz="2000" b="1" dirty="0" smtClean="0">
                <a:solidFill>
                  <a:srgbClr val="C00000"/>
                </a:solidFill>
              </a:rPr>
              <a:t>16 </a:t>
            </a:r>
            <a:r>
              <a:rPr lang="en-GB" sz="2000" b="1" dirty="0">
                <a:solidFill>
                  <a:srgbClr val="C00000"/>
                </a:solidFill>
              </a:rPr>
              <a:t>evil traits that he will be able to realise his oneness with the his poornatva (Divine). </a:t>
            </a:r>
            <a:r>
              <a:rPr lang="en-GB" sz="2000" b="1" dirty="0" smtClean="0">
                <a:solidFill>
                  <a:srgbClr val="C00000"/>
                </a:solidFill>
              </a:rPr>
              <a:t>Who </a:t>
            </a:r>
            <a:r>
              <a:rPr lang="en-GB" sz="2000" b="1" dirty="0">
                <a:solidFill>
                  <a:srgbClr val="C00000"/>
                </a:solidFill>
              </a:rPr>
              <a:t>is the one who enables man to achieve this state of Poornatva (fullness)? It is the </a:t>
            </a:r>
            <a:r>
              <a:rPr lang="en-GB" sz="2000" b="1" dirty="0" smtClean="0">
                <a:solidFill>
                  <a:srgbClr val="C00000"/>
                </a:solidFill>
              </a:rPr>
              <a:t>Guru…”</a:t>
            </a:r>
          </a:p>
          <a:p>
            <a:r>
              <a:rPr lang="en-GB" sz="2000" b="1" dirty="0" smtClean="0">
                <a:solidFill>
                  <a:srgbClr val="C00000"/>
                </a:solidFill>
              </a:rPr>
              <a:t>-</a:t>
            </a:r>
            <a:r>
              <a:rPr lang="en-GB" sz="1600" b="1" i="1" dirty="0" smtClean="0">
                <a:solidFill>
                  <a:srgbClr val="C00000"/>
                </a:solidFill>
              </a:rPr>
              <a:t>7</a:t>
            </a:r>
            <a:r>
              <a:rPr lang="en-GB" sz="1600" b="1" i="1" baseline="30000" dirty="0" smtClean="0">
                <a:solidFill>
                  <a:srgbClr val="C00000"/>
                </a:solidFill>
              </a:rPr>
              <a:t>th</a:t>
            </a:r>
            <a:r>
              <a:rPr lang="en-GB" sz="1600" b="1" i="1" dirty="0" smtClean="0">
                <a:solidFill>
                  <a:srgbClr val="C00000"/>
                </a:solidFill>
              </a:rPr>
              <a:t> July 1990</a:t>
            </a:r>
            <a:endParaRPr lang="en-IN" sz="1600" b="1" i="1" dirty="0">
              <a:solidFill>
                <a:srgbClr val="C000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893" y="1052736"/>
            <a:ext cx="3116504" cy="2464373"/>
          </a:xfrm>
          <a:prstGeom prst="rect">
            <a:avLst/>
          </a:prstGeom>
        </p:spPr>
      </p:pic>
    </p:spTree>
    <p:extLst>
      <p:ext uri="{BB962C8B-B14F-4D97-AF65-F5344CB8AC3E}">
        <p14:creationId xmlns:p14="http://schemas.microsoft.com/office/powerpoint/2010/main" val="774801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432048"/>
          </a:xfrm>
        </p:spPr>
        <p:txBody>
          <a:bodyPr>
            <a:normAutofit fontScale="90000"/>
          </a:bodyPr>
          <a:lstStyle/>
          <a:p>
            <a:r>
              <a:rPr lang="en-GB" u="sng" dirty="0" smtClean="0">
                <a:solidFill>
                  <a:srgbClr val="C00000"/>
                </a:solidFill>
              </a:rPr>
              <a:t>Mind and  the Moon</a:t>
            </a:r>
            <a:endParaRPr lang="en-IN" u="sng" dirty="0">
              <a:solidFill>
                <a:srgbClr val="C0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843874"/>
            <a:ext cx="3100174" cy="2945165"/>
          </a:xfrm>
        </p:spPr>
      </p:pic>
      <p:sp>
        <p:nvSpPr>
          <p:cNvPr id="4" name="TextBox 3"/>
          <p:cNvSpPr txBox="1"/>
          <p:nvPr/>
        </p:nvSpPr>
        <p:spPr>
          <a:xfrm>
            <a:off x="247811" y="3789040"/>
            <a:ext cx="8568952"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smtClean="0">
                <a:solidFill>
                  <a:srgbClr val="C00000"/>
                </a:solidFill>
              </a:rPr>
              <a:t>“The </a:t>
            </a:r>
            <a:r>
              <a:rPr lang="en-GB" sz="2000" b="1" dirty="0">
                <a:solidFill>
                  <a:srgbClr val="C00000"/>
                </a:solidFill>
              </a:rPr>
              <a:t>Moon and the Mind are inter-related, as object and image. On this Day, the Moon is full, fair and cool, its light is fresh, pleasant and peaceful. So the Light of the Mind too has to be pleasing and pure. </a:t>
            </a:r>
            <a:r>
              <a:rPr lang="en-GB" sz="2000" b="1" dirty="0" smtClean="0">
                <a:solidFill>
                  <a:srgbClr val="C00000"/>
                </a:solidFill>
              </a:rPr>
              <a:t>That </a:t>
            </a:r>
            <a:r>
              <a:rPr lang="en-GB" sz="2000" b="1" dirty="0">
                <a:solidFill>
                  <a:srgbClr val="C00000"/>
                </a:solidFill>
              </a:rPr>
              <a:t>is to say, in the firmament of the Heart, the Moon is the Mind. There are clouds there, thick and heavy - the sensual desires and worldly activities, which mar your joy at the Light of the Moon. Therefore, let the strong breeze of Love scatter the clouds and confer on you the cool glory of moon light. When devotion shines full, the sky in the heart becomes a bowl of beauty and life is transformed into a charming avenue of </a:t>
            </a:r>
            <a:r>
              <a:rPr lang="en-GB" sz="2000" b="1" dirty="0" err="1" smtClean="0">
                <a:solidFill>
                  <a:srgbClr val="C00000"/>
                </a:solidFill>
              </a:rPr>
              <a:t>Anandha</a:t>
            </a:r>
            <a:r>
              <a:rPr lang="en-GB" sz="2000" b="1" dirty="0" smtClean="0">
                <a:solidFill>
                  <a:srgbClr val="C00000"/>
                </a:solidFill>
              </a:rPr>
              <a:t>”.</a:t>
            </a:r>
          </a:p>
          <a:p>
            <a:r>
              <a:rPr lang="en-GB" sz="1600" b="1" i="1" dirty="0" smtClean="0">
                <a:solidFill>
                  <a:srgbClr val="C00000"/>
                </a:solidFill>
              </a:rPr>
              <a:t>-29</a:t>
            </a:r>
            <a:r>
              <a:rPr lang="en-GB" sz="1600" b="1" i="1" baseline="30000" dirty="0" smtClean="0">
                <a:solidFill>
                  <a:srgbClr val="C00000"/>
                </a:solidFill>
              </a:rPr>
              <a:t>th</a:t>
            </a:r>
            <a:r>
              <a:rPr lang="en-GB" sz="1600" b="1" i="1" dirty="0" smtClean="0">
                <a:solidFill>
                  <a:srgbClr val="C00000"/>
                </a:solidFill>
              </a:rPr>
              <a:t> July 1969</a:t>
            </a:r>
            <a:endParaRPr lang="en-IN" sz="1600" b="1" i="1" dirty="0">
              <a:solidFill>
                <a:srgbClr val="C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7677" y="836372"/>
            <a:ext cx="5094237"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1020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rmAutofit fontScale="90000"/>
          </a:bodyPr>
          <a:lstStyle/>
          <a:p>
            <a:r>
              <a:rPr lang="en-GB" u="sng" dirty="0" smtClean="0">
                <a:solidFill>
                  <a:srgbClr val="C00000"/>
                </a:solidFill>
              </a:rPr>
              <a:t>True Guru </a:t>
            </a:r>
            <a:r>
              <a:rPr lang="en-GB" u="sng" dirty="0">
                <a:solidFill>
                  <a:srgbClr val="C00000"/>
                </a:solidFill>
              </a:rPr>
              <a:t>D</a:t>
            </a:r>
            <a:r>
              <a:rPr lang="en-GB" u="sng" dirty="0" smtClean="0">
                <a:solidFill>
                  <a:srgbClr val="C00000"/>
                </a:solidFill>
              </a:rPr>
              <a:t>akshina</a:t>
            </a:r>
            <a:endParaRPr lang="en-IN" u="sng" dirty="0">
              <a:solidFill>
                <a:srgbClr val="C0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88144" y="4365104"/>
            <a:ext cx="3048000" cy="2286000"/>
          </a:xfrm>
        </p:spPr>
      </p:pic>
      <p:sp>
        <p:nvSpPr>
          <p:cNvPr id="4" name="TextBox 3"/>
          <p:cNvSpPr txBox="1"/>
          <p:nvPr/>
        </p:nvSpPr>
        <p:spPr>
          <a:xfrm>
            <a:off x="323528" y="908720"/>
            <a:ext cx="3744416" cy="440120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a:solidFill>
                  <a:srgbClr val="C00000"/>
                </a:solidFill>
              </a:rPr>
              <a:t>To offer fruits, </a:t>
            </a:r>
            <a:r>
              <a:rPr lang="en-GB" sz="2000" b="1" dirty="0" err="1">
                <a:solidFill>
                  <a:srgbClr val="C00000"/>
                </a:solidFill>
              </a:rPr>
              <a:t>dakshina</a:t>
            </a:r>
            <a:r>
              <a:rPr lang="en-GB" sz="2000" b="1" dirty="0">
                <a:solidFill>
                  <a:srgbClr val="C00000"/>
                </a:solidFill>
              </a:rPr>
              <a:t> and other things to a teacher on </a:t>
            </a:r>
            <a:r>
              <a:rPr lang="en-GB" sz="2000" b="1" dirty="0" smtClean="0">
                <a:solidFill>
                  <a:srgbClr val="C00000"/>
                </a:solidFill>
              </a:rPr>
              <a:t>Gurupoornima </a:t>
            </a:r>
            <a:r>
              <a:rPr lang="en-GB" sz="2000" b="1" dirty="0">
                <a:solidFill>
                  <a:srgbClr val="C00000"/>
                </a:solidFill>
              </a:rPr>
              <a:t>day is not the right way of worshipping the guru. Those who accept such gifts are worldly preceptors. Real gurus are to be worshipped by </a:t>
            </a:r>
            <a:r>
              <a:rPr lang="en-GB" sz="2000" b="1" dirty="0" err="1">
                <a:solidFill>
                  <a:srgbClr val="C00000"/>
                </a:solidFill>
              </a:rPr>
              <a:t>P</a:t>
            </a:r>
            <a:r>
              <a:rPr lang="en-GB" sz="2000" b="1" dirty="0" err="1" smtClean="0">
                <a:solidFill>
                  <a:srgbClr val="C00000"/>
                </a:solidFill>
              </a:rPr>
              <a:t>radakshina</a:t>
            </a:r>
            <a:r>
              <a:rPr lang="en-GB" sz="2000" b="1" dirty="0">
                <a:solidFill>
                  <a:srgbClr val="C00000"/>
                </a:solidFill>
              </a:rPr>
              <a:t>, by revering them with heart and soul. The only true guru is God. He manifests Himself in Nature, which serves as the Cosmic teacher. Nature is the best teacher. Recognise the Divinity that is manifested in the cosmos</a:t>
            </a:r>
            <a:endParaRPr lang="en-IN" sz="2000" b="1" dirty="0">
              <a:solidFill>
                <a:srgbClr val="C00000"/>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908720"/>
            <a:ext cx="4000369"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6202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u="sng" dirty="0" smtClean="0">
                <a:solidFill>
                  <a:srgbClr val="C00000"/>
                </a:solidFill>
              </a:rPr>
              <a:t>Qualities of a True Guru</a:t>
            </a:r>
            <a:endParaRPr lang="en-IN" u="sng" dirty="0">
              <a:solidFill>
                <a:srgbClr val="C00000"/>
              </a:solidFill>
            </a:endParaRPr>
          </a:p>
        </p:txBody>
      </p:sp>
      <p:sp>
        <p:nvSpPr>
          <p:cNvPr id="4" name="TextBox 3"/>
          <p:cNvSpPr txBox="1"/>
          <p:nvPr/>
        </p:nvSpPr>
        <p:spPr>
          <a:xfrm>
            <a:off x="312205" y="4365104"/>
            <a:ext cx="8424936" cy="224676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smtClean="0">
                <a:solidFill>
                  <a:srgbClr val="C00000"/>
                </a:solidFill>
              </a:rPr>
              <a:t>“The </a:t>
            </a:r>
            <a:r>
              <a:rPr lang="en-GB" sz="2000" b="1" dirty="0">
                <a:solidFill>
                  <a:srgbClr val="C00000"/>
                </a:solidFill>
              </a:rPr>
              <a:t>true Guru is one, who has no ego or selfishness, and who can raise the shishya to his own level</a:t>
            </a:r>
            <a:r>
              <a:rPr lang="en-GB" sz="2000" b="1" dirty="0" smtClean="0">
                <a:solidFill>
                  <a:srgbClr val="C00000"/>
                </a:solidFill>
              </a:rPr>
              <a:t>.. </a:t>
            </a:r>
            <a:r>
              <a:rPr lang="en-GB" sz="2000" b="1" dirty="0">
                <a:solidFill>
                  <a:srgbClr val="C00000"/>
                </a:solidFill>
              </a:rPr>
              <a:t>The signs of a true Guru are large heartedness, absolute selflessness, purity in living, freedom from acquisitiveness, absence of envy, and equal mindedness in his conduct towards everyone. Freedom from envy is an essential quality in a Guru or shishya, because envy is the root cause of many </a:t>
            </a:r>
            <a:r>
              <a:rPr lang="en-GB" sz="2000" b="1" dirty="0" smtClean="0">
                <a:solidFill>
                  <a:srgbClr val="C00000"/>
                </a:solidFill>
              </a:rPr>
              <a:t>evils”. </a:t>
            </a:r>
          </a:p>
          <a:p>
            <a:r>
              <a:rPr lang="en-GB" sz="1600" b="1" i="1" dirty="0" smtClean="0">
                <a:solidFill>
                  <a:srgbClr val="C00000"/>
                </a:solidFill>
              </a:rPr>
              <a:t>-13</a:t>
            </a:r>
            <a:r>
              <a:rPr lang="en-GB" sz="1600" b="1" i="1" baseline="30000" dirty="0" smtClean="0">
                <a:solidFill>
                  <a:srgbClr val="C00000"/>
                </a:solidFill>
              </a:rPr>
              <a:t>th</a:t>
            </a:r>
            <a:r>
              <a:rPr lang="en-GB" sz="1600" b="1" i="1" dirty="0" smtClean="0">
                <a:solidFill>
                  <a:srgbClr val="C00000"/>
                </a:solidFill>
              </a:rPr>
              <a:t> July 1984</a:t>
            </a:r>
            <a:endParaRPr lang="en-IN" sz="1600" b="1" i="1" dirty="0">
              <a:solidFill>
                <a:srgbClr val="C00000"/>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980728"/>
            <a:ext cx="3572048" cy="3260490"/>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9632" y="1339756"/>
            <a:ext cx="4042173" cy="2665308"/>
          </a:xfrm>
          <a:prstGeom prst="rect">
            <a:avLst/>
          </a:prstGeom>
        </p:spPr>
      </p:pic>
    </p:spTree>
    <p:extLst>
      <p:ext uri="{BB962C8B-B14F-4D97-AF65-F5344CB8AC3E}">
        <p14:creationId xmlns:p14="http://schemas.microsoft.com/office/powerpoint/2010/main" val="3514382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rmAutofit fontScale="90000"/>
          </a:bodyPr>
          <a:lstStyle/>
          <a:p>
            <a:r>
              <a:rPr lang="en-GB" u="sng" dirty="0" smtClean="0">
                <a:solidFill>
                  <a:srgbClr val="C00000"/>
                </a:solidFill>
              </a:rPr>
              <a:t>Training the Senses</a:t>
            </a:r>
            <a:endParaRPr lang="en-IN" u="sng" dirty="0">
              <a:solidFill>
                <a:srgbClr val="C0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7904" y="836712"/>
            <a:ext cx="4572000" cy="3057525"/>
          </a:xfrm>
        </p:spPr>
      </p:pic>
      <p:sp>
        <p:nvSpPr>
          <p:cNvPr id="4" name="TextBox 3"/>
          <p:cNvSpPr txBox="1"/>
          <p:nvPr/>
        </p:nvSpPr>
        <p:spPr>
          <a:xfrm>
            <a:off x="323528" y="1124744"/>
            <a:ext cx="3162099" cy="532453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smtClean="0">
                <a:solidFill>
                  <a:srgbClr val="C00000"/>
                </a:solidFill>
              </a:rPr>
              <a:t>“The </a:t>
            </a:r>
            <a:r>
              <a:rPr lang="en-GB" sz="2000" b="1" dirty="0">
                <a:solidFill>
                  <a:srgbClr val="C00000"/>
                </a:solidFill>
              </a:rPr>
              <a:t>Guru's role is to lead the shishya on the Godward path. He must teach the shishya the true purpose for which each of his sense organs is to be used - his eyes, his tongue, and his limbs. All the senses are to be used for discovering and experiencing the Divine. This was what </a:t>
            </a:r>
            <a:r>
              <a:rPr lang="en-GB" sz="2000" b="1" dirty="0" err="1">
                <a:solidFill>
                  <a:srgbClr val="C00000"/>
                </a:solidFill>
              </a:rPr>
              <a:t>Thyagaraja</a:t>
            </a:r>
            <a:r>
              <a:rPr lang="en-GB" sz="2000" b="1" dirty="0">
                <a:solidFill>
                  <a:srgbClr val="C00000"/>
                </a:solidFill>
              </a:rPr>
              <a:t> and </a:t>
            </a:r>
            <a:r>
              <a:rPr lang="en-GB" sz="2000" b="1" dirty="0" err="1">
                <a:solidFill>
                  <a:srgbClr val="C00000"/>
                </a:solidFill>
              </a:rPr>
              <a:t>Pothana</a:t>
            </a:r>
            <a:r>
              <a:rPr lang="en-GB" sz="2000" b="1" dirty="0">
                <a:solidFill>
                  <a:srgbClr val="C00000"/>
                </a:solidFill>
              </a:rPr>
              <a:t> commended in their songs. Every action in daily life should be turned into an act of devotion to </a:t>
            </a:r>
            <a:r>
              <a:rPr lang="en-GB" sz="2000" b="1" dirty="0" smtClean="0">
                <a:solidFill>
                  <a:srgbClr val="C00000"/>
                </a:solidFill>
              </a:rPr>
              <a:t>God”</a:t>
            </a:r>
          </a:p>
          <a:p>
            <a:r>
              <a:rPr lang="en-GB" sz="2000" b="1" dirty="0" smtClean="0">
                <a:solidFill>
                  <a:srgbClr val="C00000"/>
                </a:solidFill>
              </a:rPr>
              <a:t>-</a:t>
            </a:r>
            <a:r>
              <a:rPr lang="en-GB" sz="1600" b="1" i="1" dirty="0" smtClean="0">
                <a:solidFill>
                  <a:srgbClr val="C00000"/>
                </a:solidFill>
              </a:rPr>
              <a:t>13</a:t>
            </a:r>
            <a:r>
              <a:rPr lang="en-GB" sz="1600" b="1" i="1" baseline="30000" dirty="0" smtClean="0">
                <a:solidFill>
                  <a:srgbClr val="C00000"/>
                </a:solidFill>
              </a:rPr>
              <a:t>th</a:t>
            </a:r>
            <a:r>
              <a:rPr lang="en-GB" sz="1600" b="1" i="1" dirty="0" smtClean="0">
                <a:solidFill>
                  <a:srgbClr val="C00000"/>
                </a:solidFill>
              </a:rPr>
              <a:t> July 1984</a:t>
            </a:r>
          </a:p>
          <a:p>
            <a:endParaRPr lang="en-IN" sz="2000" b="1" dirty="0">
              <a:solidFill>
                <a:srgbClr val="C0000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4099722"/>
            <a:ext cx="3711497" cy="2372207"/>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876888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rmAutofit fontScale="90000"/>
          </a:bodyPr>
          <a:lstStyle/>
          <a:p>
            <a:r>
              <a:rPr lang="en-GB" u="sng" dirty="0" smtClean="0">
                <a:solidFill>
                  <a:srgbClr val="C00000"/>
                </a:solidFill>
              </a:rPr>
              <a:t>Nature is Guru</a:t>
            </a:r>
            <a:endParaRPr lang="en-IN" u="sng" dirty="0">
              <a:solidFill>
                <a:srgbClr val="C00000"/>
              </a:solidFill>
            </a:endParaRPr>
          </a:p>
        </p:txBody>
      </p:sp>
      <p:sp>
        <p:nvSpPr>
          <p:cNvPr id="3" name="Content Placeholder 2"/>
          <p:cNvSpPr>
            <a:spLocks noGrp="1"/>
          </p:cNvSpPr>
          <p:nvPr>
            <p:ph idx="1"/>
          </p:nvPr>
        </p:nvSpPr>
        <p:spPr>
          <a:xfrm>
            <a:off x="107505" y="764704"/>
            <a:ext cx="8856984" cy="5952699"/>
          </a:xfrm>
        </p:spPr>
        <p:txBody>
          <a:bodyPr/>
          <a:lstStyle/>
          <a:p>
            <a:endParaRPr lang="en-IN" dirty="0"/>
          </a:p>
        </p:txBody>
      </p:sp>
      <p:sp>
        <p:nvSpPr>
          <p:cNvPr id="4" name="TextBox 3"/>
          <p:cNvSpPr txBox="1"/>
          <p:nvPr/>
        </p:nvSpPr>
        <p:spPr>
          <a:xfrm>
            <a:off x="189475" y="3301083"/>
            <a:ext cx="8630998" cy="310854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sz="2000" b="1" dirty="0" smtClean="0">
              <a:solidFill>
                <a:srgbClr val="C00000"/>
              </a:solidFill>
            </a:endParaRPr>
          </a:p>
          <a:p>
            <a:r>
              <a:rPr lang="en-GB" sz="2000" b="1" dirty="0" smtClean="0">
                <a:solidFill>
                  <a:srgbClr val="C00000"/>
                </a:solidFill>
              </a:rPr>
              <a:t>“</a:t>
            </a:r>
            <a:r>
              <a:rPr lang="en-GB" sz="2000" b="1" dirty="0" err="1" smtClean="0">
                <a:solidFill>
                  <a:srgbClr val="C00000"/>
                </a:solidFill>
              </a:rPr>
              <a:t>Prakriti</a:t>
            </a:r>
            <a:r>
              <a:rPr lang="en-GB" sz="2000" b="1" dirty="0" smtClean="0">
                <a:solidFill>
                  <a:srgbClr val="C00000"/>
                </a:solidFill>
              </a:rPr>
              <a:t>  </a:t>
            </a:r>
            <a:r>
              <a:rPr lang="en-GB" sz="2000" b="1" dirty="0">
                <a:solidFill>
                  <a:srgbClr val="C00000"/>
                </a:solidFill>
              </a:rPr>
              <a:t>is the true preceptor </a:t>
            </a:r>
            <a:r>
              <a:rPr lang="en-GB" sz="2000" b="1" dirty="0" smtClean="0">
                <a:solidFill>
                  <a:srgbClr val="C00000"/>
                </a:solidFill>
              </a:rPr>
              <a:t>. </a:t>
            </a:r>
            <a:r>
              <a:rPr lang="en-GB" sz="2000" b="1" dirty="0">
                <a:solidFill>
                  <a:srgbClr val="C00000"/>
                </a:solidFill>
              </a:rPr>
              <a:t>The trees provide cool shade and sweet fruit equally to </a:t>
            </a:r>
            <a:r>
              <a:rPr lang="en-GB" sz="2000" b="1" dirty="0" smtClean="0">
                <a:solidFill>
                  <a:srgbClr val="C00000"/>
                </a:solidFill>
              </a:rPr>
              <a:t>all, whether </a:t>
            </a:r>
            <a:r>
              <a:rPr lang="en-GB" sz="2000" b="1" dirty="0">
                <a:solidFill>
                  <a:srgbClr val="C00000"/>
                </a:solidFill>
              </a:rPr>
              <a:t>they have fostered them or harmed them. They teach man this lesson of </a:t>
            </a:r>
            <a:r>
              <a:rPr lang="en-GB" sz="2000" b="1" dirty="0" smtClean="0">
                <a:solidFill>
                  <a:srgbClr val="C00000"/>
                </a:solidFill>
              </a:rPr>
              <a:t>equal mindedness</a:t>
            </a:r>
            <a:r>
              <a:rPr lang="en-GB" sz="2000" b="1" dirty="0">
                <a:solidFill>
                  <a:srgbClr val="C00000"/>
                </a:solidFill>
              </a:rPr>
              <a:t>. The mountains, by bearing heat and cold, wind and rain alike, teach man not to </a:t>
            </a:r>
            <a:r>
              <a:rPr lang="en-GB" sz="2000" b="1" dirty="0" smtClean="0">
                <a:solidFill>
                  <a:srgbClr val="C00000"/>
                </a:solidFill>
              </a:rPr>
              <a:t>care too </a:t>
            </a:r>
            <a:r>
              <a:rPr lang="en-GB" sz="2000" b="1" dirty="0">
                <a:solidFill>
                  <a:srgbClr val="C00000"/>
                </a:solidFill>
              </a:rPr>
              <a:t>much for the </a:t>
            </a:r>
            <a:r>
              <a:rPr lang="en-GB" sz="2000" b="1" dirty="0" smtClean="0">
                <a:solidFill>
                  <a:srgbClr val="C00000"/>
                </a:solidFill>
              </a:rPr>
              <a:t>body. </a:t>
            </a:r>
            <a:r>
              <a:rPr lang="en-GB" sz="2000" b="1" dirty="0">
                <a:solidFill>
                  <a:srgbClr val="C00000"/>
                </a:solidFill>
              </a:rPr>
              <a:t>The birds take no thought for the morrow and are content to live on </a:t>
            </a:r>
            <a:r>
              <a:rPr lang="en-GB" sz="2000" b="1" dirty="0" smtClean="0">
                <a:solidFill>
                  <a:srgbClr val="C00000"/>
                </a:solidFill>
              </a:rPr>
              <a:t>what they </a:t>
            </a:r>
            <a:r>
              <a:rPr lang="en-GB" sz="2000" b="1" dirty="0">
                <a:solidFill>
                  <a:srgbClr val="C00000"/>
                </a:solidFill>
              </a:rPr>
              <a:t>can get. They teach man the lesson of contentment and indifference to the </a:t>
            </a:r>
            <a:r>
              <a:rPr lang="en-GB" sz="2000" b="1" dirty="0" smtClean="0">
                <a:solidFill>
                  <a:srgbClr val="C00000"/>
                </a:solidFill>
              </a:rPr>
              <a:t>future. Nature thus teaches </a:t>
            </a:r>
            <a:r>
              <a:rPr lang="en-GB" sz="2000" b="1" dirty="0">
                <a:solidFill>
                  <a:srgbClr val="C00000"/>
                </a:solidFill>
              </a:rPr>
              <a:t>man in many ways to give up ideas of "I" and "mine" and look upon God as the </a:t>
            </a:r>
            <a:r>
              <a:rPr lang="en-GB" sz="2000" b="1" dirty="0" smtClean="0">
                <a:solidFill>
                  <a:srgbClr val="C00000"/>
                </a:solidFill>
              </a:rPr>
              <a:t>supreme preceptor”</a:t>
            </a:r>
          </a:p>
          <a:p>
            <a:r>
              <a:rPr lang="en-GB" sz="1600" b="1" i="1" dirty="0" smtClean="0">
                <a:solidFill>
                  <a:srgbClr val="C00000"/>
                </a:solidFill>
              </a:rPr>
              <a:t>-18</a:t>
            </a:r>
            <a:r>
              <a:rPr lang="en-GB" sz="1600" b="1" i="1" baseline="30000" dirty="0" smtClean="0">
                <a:solidFill>
                  <a:srgbClr val="C00000"/>
                </a:solidFill>
              </a:rPr>
              <a:t>th</a:t>
            </a:r>
            <a:r>
              <a:rPr lang="en-GB" sz="1600" b="1" i="1" dirty="0" smtClean="0">
                <a:solidFill>
                  <a:srgbClr val="C00000"/>
                </a:solidFill>
              </a:rPr>
              <a:t> July 1989</a:t>
            </a:r>
          </a:p>
          <a:p>
            <a:endParaRPr lang="en-IN" sz="2000" b="1" dirty="0">
              <a:solidFill>
                <a:srgbClr val="C00000"/>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474" y="822347"/>
            <a:ext cx="4094494" cy="235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228" y="822347"/>
            <a:ext cx="3977566" cy="235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39511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smtClean="0">
                <a:solidFill>
                  <a:srgbClr val="C00000"/>
                </a:solidFill>
              </a:rPr>
              <a:t>  </a:t>
            </a:r>
            <a:r>
              <a:rPr lang="en-GB" u="sng" dirty="0" smtClean="0">
                <a:solidFill>
                  <a:srgbClr val="C00000"/>
                </a:solidFill>
              </a:rPr>
              <a:t>Message of Gurupoornima</a:t>
            </a:r>
            <a:endParaRPr lang="en-IN" u="sng" dirty="0">
              <a:solidFill>
                <a:srgbClr val="C00000"/>
              </a:solidFill>
            </a:endParaRPr>
          </a:p>
        </p:txBody>
      </p:sp>
      <p:sp>
        <p:nvSpPr>
          <p:cNvPr id="3" name="Content Placeholder 2"/>
          <p:cNvSpPr>
            <a:spLocks noGrp="1"/>
          </p:cNvSpPr>
          <p:nvPr>
            <p:ph idx="1"/>
          </p:nvPr>
        </p:nvSpPr>
        <p:spPr>
          <a:xfrm>
            <a:off x="457200" y="908720"/>
            <a:ext cx="8229600" cy="5217443"/>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0" indent="0" algn="ctr">
              <a:buNone/>
            </a:pPr>
            <a:r>
              <a:rPr lang="en-GB" b="1" dirty="0" smtClean="0">
                <a:solidFill>
                  <a:srgbClr val="C00000"/>
                </a:solidFill>
              </a:rPr>
              <a:t>Lets understand the above messages and Practice the inner significance of celebrating        Gurupoornima</a:t>
            </a:r>
          </a:p>
          <a:p>
            <a:pPr marL="0" indent="0" algn="ctr">
              <a:buNone/>
            </a:pPr>
            <a:r>
              <a:rPr lang="en-GB" b="1" dirty="0">
                <a:solidFill>
                  <a:srgbClr val="C00000"/>
                </a:solidFill>
              </a:rPr>
              <a:t> </a:t>
            </a:r>
            <a:endParaRPr lang="en-GB" b="1" dirty="0" smtClean="0">
              <a:solidFill>
                <a:srgbClr val="C00000"/>
              </a:solidFill>
            </a:endParaRPr>
          </a:p>
          <a:p>
            <a:pPr marL="0" indent="0" algn="ctr">
              <a:buNone/>
            </a:pPr>
            <a:r>
              <a:rPr lang="en-GB" sz="6000" b="1" dirty="0" smtClean="0">
                <a:solidFill>
                  <a:srgbClr val="C00000"/>
                </a:solidFill>
              </a:rPr>
              <a:t>Thank you </a:t>
            </a:r>
          </a:p>
          <a:p>
            <a:pPr marL="0" indent="0" algn="ctr">
              <a:buNone/>
            </a:pPr>
            <a:r>
              <a:rPr lang="en-GB" sz="6000" b="1" dirty="0">
                <a:solidFill>
                  <a:srgbClr val="C00000"/>
                </a:solidFill>
              </a:rPr>
              <a:t> </a:t>
            </a:r>
            <a:r>
              <a:rPr lang="en-GB" sz="6000" b="1" dirty="0" smtClean="0">
                <a:solidFill>
                  <a:srgbClr val="C00000"/>
                </a:solidFill>
              </a:rPr>
              <a:t>&amp; </a:t>
            </a:r>
            <a:br>
              <a:rPr lang="en-GB" sz="6000" b="1" dirty="0" smtClean="0">
                <a:solidFill>
                  <a:srgbClr val="C00000"/>
                </a:solidFill>
              </a:rPr>
            </a:br>
            <a:r>
              <a:rPr lang="en-GB" sz="6000" b="1" dirty="0" smtClean="0">
                <a:solidFill>
                  <a:srgbClr val="C00000"/>
                </a:solidFill>
              </a:rPr>
              <a:t>Jai Sai Ram</a:t>
            </a:r>
          </a:p>
          <a:p>
            <a:pPr marL="0" indent="0">
              <a:buNone/>
            </a:pPr>
            <a:endParaRPr lang="en-IN" dirty="0"/>
          </a:p>
        </p:txBody>
      </p:sp>
    </p:spTree>
    <p:extLst>
      <p:ext uri="{BB962C8B-B14F-4D97-AF65-F5344CB8AC3E}">
        <p14:creationId xmlns:p14="http://schemas.microsoft.com/office/powerpoint/2010/main" val="798647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641"/>
            <a:ext cx="7772400" cy="648072"/>
          </a:xfrm>
        </p:spPr>
        <p:txBody>
          <a:bodyPr>
            <a:normAutofit fontScale="90000"/>
          </a:bodyPr>
          <a:lstStyle/>
          <a:p>
            <a:r>
              <a:rPr lang="en-GB" u="sng" dirty="0" smtClean="0">
                <a:solidFill>
                  <a:srgbClr val="C00000"/>
                </a:solidFill>
              </a:rPr>
              <a:t>Om Sri Sai Ram</a:t>
            </a:r>
            <a:endParaRPr lang="en-IN" u="sng" dirty="0">
              <a:solidFill>
                <a:srgbClr val="C00000"/>
              </a:solidFill>
            </a:endParaRPr>
          </a:p>
        </p:txBody>
      </p:sp>
      <p:sp>
        <p:nvSpPr>
          <p:cNvPr id="3" name="Subtitle 2"/>
          <p:cNvSpPr>
            <a:spLocks noGrp="1"/>
          </p:cNvSpPr>
          <p:nvPr>
            <p:ph type="subTitle" idx="1"/>
          </p:nvPr>
        </p:nvSpPr>
        <p:spPr>
          <a:xfrm>
            <a:off x="107504" y="1052736"/>
            <a:ext cx="8784976" cy="5544616"/>
          </a:xfrm>
        </p:spPr>
        <p:txBody>
          <a:bodyPr>
            <a:normAutofit/>
          </a:bodyPr>
          <a:lstStyle/>
          <a:p>
            <a:r>
              <a:rPr lang="en-GB" sz="7200" dirty="0" smtClean="0">
                <a:solidFill>
                  <a:srgbClr val="C00000"/>
                </a:solidFill>
              </a:rPr>
              <a:t>                </a:t>
            </a:r>
          </a:p>
          <a:p>
            <a:pPr algn="r"/>
            <a:r>
              <a:rPr lang="en-GB" sz="7200" dirty="0" smtClean="0">
                <a:solidFill>
                  <a:srgbClr val="C00000"/>
                </a:solidFill>
              </a:rPr>
              <a:t>                  </a:t>
            </a:r>
            <a:endParaRPr lang="en-IN" sz="7200"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480959"/>
            <a:ext cx="3285257" cy="4518405"/>
          </a:xfrm>
          <a:prstGeom prst="rect">
            <a:avLst/>
          </a:prstGeom>
        </p:spPr>
      </p:pic>
      <p:sp>
        <p:nvSpPr>
          <p:cNvPr id="5" name="TextBox 4"/>
          <p:cNvSpPr txBox="1"/>
          <p:nvPr/>
        </p:nvSpPr>
        <p:spPr>
          <a:xfrm>
            <a:off x="2865748" y="1628800"/>
            <a:ext cx="6278252" cy="2585323"/>
          </a:xfrm>
          <a:prstGeom prst="rect">
            <a:avLst/>
          </a:prstGeom>
          <a:noFill/>
        </p:spPr>
        <p:txBody>
          <a:bodyPr wrap="square" rtlCol="0">
            <a:spAutoFit/>
          </a:bodyPr>
          <a:lstStyle/>
          <a:p>
            <a:r>
              <a:rPr lang="en-GB" dirty="0" smtClean="0">
                <a:solidFill>
                  <a:srgbClr val="C00000"/>
                </a:solidFill>
              </a:rPr>
              <a:t>                      </a:t>
            </a:r>
          </a:p>
          <a:p>
            <a:r>
              <a:rPr lang="en-GB" dirty="0" smtClean="0">
                <a:solidFill>
                  <a:srgbClr val="C00000"/>
                </a:solidFill>
              </a:rPr>
              <a:t>                      </a:t>
            </a:r>
            <a:r>
              <a:rPr lang="en-GB" sz="7200" dirty="0" smtClean="0">
                <a:solidFill>
                  <a:srgbClr val="C00000"/>
                </a:solidFill>
              </a:rPr>
              <a:t>Message of</a:t>
            </a:r>
          </a:p>
          <a:p>
            <a:r>
              <a:rPr lang="en-GB" sz="7200" dirty="0" smtClean="0">
                <a:solidFill>
                  <a:srgbClr val="C00000"/>
                </a:solidFill>
              </a:rPr>
              <a:t>    Gurupoornima</a:t>
            </a:r>
            <a:endParaRPr lang="en-IN" sz="7200" dirty="0">
              <a:solidFill>
                <a:srgbClr val="C00000"/>
              </a:solidFill>
            </a:endParaRPr>
          </a:p>
        </p:txBody>
      </p:sp>
    </p:spTree>
    <p:extLst>
      <p:ext uri="{BB962C8B-B14F-4D97-AF65-F5344CB8AC3E}">
        <p14:creationId xmlns:p14="http://schemas.microsoft.com/office/powerpoint/2010/main" val="1831155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sz="2800" dirty="0" smtClean="0">
                <a:solidFill>
                  <a:srgbClr val="C00000"/>
                </a:solidFill>
              </a:rPr>
              <a:t>                                                   </a:t>
            </a:r>
            <a:r>
              <a:rPr lang="en-GB" sz="3600" u="sng" dirty="0" smtClean="0">
                <a:solidFill>
                  <a:srgbClr val="C00000"/>
                </a:solidFill>
              </a:rPr>
              <a:t>Inner Meaning of ‘Guru’</a:t>
            </a:r>
            <a:endParaRPr lang="en-IN" sz="3600" u="sng" dirty="0">
              <a:solidFill>
                <a:srgbClr val="C0000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88640"/>
            <a:ext cx="3312368" cy="2585784"/>
          </a:xfrm>
        </p:spPr>
      </p:pic>
      <p:sp>
        <p:nvSpPr>
          <p:cNvPr id="4" name="TextBox 3"/>
          <p:cNvSpPr txBox="1"/>
          <p:nvPr/>
        </p:nvSpPr>
        <p:spPr>
          <a:xfrm>
            <a:off x="323528" y="3068960"/>
            <a:ext cx="3672408" cy="34778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smtClean="0">
                <a:solidFill>
                  <a:srgbClr val="C00000"/>
                </a:solidFill>
              </a:rPr>
              <a:t>“The </a:t>
            </a:r>
            <a:r>
              <a:rPr lang="en-GB" sz="2000" b="1" dirty="0">
                <a:solidFill>
                  <a:srgbClr val="C00000"/>
                </a:solidFill>
              </a:rPr>
              <a:t>word </a:t>
            </a:r>
            <a:r>
              <a:rPr lang="en-GB" sz="2000" b="1" dirty="0" smtClean="0">
                <a:solidFill>
                  <a:srgbClr val="C00000"/>
                </a:solidFill>
              </a:rPr>
              <a:t>“</a:t>
            </a:r>
            <a:r>
              <a:rPr lang="en-GB" sz="2000" b="1" dirty="0" err="1" smtClean="0">
                <a:solidFill>
                  <a:srgbClr val="C00000"/>
                </a:solidFill>
              </a:rPr>
              <a:t>Gu</a:t>
            </a:r>
            <a:r>
              <a:rPr lang="en-GB" sz="2000" b="1" dirty="0">
                <a:solidFill>
                  <a:srgbClr val="C00000"/>
                </a:solidFill>
              </a:rPr>
              <a:t>” means </a:t>
            </a:r>
            <a:r>
              <a:rPr lang="en-GB" sz="2000" b="1" dirty="0" smtClean="0">
                <a:solidFill>
                  <a:srgbClr val="C00000"/>
                </a:solidFill>
              </a:rPr>
              <a:t>darkness </a:t>
            </a:r>
            <a:r>
              <a:rPr lang="en-GB" sz="2000" b="1" dirty="0">
                <a:solidFill>
                  <a:srgbClr val="C00000"/>
                </a:solidFill>
              </a:rPr>
              <a:t>or ignorance and </a:t>
            </a:r>
            <a:r>
              <a:rPr lang="en-GB" sz="2000" b="1" dirty="0" smtClean="0">
                <a:solidFill>
                  <a:srgbClr val="C00000"/>
                </a:solidFill>
              </a:rPr>
              <a:t>“</a:t>
            </a:r>
            <a:r>
              <a:rPr lang="en-GB" sz="2000" b="1" dirty="0" err="1" smtClean="0">
                <a:solidFill>
                  <a:srgbClr val="C00000"/>
                </a:solidFill>
              </a:rPr>
              <a:t>Ru</a:t>
            </a:r>
            <a:r>
              <a:rPr lang="en-GB" sz="2000" b="1" dirty="0">
                <a:solidFill>
                  <a:srgbClr val="C00000"/>
                </a:solidFill>
              </a:rPr>
              <a:t>” stands for the removal thereof. This means that the darkness of ignorance can be dispelled by the light of wisdom. Such is the function of a guru. “</a:t>
            </a:r>
            <a:r>
              <a:rPr lang="en-GB" sz="2000" b="1" dirty="0" err="1">
                <a:solidFill>
                  <a:srgbClr val="C00000"/>
                </a:solidFill>
              </a:rPr>
              <a:t>Gu</a:t>
            </a:r>
            <a:r>
              <a:rPr lang="en-GB" sz="2000" b="1" dirty="0">
                <a:solidFill>
                  <a:srgbClr val="C00000"/>
                </a:solidFill>
              </a:rPr>
              <a:t>” also stands for one who is beyond all attributes and </a:t>
            </a:r>
            <a:r>
              <a:rPr lang="en-GB" sz="2000" b="1" dirty="0" smtClean="0">
                <a:solidFill>
                  <a:srgbClr val="C00000"/>
                </a:solidFill>
              </a:rPr>
              <a:t>“</a:t>
            </a:r>
            <a:r>
              <a:rPr lang="en-GB" sz="2000" b="1" dirty="0" err="1" smtClean="0">
                <a:solidFill>
                  <a:srgbClr val="C00000"/>
                </a:solidFill>
              </a:rPr>
              <a:t>Ru</a:t>
            </a:r>
            <a:r>
              <a:rPr lang="en-GB" sz="2000" b="1" dirty="0">
                <a:solidFill>
                  <a:srgbClr val="C00000"/>
                </a:solidFill>
              </a:rPr>
              <a:t>” is </a:t>
            </a:r>
            <a:r>
              <a:rPr lang="en-GB" sz="2000" b="1" dirty="0" err="1" smtClean="0">
                <a:solidFill>
                  <a:srgbClr val="C00000"/>
                </a:solidFill>
              </a:rPr>
              <a:t>Rupa</a:t>
            </a:r>
            <a:r>
              <a:rPr lang="en-GB" sz="2000" b="1" dirty="0" smtClean="0">
                <a:solidFill>
                  <a:srgbClr val="C00000"/>
                </a:solidFill>
              </a:rPr>
              <a:t> </a:t>
            </a:r>
            <a:r>
              <a:rPr lang="en-GB" sz="2000" b="1" dirty="0" err="1">
                <a:solidFill>
                  <a:srgbClr val="C00000"/>
                </a:solidFill>
              </a:rPr>
              <a:t>varjita</a:t>
            </a:r>
            <a:r>
              <a:rPr lang="en-GB" sz="2000" b="1" dirty="0">
                <a:solidFill>
                  <a:srgbClr val="C00000"/>
                </a:solidFill>
              </a:rPr>
              <a:t> or one who has no form. One who has neither attributes nor a form is only God</a:t>
            </a:r>
            <a:r>
              <a:rPr lang="en-GB" sz="2000" b="1" dirty="0" smtClean="0">
                <a:solidFill>
                  <a:srgbClr val="C00000"/>
                </a:solidFill>
              </a:rPr>
              <a:t>.”</a:t>
            </a:r>
            <a:endParaRPr lang="en-IN" sz="2000" b="1" dirty="0">
              <a:solidFill>
                <a:srgbClr val="C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700808"/>
            <a:ext cx="4155216"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499992" y="6021288"/>
            <a:ext cx="3384376" cy="369332"/>
          </a:xfrm>
          <a:prstGeom prst="rect">
            <a:avLst/>
          </a:prstGeom>
          <a:noFill/>
        </p:spPr>
        <p:txBody>
          <a:bodyPr wrap="square" rtlCol="0">
            <a:spAutoFit/>
          </a:bodyPr>
          <a:lstStyle/>
          <a:p>
            <a:r>
              <a:rPr lang="en-GB" b="1" dirty="0" smtClean="0">
                <a:solidFill>
                  <a:srgbClr val="C00000"/>
                </a:solidFill>
              </a:rPr>
              <a:t>   -20</a:t>
            </a:r>
            <a:r>
              <a:rPr lang="en-GB" b="1" baseline="30000" dirty="0" smtClean="0">
                <a:solidFill>
                  <a:srgbClr val="C00000"/>
                </a:solidFill>
              </a:rPr>
              <a:t>th</a:t>
            </a:r>
            <a:r>
              <a:rPr lang="en-GB" b="1" dirty="0" smtClean="0">
                <a:solidFill>
                  <a:srgbClr val="C00000"/>
                </a:solidFill>
              </a:rPr>
              <a:t> June 1973- Summer Course</a:t>
            </a:r>
            <a:endParaRPr lang="en-IN" b="1" dirty="0">
              <a:solidFill>
                <a:srgbClr val="C00000"/>
              </a:solidFill>
            </a:endParaRPr>
          </a:p>
        </p:txBody>
      </p:sp>
    </p:spTree>
    <p:extLst>
      <p:ext uri="{BB962C8B-B14F-4D97-AF65-F5344CB8AC3E}">
        <p14:creationId xmlns:p14="http://schemas.microsoft.com/office/powerpoint/2010/main" val="1326093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smtClean="0">
                <a:solidFill>
                  <a:srgbClr val="C00000"/>
                </a:solidFill>
              </a:rPr>
              <a:t>                                </a:t>
            </a:r>
            <a:r>
              <a:rPr lang="en-GB" u="sng" dirty="0" smtClean="0">
                <a:solidFill>
                  <a:srgbClr val="C00000"/>
                </a:solidFill>
              </a:rPr>
              <a:t>Guru  vs. Teacher</a:t>
            </a:r>
            <a:endParaRPr lang="en-IN" u="sng" dirty="0">
              <a:solidFill>
                <a:srgbClr val="C0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9952" y="3217390"/>
            <a:ext cx="4574223" cy="2881760"/>
          </a:xfrm>
        </p:spPr>
      </p:pic>
      <p:sp>
        <p:nvSpPr>
          <p:cNvPr id="4" name="TextBox 3"/>
          <p:cNvSpPr txBox="1"/>
          <p:nvPr/>
        </p:nvSpPr>
        <p:spPr>
          <a:xfrm>
            <a:off x="276680" y="2765444"/>
            <a:ext cx="3503231" cy="378565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smtClean="0">
                <a:solidFill>
                  <a:srgbClr val="C00000"/>
                </a:solidFill>
              </a:rPr>
              <a:t>“There </a:t>
            </a:r>
            <a:r>
              <a:rPr lang="en-GB" sz="2000" b="1" dirty="0">
                <a:solidFill>
                  <a:srgbClr val="C00000"/>
                </a:solidFill>
              </a:rPr>
              <a:t>is a lot of difference between a T</a:t>
            </a:r>
            <a:r>
              <a:rPr lang="en-GB" sz="2000" b="1" dirty="0" smtClean="0">
                <a:solidFill>
                  <a:srgbClr val="C00000"/>
                </a:solidFill>
              </a:rPr>
              <a:t>eacher </a:t>
            </a:r>
            <a:r>
              <a:rPr lang="en-GB" sz="2000" b="1" dirty="0">
                <a:solidFill>
                  <a:srgbClr val="C00000"/>
                </a:solidFill>
              </a:rPr>
              <a:t>and a </a:t>
            </a:r>
            <a:r>
              <a:rPr lang="en-GB" sz="2000" b="1" dirty="0" smtClean="0">
                <a:solidFill>
                  <a:srgbClr val="C00000"/>
                </a:solidFill>
              </a:rPr>
              <a:t>Guru.</a:t>
            </a:r>
          </a:p>
          <a:p>
            <a:r>
              <a:rPr lang="en-GB" sz="2000" b="1" dirty="0" smtClean="0">
                <a:solidFill>
                  <a:srgbClr val="C00000"/>
                </a:solidFill>
              </a:rPr>
              <a:t>A Teacher </a:t>
            </a:r>
            <a:r>
              <a:rPr lang="en-GB" sz="2000" b="1" dirty="0">
                <a:solidFill>
                  <a:srgbClr val="C00000"/>
                </a:solidFill>
              </a:rPr>
              <a:t>transmits what he has learnt in return for a reward, whereas a G</a:t>
            </a:r>
            <a:r>
              <a:rPr lang="en-GB" sz="2000" b="1" dirty="0" smtClean="0">
                <a:solidFill>
                  <a:srgbClr val="C00000"/>
                </a:solidFill>
              </a:rPr>
              <a:t>uru</a:t>
            </a:r>
            <a:r>
              <a:rPr lang="en-GB" sz="2000" b="1" dirty="0">
                <a:solidFill>
                  <a:srgbClr val="C00000"/>
                </a:solidFill>
              </a:rPr>
              <a:t>, through his grace, enters your heart, broadens it and enables you to comprehend the aspects of divinity. Such a being, in the form of a guru, appears at an appropriate </a:t>
            </a:r>
            <a:r>
              <a:rPr lang="en-GB" sz="2000" b="1" dirty="0" smtClean="0">
                <a:solidFill>
                  <a:srgbClr val="C00000"/>
                </a:solidFill>
              </a:rPr>
              <a:t>time”</a:t>
            </a:r>
          </a:p>
          <a:p>
            <a:r>
              <a:rPr lang="en-GB" sz="2000" b="1" dirty="0" smtClean="0">
                <a:solidFill>
                  <a:srgbClr val="C00000"/>
                </a:solidFill>
              </a:rPr>
              <a:t>-</a:t>
            </a:r>
            <a:r>
              <a:rPr lang="en-GB" b="1" i="1" dirty="0" smtClean="0">
                <a:solidFill>
                  <a:srgbClr val="C00000"/>
                </a:solidFill>
              </a:rPr>
              <a:t>20th </a:t>
            </a:r>
            <a:r>
              <a:rPr lang="en-GB" b="1" i="1" dirty="0">
                <a:solidFill>
                  <a:srgbClr val="C00000"/>
                </a:solidFill>
              </a:rPr>
              <a:t>June 1973- summer course</a:t>
            </a:r>
            <a:endParaRPr lang="en-IN" b="1" i="1" dirty="0">
              <a:solidFill>
                <a:srgbClr val="C0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1052736"/>
            <a:ext cx="3163573" cy="175892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410" y="188640"/>
            <a:ext cx="3707904" cy="2471936"/>
          </a:xfrm>
          <a:prstGeom prst="rect">
            <a:avLst/>
          </a:prstGeom>
        </p:spPr>
      </p:pic>
    </p:spTree>
    <p:extLst>
      <p:ext uri="{BB962C8B-B14F-4D97-AF65-F5344CB8AC3E}">
        <p14:creationId xmlns:p14="http://schemas.microsoft.com/office/powerpoint/2010/main" val="2551135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504056"/>
          </a:xfrm>
        </p:spPr>
        <p:txBody>
          <a:bodyPr>
            <a:normAutofit fontScale="90000"/>
          </a:bodyPr>
          <a:lstStyle/>
          <a:p>
            <a:r>
              <a:rPr lang="en-GB" u="sng" dirty="0" smtClean="0">
                <a:solidFill>
                  <a:srgbClr val="C00000"/>
                </a:solidFill>
              </a:rPr>
              <a:t>God the only Guru</a:t>
            </a:r>
            <a:endParaRPr lang="en-IN" u="sng" dirty="0">
              <a:solidFill>
                <a:srgbClr val="C0000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35896" y="1484784"/>
            <a:ext cx="2592288" cy="3888433"/>
          </a:xfrm>
        </p:spPr>
      </p:pic>
      <p:sp>
        <p:nvSpPr>
          <p:cNvPr id="4" name="TextBox 3"/>
          <p:cNvSpPr txBox="1"/>
          <p:nvPr/>
        </p:nvSpPr>
        <p:spPr>
          <a:xfrm>
            <a:off x="179512" y="980728"/>
            <a:ext cx="3312368" cy="501675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smtClean="0">
                <a:solidFill>
                  <a:srgbClr val="C00000"/>
                </a:solidFill>
              </a:rPr>
              <a:t>“Vyasa </a:t>
            </a:r>
            <a:r>
              <a:rPr lang="en-GB" sz="2000" b="1" dirty="0">
                <a:solidFill>
                  <a:srgbClr val="C00000"/>
                </a:solidFill>
              </a:rPr>
              <a:t>was the great teacher who gave many profound and sacred truths to man-kind. Hence his birthday is celebrated as </a:t>
            </a:r>
            <a:r>
              <a:rPr lang="en-GB" sz="2000" b="1" dirty="0" smtClean="0">
                <a:solidFill>
                  <a:srgbClr val="C00000"/>
                </a:solidFill>
              </a:rPr>
              <a:t>Gurupoornima. </a:t>
            </a:r>
            <a:r>
              <a:rPr lang="en-GB" sz="2000" b="1" dirty="0">
                <a:solidFill>
                  <a:srgbClr val="C00000"/>
                </a:solidFill>
              </a:rPr>
              <a:t>Guru is one who dispels the darkness of ignorance. Those who teach mundane subjects can only be called teachers or scholars, but they cannot be called gurus. Even those who profess to impart Upadesa </a:t>
            </a:r>
            <a:r>
              <a:rPr lang="en-GB" sz="2000" b="1" dirty="0" smtClean="0">
                <a:solidFill>
                  <a:srgbClr val="C00000"/>
                </a:solidFill>
              </a:rPr>
              <a:t> </a:t>
            </a:r>
            <a:r>
              <a:rPr lang="en-GB" sz="2000" b="1" dirty="0">
                <a:solidFill>
                  <a:srgbClr val="C00000"/>
                </a:solidFill>
              </a:rPr>
              <a:t>cannot be regarded as gurus. God is the Supreme Guru - the Guru of </a:t>
            </a:r>
            <a:r>
              <a:rPr lang="en-GB" sz="2000" b="1" dirty="0" smtClean="0">
                <a:solidFill>
                  <a:srgbClr val="C00000"/>
                </a:solidFill>
              </a:rPr>
              <a:t>gurus”</a:t>
            </a:r>
          </a:p>
          <a:p>
            <a:r>
              <a:rPr lang="en-GB" sz="2000" b="1" dirty="0" smtClean="0">
                <a:solidFill>
                  <a:srgbClr val="C00000"/>
                </a:solidFill>
              </a:rPr>
              <a:t>-</a:t>
            </a:r>
            <a:r>
              <a:rPr lang="en-GB" sz="1600" b="1" i="1" dirty="0" smtClean="0">
                <a:solidFill>
                  <a:srgbClr val="C00000"/>
                </a:solidFill>
              </a:rPr>
              <a:t>18</a:t>
            </a:r>
            <a:r>
              <a:rPr lang="en-GB" sz="1600" b="1" i="1" baseline="30000" dirty="0" smtClean="0">
                <a:solidFill>
                  <a:srgbClr val="C00000"/>
                </a:solidFill>
              </a:rPr>
              <a:t>th</a:t>
            </a:r>
            <a:r>
              <a:rPr lang="en-GB" sz="1600" b="1" i="1" dirty="0" smtClean="0">
                <a:solidFill>
                  <a:srgbClr val="C00000"/>
                </a:solidFill>
              </a:rPr>
              <a:t> July 1989</a:t>
            </a:r>
            <a:endParaRPr lang="en-IN" sz="1600" b="1" i="1" dirty="0">
              <a:solidFill>
                <a:srgbClr val="C0000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5" y="1772816"/>
            <a:ext cx="2370653" cy="29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2202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smtClean="0">
                <a:solidFill>
                  <a:srgbClr val="C00000"/>
                </a:solidFill>
              </a:rPr>
              <a:t>                                  </a:t>
            </a:r>
            <a:r>
              <a:rPr lang="en-GB" u="sng" dirty="0" smtClean="0">
                <a:solidFill>
                  <a:srgbClr val="C00000"/>
                </a:solidFill>
              </a:rPr>
              <a:t>Vyasa Poornima</a:t>
            </a:r>
            <a:endParaRPr lang="en-IN" u="sng" dirty="0">
              <a:solidFill>
                <a:srgbClr val="C0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36724" y="1214754"/>
            <a:ext cx="3495438" cy="4446494"/>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476672"/>
            <a:ext cx="3683262" cy="2508126"/>
          </a:xfrm>
          <a:prstGeom prst="rect">
            <a:avLst/>
          </a:prstGeom>
        </p:spPr>
      </p:pic>
      <p:sp>
        <p:nvSpPr>
          <p:cNvPr id="3" name="TextBox 2"/>
          <p:cNvSpPr txBox="1"/>
          <p:nvPr/>
        </p:nvSpPr>
        <p:spPr>
          <a:xfrm>
            <a:off x="284733" y="3356992"/>
            <a:ext cx="4608512" cy="31700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smtClean="0">
                <a:solidFill>
                  <a:srgbClr val="C00000"/>
                </a:solidFill>
              </a:rPr>
              <a:t>“The </a:t>
            </a:r>
            <a:r>
              <a:rPr lang="en-GB" sz="2000" b="1" dirty="0">
                <a:solidFill>
                  <a:srgbClr val="C00000"/>
                </a:solidFill>
              </a:rPr>
              <a:t>real name of this festival is Vyasa </a:t>
            </a:r>
            <a:r>
              <a:rPr lang="en-GB" sz="2000" b="1" dirty="0" smtClean="0">
                <a:solidFill>
                  <a:srgbClr val="C00000"/>
                </a:solidFill>
              </a:rPr>
              <a:t>Poornima, </a:t>
            </a:r>
            <a:r>
              <a:rPr lang="en-GB" sz="2000" b="1" dirty="0">
                <a:solidFill>
                  <a:srgbClr val="C00000"/>
                </a:solidFill>
              </a:rPr>
              <a:t>because it is the birthday of Sage Vyasa. It is on this day that he classified the Vedas into four parts and gave them the names: Rig Veda, Yajur Veda, Sama Veda, and Atharvana Veda. He is also the composer of eighteen Puranas. However, the name Vyasa Purnima was changed into Guru </a:t>
            </a:r>
            <a:r>
              <a:rPr lang="en-GB" sz="2000" b="1" dirty="0" smtClean="0">
                <a:solidFill>
                  <a:srgbClr val="C00000"/>
                </a:solidFill>
              </a:rPr>
              <a:t>Poornima </a:t>
            </a:r>
            <a:r>
              <a:rPr lang="en-GB" sz="2000" b="1" dirty="0">
                <a:solidFill>
                  <a:srgbClr val="C00000"/>
                </a:solidFill>
              </a:rPr>
              <a:t>with the passage of time</a:t>
            </a:r>
            <a:r>
              <a:rPr lang="en-GB" sz="2000" b="1" dirty="0" smtClean="0">
                <a:solidFill>
                  <a:srgbClr val="C00000"/>
                </a:solidFill>
              </a:rPr>
              <a:t>.”</a:t>
            </a:r>
          </a:p>
          <a:p>
            <a:r>
              <a:rPr lang="en-GB" sz="1400" b="1" i="1" dirty="0" smtClean="0">
                <a:solidFill>
                  <a:srgbClr val="C00000"/>
                </a:solidFill>
              </a:rPr>
              <a:t>-30</a:t>
            </a:r>
            <a:r>
              <a:rPr lang="en-GB" sz="1400" b="1" i="1" baseline="30000" dirty="0" smtClean="0">
                <a:solidFill>
                  <a:srgbClr val="C00000"/>
                </a:solidFill>
              </a:rPr>
              <a:t>th</a:t>
            </a:r>
            <a:r>
              <a:rPr lang="en-GB" sz="1400" b="1" i="1" dirty="0" smtClean="0">
                <a:solidFill>
                  <a:srgbClr val="C00000"/>
                </a:solidFill>
              </a:rPr>
              <a:t> July 1996</a:t>
            </a:r>
            <a:endParaRPr lang="en-IN" sz="1400" b="1" i="1" dirty="0">
              <a:solidFill>
                <a:srgbClr val="C00000"/>
              </a:solidFill>
            </a:endParaRPr>
          </a:p>
        </p:txBody>
      </p:sp>
    </p:spTree>
    <p:extLst>
      <p:ext uri="{BB962C8B-B14F-4D97-AF65-F5344CB8AC3E}">
        <p14:creationId xmlns:p14="http://schemas.microsoft.com/office/powerpoint/2010/main" val="201297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pPr algn="r"/>
            <a:r>
              <a:rPr lang="en-GB" u="sng" dirty="0" smtClean="0">
                <a:solidFill>
                  <a:srgbClr val="C00000"/>
                </a:solidFill>
              </a:rPr>
              <a:t>Guru Bramha…</a:t>
            </a:r>
            <a:endParaRPr lang="en-IN" u="sng" dirty="0">
              <a:solidFill>
                <a:srgbClr val="C00000"/>
              </a:solidFill>
            </a:endParaRPr>
          </a:p>
        </p:txBody>
      </p:sp>
      <p:sp>
        <p:nvSpPr>
          <p:cNvPr id="4" name="TextBox 3"/>
          <p:cNvSpPr txBox="1"/>
          <p:nvPr/>
        </p:nvSpPr>
        <p:spPr>
          <a:xfrm>
            <a:off x="4243264" y="908720"/>
            <a:ext cx="4615290" cy="563231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IN" sz="2400" b="1" dirty="0" smtClean="0">
                <a:solidFill>
                  <a:srgbClr val="C00000"/>
                </a:solidFill>
              </a:rPr>
              <a:t>“You </a:t>
            </a:r>
            <a:r>
              <a:rPr lang="en-IN" sz="2400" b="1" dirty="0">
                <a:solidFill>
                  <a:srgbClr val="C00000"/>
                </a:solidFill>
              </a:rPr>
              <a:t>repeat the </a:t>
            </a:r>
            <a:r>
              <a:rPr lang="en-IN" sz="2400" b="1" dirty="0" smtClean="0">
                <a:solidFill>
                  <a:srgbClr val="C00000"/>
                </a:solidFill>
              </a:rPr>
              <a:t>sloka:</a:t>
            </a:r>
            <a:endParaRPr lang="en-IN" sz="2400" b="1" dirty="0">
              <a:solidFill>
                <a:srgbClr val="C00000"/>
              </a:solidFill>
            </a:endParaRPr>
          </a:p>
          <a:p>
            <a:r>
              <a:rPr lang="en-IN" sz="2400" b="1" i="1" dirty="0" smtClean="0">
                <a:solidFill>
                  <a:srgbClr val="002060"/>
                </a:solidFill>
              </a:rPr>
              <a:t>Guru </a:t>
            </a:r>
            <a:r>
              <a:rPr lang="en-IN" sz="2400" b="1" i="1" dirty="0">
                <a:solidFill>
                  <a:srgbClr val="002060"/>
                </a:solidFill>
              </a:rPr>
              <a:t>Brahma </a:t>
            </a:r>
            <a:r>
              <a:rPr lang="en-IN" sz="2400" b="1" i="1" dirty="0" smtClean="0">
                <a:solidFill>
                  <a:srgbClr val="002060"/>
                </a:solidFill>
              </a:rPr>
              <a:t>Gurur </a:t>
            </a:r>
            <a:r>
              <a:rPr lang="en-IN" sz="2400" b="1" i="1" dirty="0">
                <a:solidFill>
                  <a:srgbClr val="002060"/>
                </a:solidFill>
              </a:rPr>
              <a:t>Vishnuh, Gurur D</a:t>
            </a:r>
            <a:r>
              <a:rPr lang="en-IN" sz="2400" b="1" i="1" dirty="0" smtClean="0">
                <a:solidFill>
                  <a:srgbClr val="002060"/>
                </a:solidFill>
              </a:rPr>
              <a:t>hevo </a:t>
            </a:r>
            <a:r>
              <a:rPr lang="en-IN" sz="2400" b="1" i="1" dirty="0">
                <a:solidFill>
                  <a:srgbClr val="002060"/>
                </a:solidFill>
              </a:rPr>
              <a:t>Maheswarah</a:t>
            </a:r>
          </a:p>
          <a:p>
            <a:r>
              <a:rPr lang="en-IN" sz="2400" b="1" i="1" dirty="0">
                <a:solidFill>
                  <a:srgbClr val="002060"/>
                </a:solidFill>
              </a:rPr>
              <a:t>Gurussakshath </a:t>
            </a:r>
            <a:r>
              <a:rPr lang="en-IN" sz="2400" b="1" i="1" dirty="0" smtClean="0">
                <a:solidFill>
                  <a:srgbClr val="002060"/>
                </a:solidFill>
              </a:rPr>
              <a:t>Para brahma </a:t>
            </a:r>
            <a:r>
              <a:rPr lang="en-IN" sz="2400" b="1" i="1" dirty="0">
                <a:solidFill>
                  <a:srgbClr val="002060"/>
                </a:solidFill>
              </a:rPr>
              <a:t>Thasmai Shri Gurave </a:t>
            </a:r>
            <a:r>
              <a:rPr lang="en-IN" sz="2400" b="1" i="1" dirty="0" smtClean="0">
                <a:solidFill>
                  <a:srgbClr val="002060"/>
                </a:solidFill>
              </a:rPr>
              <a:t>namah</a:t>
            </a:r>
            <a:endParaRPr lang="en-IN" sz="2400" b="1" i="1" dirty="0">
              <a:solidFill>
                <a:srgbClr val="002060"/>
              </a:solidFill>
            </a:endParaRPr>
          </a:p>
          <a:p>
            <a:r>
              <a:rPr lang="en-IN" sz="2400" b="1" dirty="0" smtClean="0">
                <a:solidFill>
                  <a:srgbClr val="C00000"/>
                </a:solidFill>
              </a:rPr>
              <a:t>which </a:t>
            </a:r>
            <a:r>
              <a:rPr lang="en-IN" sz="2400" b="1" dirty="0">
                <a:solidFill>
                  <a:srgbClr val="C00000"/>
                </a:solidFill>
              </a:rPr>
              <a:t>is usually interpreted as indicating that the Guru is Brahma, Vishnu and </a:t>
            </a:r>
            <a:r>
              <a:rPr lang="en-IN" sz="2400" b="1" dirty="0" smtClean="0">
                <a:solidFill>
                  <a:srgbClr val="C00000"/>
                </a:solidFill>
              </a:rPr>
              <a:t>Maheswarah </a:t>
            </a:r>
            <a:r>
              <a:rPr lang="en-IN" sz="2400" b="1" dirty="0">
                <a:solidFill>
                  <a:srgbClr val="C00000"/>
                </a:solidFill>
              </a:rPr>
              <a:t>and that he is the visible </a:t>
            </a:r>
            <a:r>
              <a:rPr lang="en-IN" sz="2400" b="1" dirty="0" smtClean="0">
                <a:solidFill>
                  <a:srgbClr val="C00000"/>
                </a:solidFill>
              </a:rPr>
              <a:t>Para brahma. </a:t>
            </a:r>
          </a:p>
          <a:p>
            <a:r>
              <a:rPr lang="en-IN" sz="2400" b="1" dirty="0" smtClean="0">
                <a:solidFill>
                  <a:srgbClr val="C00000"/>
                </a:solidFill>
              </a:rPr>
              <a:t>But</a:t>
            </a:r>
            <a:r>
              <a:rPr lang="en-IN" sz="2400" b="1" dirty="0">
                <a:solidFill>
                  <a:srgbClr val="C00000"/>
                </a:solidFill>
              </a:rPr>
              <a:t>, it is capable of a nobler interpretation: "Brahma is the Guru, Vishnu is the Guru, </a:t>
            </a:r>
            <a:r>
              <a:rPr lang="en-IN" sz="2400" b="1" dirty="0" smtClean="0">
                <a:solidFill>
                  <a:srgbClr val="C00000"/>
                </a:solidFill>
              </a:rPr>
              <a:t>Maheswarah </a:t>
            </a:r>
            <a:r>
              <a:rPr lang="en-IN" sz="2400" b="1" dirty="0">
                <a:solidFill>
                  <a:srgbClr val="C00000"/>
                </a:solidFill>
              </a:rPr>
              <a:t>is the Guru, really </a:t>
            </a:r>
            <a:r>
              <a:rPr lang="en-IN" sz="2400" b="1" dirty="0" smtClean="0">
                <a:solidFill>
                  <a:srgbClr val="C00000"/>
                </a:solidFill>
              </a:rPr>
              <a:t>Para brahma </a:t>
            </a:r>
            <a:r>
              <a:rPr lang="en-IN" sz="2400" b="1" dirty="0">
                <a:solidFill>
                  <a:srgbClr val="C00000"/>
                </a:solidFill>
              </a:rPr>
              <a:t>is the </a:t>
            </a:r>
            <a:r>
              <a:rPr lang="en-IN" sz="2400" b="1" dirty="0" smtClean="0">
                <a:solidFill>
                  <a:srgbClr val="C00000"/>
                </a:solidFill>
              </a:rPr>
              <a:t>Guru”</a:t>
            </a:r>
          </a:p>
          <a:p>
            <a:r>
              <a:rPr lang="en-GB" sz="2400" b="1" smtClean="0">
                <a:solidFill>
                  <a:srgbClr val="C00000"/>
                </a:solidFill>
              </a:rPr>
              <a:t>   </a:t>
            </a:r>
            <a:r>
              <a:rPr lang="en-GB" b="1" i="1" dirty="0" smtClean="0">
                <a:solidFill>
                  <a:srgbClr val="C00000"/>
                </a:solidFill>
              </a:rPr>
              <a:t>-18</a:t>
            </a:r>
            <a:r>
              <a:rPr lang="en-GB" b="1" i="1" baseline="30000" dirty="0" smtClean="0">
                <a:solidFill>
                  <a:srgbClr val="C00000"/>
                </a:solidFill>
              </a:rPr>
              <a:t>th</a:t>
            </a:r>
            <a:r>
              <a:rPr lang="en-GB" b="1" i="1" dirty="0" smtClean="0">
                <a:solidFill>
                  <a:srgbClr val="C00000"/>
                </a:solidFill>
              </a:rPr>
              <a:t> July 1970</a:t>
            </a:r>
            <a:endParaRPr lang="en-IN" b="1" i="1" dirty="0">
              <a:solidFill>
                <a:srgbClr val="C00000"/>
              </a:solidFill>
            </a:endParaRP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2780928"/>
            <a:ext cx="2893205" cy="39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88639"/>
            <a:ext cx="3631704" cy="2423701"/>
          </a:xfrm>
          <a:prstGeom prst="rect">
            <a:avLst/>
          </a:prstGeom>
        </p:spPr>
      </p:pic>
    </p:spTree>
    <p:extLst>
      <p:ext uri="{BB962C8B-B14F-4D97-AF65-F5344CB8AC3E}">
        <p14:creationId xmlns:p14="http://schemas.microsoft.com/office/powerpoint/2010/main" val="3986779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rmAutofit fontScale="90000"/>
          </a:bodyPr>
          <a:lstStyle/>
          <a:p>
            <a:r>
              <a:rPr lang="en-GB" u="sng" dirty="0" smtClean="0">
                <a:solidFill>
                  <a:srgbClr val="C00000"/>
                </a:solidFill>
              </a:rPr>
              <a:t>Thrikarana Suddhi</a:t>
            </a:r>
            <a:endParaRPr lang="en-IN" u="sng" dirty="0">
              <a:solidFill>
                <a:srgbClr val="C00000"/>
              </a:solidFill>
            </a:endParaRPr>
          </a:p>
        </p:txBody>
      </p:sp>
      <p:sp>
        <p:nvSpPr>
          <p:cNvPr id="4" name="TextBox 3"/>
          <p:cNvSpPr txBox="1"/>
          <p:nvPr/>
        </p:nvSpPr>
        <p:spPr>
          <a:xfrm>
            <a:off x="5004048" y="836712"/>
            <a:ext cx="3672408" cy="523220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smtClean="0">
                <a:solidFill>
                  <a:srgbClr val="C00000"/>
                </a:solidFill>
              </a:rPr>
              <a:t>“On </a:t>
            </a:r>
            <a:r>
              <a:rPr lang="en-GB" sz="2000" b="1" dirty="0">
                <a:solidFill>
                  <a:srgbClr val="C00000"/>
                </a:solidFill>
              </a:rPr>
              <a:t>this </a:t>
            </a:r>
            <a:r>
              <a:rPr lang="en-GB" sz="2000" b="1" dirty="0" smtClean="0">
                <a:solidFill>
                  <a:srgbClr val="C00000"/>
                </a:solidFill>
              </a:rPr>
              <a:t>Gurupoornima </a:t>
            </a:r>
            <a:r>
              <a:rPr lang="en-GB" sz="2000" b="1" dirty="0">
                <a:solidFill>
                  <a:srgbClr val="C00000"/>
                </a:solidFill>
              </a:rPr>
              <a:t>day, try to transform your heart making it pure and sacred. </a:t>
            </a:r>
            <a:r>
              <a:rPr lang="en-GB" sz="2000" b="1" dirty="0" smtClean="0">
                <a:solidFill>
                  <a:srgbClr val="C00000"/>
                </a:solidFill>
              </a:rPr>
              <a:t>Pavitram  </a:t>
            </a:r>
            <a:r>
              <a:rPr lang="en-GB" sz="2000" b="1" dirty="0">
                <a:solidFill>
                  <a:srgbClr val="C00000"/>
                </a:solidFill>
              </a:rPr>
              <a:t>is the true characteristic of a human being. This purity should be manifested in everything one does: in his </a:t>
            </a:r>
            <a:r>
              <a:rPr lang="en-GB" sz="2000" b="1" dirty="0" smtClean="0">
                <a:solidFill>
                  <a:srgbClr val="C00000"/>
                </a:solidFill>
              </a:rPr>
              <a:t>Thoughts</a:t>
            </a:r>
            <a:r>
              <a:rPr lang="en-GB" sz="2000" b="1" dirty="0">
                <a:solidFill>
                  <a:srgbClr val="C00000"/>
                </a:solidFill>
              </a:rPr>
              <a:t>, in what he </a:t>
            </a:r>
            <a:r>
              <a:rPr lang="en-GB" sz="2000" b="1" dirty="0" smtClean="0">
                <a:solidFill>
                  <a:srgbClr val="C00000"/>
                </a:solidFill>
              </a:rPr>
              <a:t>Sees </a:t>
            </a:r>
            <a:r>
              <a:rPr lang="en-GB" sz="2000" b="1" dirty="0">
                <a:solidFill>
                  <a:srgbClr val="C00000"/>
                </a:solidFill>
              </a:rPr>
              <a:t>or </a:t>
            </a:r>
            <a:r>
              <a:rPr lang="en-GB" sz="2000" b="1" dirty="0" smtClean="0">
                <a:solidFill>
                  <a:srgbClr val="C00000"/>
                </a:solidFill>
              </a:rPr>
              <a:t>says </a:t>
            </a:r>
            <a:r>
              <a:rPr lang="en-GB" sz="2000" b="1" dirty="0">
                <a:solidFill>
                  <a:srgbClr val="C00000"/>
                </a:solidFill>
              </a:rPr>
              <a:t>and in all that he </a:t>
            </a:r>
            <a:r>
              <a:rPr lang="en-GB" sz="2000" b="1" dirty="0" smtClean="0">
                <a:solidFill>
                  <a:srgbClr val="C00000"/>
                </a:solidFill>
              </a:rPr>
              <a:t>Does</a:t>
            </a:r>
            <a:r>
              <a:rPr lang="en-GB" sz="2000" b="1" dirty="0">
                <a:solidFill>
                  <a:srgbClr val="C00000"/>
                </a:solidFill>
              </a:rPr>
              <a:t>. </a:t>
            </a:r>
            <a:endParaRPr lang="en-GB" sz="2000" b="1" dirty="0" smtClean="0">
              <a:solidFill>
                <a:srgbClr val="C00000"/>
              </a:solidFill>
            </a:endParaRPr>
          </a:p>
          <a:p>
            <a:r>
              <a:rPr lang="en-GB" sz="2000" b="1" dirty="0" smtClean="0">
                <a:solidFill>
                  <a:srgbClr val="C00000"/>
                </a:solidFill>
              </a:rPr>
              <a:t>It </a:t>
            </a:r>
            <a:r>
              <a:rPr lang="en-GB" sz="2000" b="1" dirty="0">
                <a:solidFill>
                  <a:srgbClr val="C00000"/>
                </a:solidFill>
              </a:rPr>
              <a:t>is only when you display such purity that you can become embodiments of the Divine Atma. Then the distinction between the Divine and the mundane disappears. Everything becomes Divinised</a:t>
            </a:r>
            <a:r>
              <a:rPr lang="en-GB" sz="2000" b="1" dirty="0" smtClean="0">
                <a:solidFill>
                  <a:srgbClr val="C00000"/>
                </a:solidFill>
              </a:rPr>
              <a:t>.”</a:t>
            </a:r>
          </a:p>
          <a:p>
            <a:r>
              <a:rPr lang="en-GB" sz="1400" b="1" i="1" dirty="0" smtClean="0">
                <a:solidFill>
                  <a:srgbClr val="C00000"/>
                </a:solidFill>
              </a:rPr>
              <a:t>-13 July 1984 </a:t>
            </a:r>
            <a:endParaRPr lang="en-IN" sz="1400" b="1" i="1" dirty="0">
              <a:solidFill>
                <a:srgbClr val="C00000"/>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544" y="836712"/>
            <a:ext cx="3942685" cy="2476872"/>
          </a:xfr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3645024"/>
            <a:ext cx="2952328" cy="2763195"/>
          </a:xfrm>
          <a:prstGeom prst="rect">
            <a:avLst/>
          </a:prstGeom>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484680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u="sng" dirty="0" smtClean="0">
                <a:solidFill>
                  <a:srgbClr val="C00000"/>
                </a:solidFill>
              </a:rPr>
              <a:t>Types of Gurus</a:t>
            </a:r>
            <a:endParaRPr lang="en-IN" u="sng" dirty="0">
              <a:solidFill>
                <a:srgbClr val="C00000"/>
              </a:solidFill>
            </a:endParaRPr>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01008"/>
            <a:ext cx="7992888" cy="3096344"/>
          </a:xfrm>
          <a:prstGeom prst="rect">
            <a:avLst/>
          </a:prstGeom>
          <a:ln/>
        </p:spPr>
        <p:style>
          <a:lnRef idx="2">
            <a:schemeClr val="accent2"/>
          </a:lnRef>
          <a:fillRef idx="1">
            <a:schemeClr val="lt1"/>
          </a:fillRef>
          <a:effectRef idx="0">
            <a:schemeClr val="accent2"/>
          </a:effectRef>
          <a:fontRef idx="minor">
            <a:schemeClr val="dk1"/>
          </a:fontRef>
        </p:style>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19705"/>
            <a:ext cx="2304256" cy="3138935"/>
          </a:xfrm>
          <a:prstGeom prst="rect">
            <a:avLst/>
          </a:prstGeom>
        </p:spPr>
      </p:pic>
      <p:sp>
        <p:nvSpPr>
          <p:cNvPr id="6" name="TextBox 5"/>
          <p:cNvSpPr txBox="1"/>
          <p:nvPr/>
        </p:nvSpPr>
        <p:spPr>
          <a:xfrm>
            <a:off x="3418925" y="980728"/>
            <a:ext cx="4752528"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dirty="0" smtClean="0">
                <a:solidFill>
                  <a:srgbClr val="C00000"/>
                </a:solidFill>
                <a:latin typeface="Arial Narrow" pitchFamily="34" charset="0"/>
              </a:rPr>
              <a:t>There are 8 types of Gurus in </a:t>
            </a:r>
            <a:r>
              <a:rPr lang="en-GB" b="1" dirty="0">
                <a:solidFill>
                  <a:srgbClr val="C00000"/>
                </a:solidFill>
                <a:latin typeface="Arial Narrow" pitchFamily="34" charset="0"/>
              </a:rPr>
              <a:t>this World…Of these eight Gurus, the </a:t>
            </a:r>
            <a:r>
              <a:rPr lang="en-GB" b="1" dirty="0">
                <a:solidFill>
                  <a:srgbClr val="002060"/>
                </a:solidFill>
                <a:latin typeface="Arial Narrow" pitchFamily="34" charset="0"/>
              </a:rPr>
              <a:t>Karana Guru </a:t>
            </a:r>
            <a:r>
              <a:rPr lang="en-GB" b="1" dirty="0">
                <a:solidFill>
                  <a:srgbClr val="C00000"/>
                </a:solidFill>
                <a:latin typeface="Arial Narrow" pitchFamily="34" charset="0"/>
              </a:rPr>
              <a:t>is the foremost. Through various teachings and practices, he helps the individual to progress from the human to the </a:t>
            </a:r>
            <a:r>
              <a:rPr lang="en-GB" b="1" dirty="0" smtClean="0">
                <a:solidFill>
                  <a:srgbClr val="C00000"/>
                </a:solidFill>
                <a:latin typeface="Arial Narrow" pitchFamily="34" charset="0"/>
              </a:rPr>
              <a:t>Divine </a:t>
            </a:r>
            <a:r>
              <a:rPr lang="en-GB" b="1" dirty="0">
                <a:solidFill>
                  <a:srgbClr val="C00000"/>
                </a:solidFill>
                <a:latin typeface="Arial Narrow" pitchFamily="34" charset="0"/>
              </a:rPr>
              <a:t>consciousness. Only the </a:t>
            </a:r>
            <a:r>
              <a:rPr lang="en-GB" b="1" dirty="0" smtClean="0">
                <a:solidFill>
                  <a:srgbClr val="C00000"/>
                </a:solidFill>
                <a:latin typeface="Arial Narrow" pitchFamily="34" charset="0"/>
              </a:rPr>
              <a:t>Divine </a:t>
            </a:r>
            <a:r>
              <a:rPr lang="en-GB" b="1" dirty="0">
                <a:solidFill>
                  <a:srgbClr val="C00000"/>
                </a:solidFill>
                <a:latin typeface="Arial Narrow" pitchFamily="34" charset="0"/>
              </a:rPr>
              <a:t>can act as such a teacher..</a:t>
            </a:r>
            <a:endParaRPr lang="en-GB" b="1" dirty="0" smtClean="0">
              <a:solidFill>
                <a:srgbClr val="C00000"/>
              </a:solidFill>
              <a:latin typeface="Arial Narrow" pitchFamily="34" charset="0"/>
            </a:endParaRPr>
          </a:p>
          <a:p>
            <a:r>
              <a:rPr lang="en-GB" b="1" dirty="0" smtClean="0">
                <a:solidFill>
                  <a:srgbClr val="C00000"/>
                </a:solidFill>
                <a:latin typeface="Arial Narrow" pitchFamily="34" charset="0"/>
              </a:rPr>
              <a:t>   - 21</a:t>
            </a:r>
            <a:r>
              <a:rPr lang="en-GB" b="1" baseline="30000" dirty="0" smtClean="0">
                <a:solidFill>
                  <a:srgbClr val="C00000"/>
                </a:solidFill>
                <a:latin typeface="Arial Narrow" pitchFamily="34" charset="0"/>
              </a:rPr>
              <a:t>st</a:t>
            </a:r>
            <a:r>
              <a:rPr lang="en-GB" b="1" dirty="0" smtClean="0">
                <a:solidFill>
                  <a:srgbClr val="C00000"/>
                </a:solidFill>
                <a:latin typeface="Arial Narrow" pitchFamily="34" charset="0"/>
              </a:rPr>
              <a:t> July 1986</a:t>
            </a:r>
            <a:endParaRPr lang="en-IN" b="1" dirty="0">
              <a:solidFill>
                <a:srgbClr val="C00000"/>
              </a:solidFill>
              <a:latin typeface="Arial Narrow" pitchFamily="34" charset="0"/>
            </a:endParaRPr>
          </a:p>
        </p:txBody>
      </p:sp>
    </p:spTree>
    <p:extLst>
      <p:ext uri="{BB962C8B-B14F-4D97-AF65-F5344CB8AC3E}">
        <p14:creationId xmlns:p14="http://schemas.microsoft.com/office/powerpoint/2010/main" val="2019802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701</TotalTime>
  <Words>1577</Words>
  <Application>Microsoft Office PowerPoint</Application>
  <PresentationFormat>On-screen Show (4:3)</PresentationFormat>
  <Paragraphs>81</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Om Sri Sai Ram</vt:lpstr>
      <vt:lpstr>Om Sri Sai Ram</vt:lpstr>
      <vt:lpstr>                                                   Inner Meaning of ‘Guru’</vt:lpstr>
      <vt:lpstr>                                Guru  vs. Teacher</vt:lpstr>
      <vt:lpstr>God the only Guru</vt:lpstr>
      <vt:lpstr>                                  Vyasa Poornima</vt:lpstr>
      <vt:lpstr>Guru Bramha…</vt:lpstr>
      <vt:lpstr>Thrikarana Suddhi</vt:lpstr>
      <vt:lpstr>Types of Gurus</vt:lpstr>
      <vt:lpstr>                               The five letter Mantra…</vt:lpstr>
      <vt:lpstr>Poornima</vt:lpstr>
      <vt:lpstr>               Sixteen Aspects of Mind</vt:lpstr>
      <vt:lpstr>Mind and  the Moon</vt:lpstr>
      <vt:lpstr>True Guru Dakshina</vt:lpstr>
      <vt:lpstr>Qualities of a True Guru</vt:lpstr>
      <vt:lpstr>Training the Senses</vt:lpstr>
      <vt:lpstr>Nature is Guru</vt:lpstr>
      <vt:lpstr>  Message of Gurupoornima</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 Sri Sai Ram</dc:title>
  <dc:creator>HP</dc:creator>
  <cp:lastModifiedBy>HP</cp:lastModifiedBy>
  <cp:revision>56</cp:revision>
  <dcterms:created xsi:type="dcterms:W3CDTF">2021-06-29T06:31:32Z</dcterms:created>
  <dcterms:modified xsi:type="dcterms:W3CDTF">2021-07-16T05:23:11Z</dcterms:modified>
</cp:coreProperties>
</file>