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2" r:id="rId4"/>
    <p:sldId id="283" r:id="rId5"/>
    <p:sldId id="258" r:id="rId6"/>
    <p:sldId id="272" r:id="rId7"/>
    <p:sldId id="279" r:id="rId8"/>
    <p:sldId id="261" r:id="rId9"/>
    <p:sldId id="263" r:id="rId10"/>
    <p:sldId id="264" r:id="rId11"/>
    <p:sldId id="265" r:id="rId12"/>
    <p:sldId id="270" r:id="rId13"/>
    <p:sldId id="267" r:id="rId14"/>
    <p:sldId id="269" r:id="rId15"/>
    <p:sldId id="273" r:id="rId16"/>
    <p:sldId id="271" r:id="rId17"/>
    <p:sldId id="274" r:id="rId18"/>
    <p:sldId id="275" r:id="rId19"/>
    <p:sldId id="278" r:id="rId20"/>
    <p:sldId id="281" r:id="rId21"/>
    <p:sldId id="268" r:id="rId22"/>
    <p:sldId id="280" r:id="rId23"/>
    <p:sldId id="288" r:id="rId24"/>
    <p:sldId id="287" r:id="rId25"/>
    <p:sldId id="282" r:id="rId26"/>
    <p:sldId id="286" r:id="rId27"/>
    <p:sldId id="284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EC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9" autoAdjust="0"/>
    <p:restoredTop sz="94660"/>
  </p:normalViewPr>
  <p:slideViewPr>
    <p:cSldViewPr>
      <p:cViewPr varScale="1">
        <p:scale>
          <a:sx n="65" d="100"/>
          <a:sy n="65" d="100"/>
        </p:scale>
        <p:origin x="1592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mriddhi Sathya Sai Baba Vinyl PVC Religious Picture Laminated: Amazon.in:  Home &amp; Kitch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4525" y="838200"/>
            <a:ext cx="3740075" cy="5887156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7206"/>
            <a:ext cx="9144000" cy="89719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AUM SRI SAI RAM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DEVOLOPING</a:t>
            </a:r>
            <a:r>
              <a:rPr lang="en-US" sz="4000" dirty="0" smtClean="0">
                <a:solidFill>
                  <a:srgbClr val="FF0000"/>
                </a:solidFill>
              </a:rPr>
              <a:t> ONE POINTEDNESS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  <a:ln>
            <a:noFill/>
          </a:ln>
        </p:spPr>
        <p:txBody>
          <a:bodyPr>
            <a:normAutofit/>
          </a:bodyPr>
          <a:lstStyle/>
          <a:p>
            <a:pPr marL="651510" indent="-514350"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Monkey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Meditation</a:t>
            </a:r>
          </a:p>
          <a:p>
            <a:pPr marL="651510" indent="-514350"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err="1" smtClean="0">
                <a:solidFill>
                  <a:schemeClr val="bg1"/>
                </a:solidFill>
                <a:latin typeface="Candara" pitchFamily="34" charset="0"/>
              </a:rPr>
              <a:t>Dharana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- Dhyana –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Samadhi</a:t>
            </a:r>
          </a:p>
          <a:p>
            <a:pPr marL="651510" indent="-514350"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Control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the sense as well as the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mind</a:t>
            </a:r>
          </a:p>
          <a:p>
            <a:pPr marL="651510" indent="-514350"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Make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slow but steady progress</a:t>
            </a:r>
          </a:p>
          <a:p>
            <a:pPr marL="651510" indent="-514350">
              <a:lnSpc>
                <a:spcPct val="150000"/>
              </a:lnSpc>
              <a:buFont typeface="Wingdings" pitchFamily="2" charset="2"/>
              <a:buChar char="Ø"/>
            </a:pPr>
            <a:endParaRPr lang="en-US" sz="3600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2050" name="Picture 2" descr="Image result for pictures of dhar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902" y="5086956"/>
            <a:ext cx="2419350" cy="167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4155358"/>
            <a:ext cx="1837721" cy="2572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30162"/>
            <a:ext cx="8763000" cy="14176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CULTIVATE THE BLISSFULL ATMIC EXPERIENCE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8991600" cy="5410200"/>
          </a:xfrm>
        </p:spPr>
        <p:txBody>
          <a:bodyPr>
            <a:noAutofit/>
          </a:bodyPr>
          <a:lstStyle/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400" dirty="0" smtClean="0">
                <a:solidFill>
                  <a:schemeClr val="bg1"/>
                </a:solidFill>
                <a:latin typeface="Candara" pitchFamily="34" charset="0"/>
              </a:rPr>
              <a:t>Primary qualifications</a:t>
            </a:r>
          </a:p>
          <a:p>
            <a:pPr lvl="1"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3400" dirty="0" smtClean="0">
                <a:solidFill>
                  <a:schemeClr val="bg1"/>
                </a:solidFill>
                <a:latin typeface="Candara" pitchFamily="34" charset="0"/>
              </a:rPr>
              <a:t>Discrimination</a:t>
            </a:r>
          </a:p>
          <a:p>
            <a:pPr lvl="1"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3400" dirty="0" smtClean="0">
                <a:solidFill>
                  <a:schemeClr val="bg1"/>
                </a:solidFill>
                <a:latin typeface="Candara" pitchFamily="34" charset="0"/>
              </a:rPr>
              <a:t>Renunciation</a:t>
            </a:r>
          </a:p>
          <a:p>
            <a:pPr lvl="1"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3400" dirty="0" smtClean="0">
                <a:solidFill>
                  <a:schemeClr val="bg1"/>
                </a:solidFill>
                <a:latin typeface="Candara" pitchFamily="34" charset="0"/>
              </a:rPr>
              <a:t>Good character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400" dirty="0" smtClean="0">
                <a:solidFill>
                  <a:schemeClr val="bg1"/>
                </a:solidFill>
                <a:latin typeface="Candara" pitchFamily="34" charset="0"/>
              </a:rPr>
              <a:t>Destroy Ego and Anger</a:t>
            </a:r>
            <a:endParaRPr lang="en-US" sz="3400" dirty="0">
              <a:solidFill>
                <a:schemeClr val="bg1"/>
              </a:solidFill>
              <a:latin typeface="Candara" pitchFamily="34" charset="0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400" dirty="0" smtClean="0">
                <a:solidFill>
                  <a:schemeClr val="bg1"/>
                </a:solidFill>
                <a:latin typeface="Candara" pitchFamily="34" charset="0"/>
              </a:rPr>
              <a:t>Eight Gates</a:t>
            </a:r>
          </a:p>
          <a:p>
            <a:pPr lvl="1"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3400" dirty="0" smtClean="0">
                <a:solidFill>
                  <a:schemeClr val="bg1"/>
                </a:solidFill>
                <a:latin typeface="Candara" pitchFamily="34" charset="0"/>
              </a:rPr>
              <a:t>Yama, </a:t>
            </a:r>
            <a:r>
              <a:rPr lang="en-US" sz="3400" dirty="0" err="1" smtClean="0">
                <a:solidFill>
                  <a:schemeClr val="bg1"/>
                </a:solidFill>
                <a:latin typeface="Candara" pitchFamily="34" charset="0"/>
              </a:rPr>
              <a:t>Niyama</a:t>
            </a:r>
            <a:r>
              <a:rPr lang="en-US" sz="3400" dirty="0" smtClean="0">
                <a:solidFill>
                  <a:schemeClr val="bg1"/>
                </a:solidFill>
                <a:latin typeface="Candara" pitchFamily="34" charset="0"/>
              </a:rPr>
              <a:t>, Asana, Pranayama, </a:t>
            </a:r>
            <a:r>
              <a:rPr lang="en-US" sz="3400" dirty="0" err="1" smtClean="0">
                <a:solidFill>
                  <a:schemeClr val="bg1"/>
                </a:solidFill>
                <a:latin typeface="Candara" pitchFamily="34" charset="0"/>
              </a:rPr>
              <a:t>Pratyahara</a:t>
            </a:r>
            <a:r>
              <a:rPr lang="en-US" sz="3400" dirty="0" smtClean="0">
                <a:solidFill>
                  <a:schemeClr val="bg1"/>
                </a:solidFill>
                <a:latin typeface="Candara" pitchFamily="34" charset="0"/>
              </a:rPr>
              <a:t>, </a:t>
            </a:r>
            <a:r>
              <a:rPr lang="en-US" sz="3400" dirty="0" err="1" smtClean="0">
                <a:solidFill>
                  <a:schemeClr val="bg1"/>
                </a:solidFill>
                <a:latin typeface="Candara" pitchFamily="34" charset="0"/>
              </a:rPr>
              <a:t>Dharana</a:t>
            </a:r>
            <a:r>
              <a:rPr lang="en-US" sz="3400" dirty="0" smtClean="0">
                <a:solidFill>
                  <a:schemeClr val="bg1"/>
                </a:solidFill>
                <a:latin typeface="Candara" pitchFamily="34" charset="0"/>
              </a:rPr>
              <a:t>, </a:t>
            </a:r>
            <a:r>
              <a:rPr lang="en-US" sz="3400" dirty="0" err="1" smtClean="0">
                <a:solidFill>
                  <a:schemeClr val="bg1"/>
                </a:solidFill>
                <a:latin typeface="Candara" pitchFamily="34" charset="0"/>
              </a:rPr>
              <a:t>Dhyana</a:t>
            </a:r>
            <a:r>
              <a:rPr lang="en-US" sz="3400" dirty="0" smtClean="0">
                <a:solidFill>
                  <a:schemeClr val="bg1"/>
                </a:solidFill>
                <a:latin typeface="Candara" pitchFamily="34" charset="0"/>
              </a:rPr>
              <a:t> and Samadhi</a:t>
            </a:r>
            <a:endParaRPr lang="en-US" sz="3400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INNOCENCE, PURITY &amp; HUMILITY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748" y="1600200"/>
            <a:ext cx="9144000" cy="5257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Always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be </a:t>
            </a:r>
            <a:r>
              <a:rPr lang="en-US" sz="3600" dirty="0" err="1" smtClean="0">
                <a:solidFill>
                  <a:schemeClr val="bg1"/>
                </a:solidFill>
                <a:latin typeface="Candara" pitchFamily="34" charset="0"/>
              </a:rPr>
              <a:t>Joyfull</a:t>
            </a:r>
            <a:endParaRPr lang="en-US" sz="3600" dirty="0">
              <a:solidFill>
                <a:schemeClr val="bg1"/>
              </a:solidFill>
              <a:latin typeface="Candara" pitchFamily="34" charset="0"/>
            </a:endParaRP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Cultivate Universal Love</a:t>
            </a:r>
            <a:endParaRPr lang="en-US" sz="3600" dirty="0">
              <a:solidFill>
                <a:schemeClr val="bg1"/>
              </a:solidFill>
              <a:latin typeface="Candara" pitchFamily="34" charset="0"/>
            </a:endParaRP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Softness &amp;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Sweetness of words</a:t>
            </a:r>
            <a:endParaRPr lang="en-US" sz="3600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5122" name="Picture 2" descr="Image result for picture of sathya sai stud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8" y="4572000"/>
            <a:ext cx="2746734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picture of sathya sai stud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349" y="4742985"/>
            <a:ext cx="2838420" cy="188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526" y="4499753"/>
            <a:ext cx="2586383" cy="209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CONTENTMENT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/>
          </a:bodyPr>
          <a:lstStyle/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Turns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away the mind from un essential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activities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Direct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the concentration towards the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LORD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Dedicate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every thing to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LORD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Gives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courage to tread all the difficulties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4543618"/>
            <a:ext cx="3829050" cy="217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6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14176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REMOVE DEFFECTS IN CHARACTER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5029200"/>
          </a:xfrm>
        </p:spPr>
        <p:txBody>
          <a:bodyPr>
            <a:noAutofit/>
          </a:bodyPr>
          <a:lstStyle/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Obstacles </a:t>
            </a:r>
            <a:r>
              <a:rPr lang="en-US" sz="3600" dirty="0">
                <a:solidFill>
                  <a:schemeClr val="bg1"/>
                </a:solidFill>
                <a:latin typeface="Candara" pitchFamily="34" charset="0"/>
              </a:rPr>
              <a:t>in the path of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meditation</a:t>
            </a:r>
          </a:p>
          <a:p>
            <a:pPr lvl="1"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Pride</a:t>
            </a:r>
          </a:p>
          <a:p>
            <a:pPr lvl="1"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Anger</a:t>
            </a:r>
            <a:endParaRPr lang="en-US" sz="3600" dirty="0">
              <a:solidFill>
                <a:schemeClr val="bg1"/>
              </a:solidFill>
              <a:latin typeface="Candara" pitchFamily="34" charset="0"/>
            </a:endParaRPr>
          </a:p>
          <a:p>
            <a:pPr lvl="1"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Conceit</a:t>
            </a:r>
            <a:endParaRPr lang="en-US" sz="3600" dirty="0">
              <a:solidFill>
                <a:schemeClr val="bg1"/>
              </a:solidFill>
              <a:latin typeface="Candara" pitchFamily="34" charset="0"/>
            </a:endParaRPr>
          </a:p>
          <a:p>
            <a:pPr lvl="1"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Tendency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to find fault in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others</a:t>
            </a:r>
          </a:p>
          <a:p>
            <a:pPr lvl="1"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Insulting others</a:t>
            </a:r>
          </a:p>
          <a:p>
            <a:pPr lvl="1"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Jealousy</a:t>
            </a:r>
            <a:endParaRPr lang="en-US" sz="3600" dirty="0" smtClean="0">
              <a:solidFill>
                <a:schemeClr val="bg1"/>
              </a:solidFill>
              <a:latin typeface="Candara" pitchFamily="34" charset="0"/>
            </a:endParaRPr>
          </a:p>
          <a:p>
            <a:pPr marL="137160" indent="0">
              <a:buNone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endParaRPr lang="en-US" sz="3600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438399"/>
            <a:ext cx="2524125" cy="2025801"/>
          </a:xfrm>
          <a:prstGeom prst="rect">
            <a:avLst/>
          </a:prstGeom>
        </p:spPr>
      </p:pic>
      <p:pic>
        <p:nvPicPr>
          <p:cNvPr id="1028" name="Picture 4" descr="Image result for pictures of insulting oth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073799"/>
            <a:ext cx="2592666" cy="155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25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IMPULSES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7039" y="2403987"/>
            <a:ext cx="4129548" cy="3429000"/>
          </a:xfrm>
        </p:spPr>
        <p:txBody>
          <a:bodyPr>
            <a:normAutofit/>
          </a:bodyPr>
          <a:lstStyle/>
          <a:p>
            <a:pPr>
              <a:buClr>
                <a:srgbClr val="0033CC"/>
              </a:buClr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chemeClr val="bg1"/>
                </a:solidFill>
                <a:latin typeface="Candara" pitchFamily="34" charset="0"/>
              </a:rPr>
              <a:t>Company of </a:t>
            </a:r>
            <a:r>
              <a:rPr lang="en-US" sz="3000" dirty="0" smtClean="0">
                <a:solidFill>
                  <a:schemeClr val="bg1"/>
                </a:solidFill>
                <a:latin typeface="Candara" pitchFamily="34" charset="0"/>
              </a:rPr>
              <a:t>Good</a:t>
            </a:r>
          </a:p>
          <a:p>
            <a:pPr>
              <a:buClr>
                <a:srgbClr val="0033CC"/>
              </a:buClr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chemeClr val="bg1"/>
                </a:solidFill>
                <a:latin typeface="Candara" pitchFamily="34" charset="0"/>
              </a:rPr>
              <a:t>Charity</a:t>
            </a:r>
            <a:endParaRPr lang="en-US" sz="3000" dirty="0">
              <a:solidFill>
                <a:schemeClr val="bg1"/>
              </a:solidFill>
              <a:latin typeface="Candara" pitchFamily="34" charset="0"/>
            </a:endParaRPr>
          </a:p>
          <a:p>
            <a:pPr>
              <a:buClr>
                <a:srgbClr val="0033CC"/>
              </a:buClr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chemeClr val="bg1"/>
                </a:solidFill>
                <a:latin typeface="Candara" pitchFamily="34" charset="0"/>
              </a:rPr>
              <a:t>Fortitude</a:t>
            </a:r>
            <a:endParaRPr lang="en-US" sz="3000" dirty="0">
              <a:solidFill>
                <a:schemeClr val="bg1"/>
              </a:solidFill>
              <a:latin typeface="Candara" pitchFamily="34" charset="0"/>
            </a:endParaRPr>
          </a:p>
          <a:p>
            <a:pPr>
              <a:buClr>
                <a:srgbClr val="0033CC"/>
              </a:buClr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chemeClr val="bg1"/>
                </a:solidFill>
                <a:latin typeface="Candara" pitchFamily="34" charset="0"/>
              </a:rPr>
              <a:t>Love</a:t>
            </a:r>
            <a:endParaRPr lang="en-US" sz="3000" dirty="0">
              <a:solidFill>
                <a:schemeClr val="bg1"/>
              </a:solidFill>
              <a:latin typeface="Candara" pitchFamily="34" charset="0"/>
            </a:endParaRPr>
          </a:p>
          <a:p>
            <a:pPr>
              <a:buClr>
                <a:srgbClr val="0033CC"/>
              </a:buClr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chemeClr val="bg1"/>
                </a:solidFill>
                <a:latin typeface="Candara" pitchFamily="34" charset="0"/>
              </a:rPr>
              <a:t>Gives </a:t>
            </a:r>
            <a:r>
              <a:rPr lang="en-US" sz="3000" dirty="0" smtClean="0">
                <a:solidFill>
                  <a:schemeClr val="bg1"/>
                </a:solidFill>
                <a:latin typeface="Candara" pitchFamily="34" charset="0"/>
              </a:rPr>
              <a:t>the knowledge of Brahman</a:t>
            </a:r>
          </a:p>
          <a:p>
            <a:pPr>
              <a:buFont typeface="Wingdings" pitchFamily="2" charset="2"/>
              <a:buChar char="Ø"/>
            </a:pPr>
            <a:endParaRPr lang="en-US" sz="3000" dirty="0" smtClean="0">
              <a:solidFill>
                <a:schemeClr val="bg1"/>
              </a:solidFill>
              <a:latin typeface="Candara" pitchFamily="34" charset="0"/>
            </a:endParaRPr>
          </a:p>
          <a:p>
            <a:pPr marL="137160" indent="0">
              <a:buNone/>
            </a:pPr>
            <a:endParaRPr lang="en-US" sz="3000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1600200"/>
            <a:ext cx="2514600" cy="76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None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Beneficent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15000" y="1600200"/>
            <a:ext cx="2514600" cy="76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None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Maleficent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62052" y="2391697"/>
            <a:ext cx="4129548" cy="3429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bg1"/>
                </a:solidFill>
                <a:latin typeface="Candara" pitchFamily="34" charset="0"/>
              </a:rPr>
              <a:t>Worldly </a:t>
            </a:r>
            <a:r>
              <a:rPr lang="en-US" sz="3000" dirty="0" smtClean="0">
                <a:solidFill>
                  <a:schemeClr val="bg1"/>
                </a:solidFill>
                <a:latin typeface="Candara" pitchFamily="34" charset="0"/>
              </a:rPr>
              <a:t>Impulse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bg1"/>
                </a:solidFill>
                <a:latin typeface="Candara" pitchFamily="34" charset="0"/>
              </a:rPr>
              <a:t>Intellectual Impulse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bg1"/>
                </a:solidFill>
                <a:latin typeface="Candara" pitchFamily="34" charset="0"/>
              </a:rPr>
              <a:t>Physical </a:t>
            </a:r>
            <a:r>
              <a:rPr lang="en-US" sz="3000" dirty="0" smtClean="0">
                <a:solidFill>
                  <a:schemeClr val="bg1"/>
                </a:solidFill>
                <a:latin typeface="Candara" pitchFamily="34" charset="0"/>
              </a:rPr>
              <a:t>Impulse</a:t>
            </a:r>
          </a:p>
        </p:txBody>
      </p:sp>
      <p:cxnSp>
        <p:nvCxnSpPr>
          <p:cNvPr id="9" name="Straight Arrow Connector 8"/>
          <p:cNvCxnSpPr>
            <a:endCxn id="4" idx="0"/>
          </p:cNvCxnSpPr>
          <p:nvPr/>
        </p:nvCxnSpPr>
        <p:spPr>
          <a:xfrm flipH="1">
            <a:off x="1866900" y="990600"/>
            <a:ext cx="278130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5" idx="0"/>
          </p:cNvCxnSpPr>
          <p:nvPr/>
        </p:nvCxnSpPr>
        <p:spPr>
          <a:xfrm>
            <a:off x="4648200" y="990600"/>
            <a:ext cx="232410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51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DO NOT BE A SLAVE TO IMPULSES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828800"/>
            <a:ext cx="8839200" cy="5029200"/>
          </a:xfrm>
        </p:spPr>
        <p:txBody>
          <a:bodyPr>
            <a:normAutofit/>
          </a:bodyPr>
          <a:lstStyle/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Yearning for the fruit of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action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Seeking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praise &amp; Blaming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others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Mere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reading without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practice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Waywardness of the mind</a:t>
            </a:r>
          </a:p>
          <a:p>
            <a:pPr lvl="1"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3200" dirty="0" err="1" smtClean="0">
                <a:solidFill>
                  <a:schemeClr val="bg1"/>
                </a:solidFill>
                <a:latin typeface="Candara" pitchFamily="34" charset="0"/>
              </a:rPr>
              <a:t>Arjuna</a:t>
            </a:r>
            <a:r>
              <a:rPr lang="en-US" sz="3200" dirty="0" smtClean="0">
                <a:solidFill>
                  <a:schemeClr val="bg1"/>
                </a:solidFill>
                <a:latin typeface="Candara" pitchFamily="34" charset="0"/>
              </a:rPr>
              <a:t> &amp; Krishna</a:t>
            </a:r>
            <a:endParaRPr lang="en-US" sz="3200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4419600"/>
            <a:ext cx="237172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1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900" y="152400"/>
            <a:ext cx="2971800" cy="685801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4000" b="0" dirty="0" smtClean="0">
                <a:solidFill>
                  <a:schemeClr val="bg1"/>
                </a:solidFill>
                <a:effectLst/>
              </a:rPr>
              <a:t>Ignorance </a:t>
            </a:r>
            <a:endParaRPr lang="en-US" sz="40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09900" y="1447800"/>
            <a:ext cx="2971800" cy="685801"/>
          </a:xfrm>
          <a:prstGeom prst="rect">
            <a:avLst/>
          </a:prstGeom>
          <a:ln>
            <a:noFill/>
          </a:ln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dirty="0" err="1" smtClean="0">
                <a:solidFill>
                  <a:schemeClr val="bg1"/>
                </a:solidFill>
                <a:effectLst/>
              </a:rPr>
              <a:t>Ahankara</a:t>
            </a:r>
            <a:r>
              <a:rPr lang="en-US" sz="4000" b="0" dirty="0" smtClean="0">
                <a:solidFill>
                  <a:schemeClr val="bg1"/>
                </a:solidFill>
                <a:effectLst/>
              </a:rPr>
              <a:t> </a:t>
            </a:r>
            <a:endParaRPr lang="en-US" sz="40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2000" y="2981634"/>
            <a:ext cx="2971800" cy="685801"/>
          </a:xfrm>
          <a:prstGeom prst="rect">
            <a:avLst/>
          </a:prstGeom>
          <a:ln>
            <a:noFill/>
          </a:ln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dirty="0" smtClean="0">
                <a:solidFill>
                  <a:schemeClr val="bg1"/>
                </a:solidFill>
                <a:effectLst/>
              </a:rPr>
              <a:t>Attraction </a:t>
            </a:r>
            <a:endParaRPr lang="en-US" sz="40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15000" y="3124199"/>
            <a:ext cx="2971800" cy="685801"/>
          </a:xfrm>
          <a:prstGeom prst="rect">
            <a:avLst/>
          </a:prstGeom>
          <a:ln>
            <a:noFill/>
          </a:ln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dirty="0" smtClean="0">
                <a:solidFill>
                  <a:schemeClr val="bg1"/>
                </a:solidFill>
                <a:effectLst/>
              </a:rPr>
              <a:t>Impulse</a:t>
            </a:r>
            <a:endParaRPr lang="en-US" sz="40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-22123" y="3810000"/>
            <a:ext cx="4129548" cy="1828800"/>
          </a:xfrm>
        </p:spPr>
        <p:txBody>
          <a:bodyPr>
            <a:normAutofit/>
          </a:bodyPr>
          <a:lstStyle/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bg1"/>
                </a:solidFill>
                <a:latin typeface="Candara" pitchFamily="34" charset="0"/>
              </a:rPr>
              <a:t>Combines with </a:t>
            </a:r>
            <a:r>
              <a:rPr lang="en-US" sz="3000" dirty="0" smtClean="0">
                <a:solidFill>
                  <a:schemeClr val="bg1"/>
                </a:solidFill>
                <a:latin typeface="Candara" pitchFamily="34" charset="0"/>
              </a:rPr>
              <a:t>Desire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bg1"/>
                </a:solidFill>
                <a:latin typeface="Candara" pitchFamily="34" charset="0"/>
              </a:rPr>
              <a:t>Results </a:t>
            </a:r>
            <a:r>
              <a:rPr lang="en-US" sz="3000" dirty="0" smtClean="0">
                <a:solidFill>
                  <a:schemeClr val="bg1"/>
                </a:solidFill>
                <a:latin typeface="Candara" pitchFamily="34" charset="0"/>
              </a:rPr>
              <a:t>in worry</a:t>
            </a:r>
          </a:p>
        </p:txBody>
      </p:sp>
      <p:cxnSp>
        <p:nvCxnSpPr>
          <p:cNvPr id="10" name="Straight Arrow Connector 9"/>
          <p:cNvCxnSpPr>
            <a:stCxn id="2" idx="2"/>
            <a:endCxn id="5" idx="0"/>
          </p:cNvCxnSpPr>
          <p:nvPr/>
        </p:nvCxnSpPr>
        <p:spPr>
          <a:xfrm>
            <a:off x="4495800" y="838201"/>
            <a:ext cx="0" cy="609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2"/>
            <a:endCxn id="6" idx="0"/>
          </p:cNvCxnSpPr>
          <p:nvPr/>
        </p:nvCxnSpPr>
        <p:spPr>
          <a:xfrm flipH="1">
            <a:off x="2247900" y="2133601"/>
            <a:ext cx="2247900" cy="848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2"/>
            <a:endCxn id="7" idx="0"/>
          </p:cNvCxnSpPr>
          <p:nvPr/>
        </p:nvCxnSpPr>
        <p:spPr>
          <a:xfrm>
            <a:off x="4495800" y="2133601"/>
            <a:ext cx="2705100" cy="990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33837"/>
            <a:ext cx="2273417" cy="19368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0" y="3962400"/>
            <a:ext cx="2527430" cy="186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LIBERATION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76400"/>
            <a:ext cx="8839200" cy="3048000"/>
          </a:xfrm>
        </p:spPr>
        <p:txBody>
          <a:bodyPr>
            <a:normAutofit lnSpcReduction="10000"/>
          </a:bodyPr>
          <a:lstStyle/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>
                <a:solidFill>
                  <a:schemeClr val="bg1"/>
                </a:solidFill>
                <a:latin typeface="Candara" pitchFamily="34" charset="0"/>
              </a:rPr>
              <a:t>Curbing of the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Mind</a:t>
            </a:r>
          </a:p>
          <a:p>
            <a:pPr lvl="1"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bg1"/>
                </a:solidFill>
                <a:latin typeface="Candara" pitchFamily="34" charset="0"/>
              </a:rPr>
              <a:t>Free of Desires</a:t>
            </a:r>
            <a:endParaRPr lang="en-US" sz="3200" dirty="0">
              <a:solidFill>
                <a:schemeClr val="bg1"/>
              </a:solidFill>
              <a:latin typeface="Candara" pitchFamily="34" charset="0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By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uprooting the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Impulse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Understanding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of the fundamental principle</a:t>
            </a:r>
          </a:p>
          <a:p>
            <a:pPr>
              <a:buFont typeface="Wingdings" pitchFamily="2" charset="2"/>
              <a:buChar char="Ø"/>
            </a:pPr>
            <a:endParaRPr lang="en-US" sz="3600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153" y="4114800"/>
            <a:ext cx="3470248" cy="253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1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ETERNAL AND NON ETERNAL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76400"/>
            <a:ext cx="8839200" cy="2133600"/>
          </a:xfrm>
        </p:spPr>
        <p:txBody>
          <a:bodyPr>
            <a:normAutofit/>
          </a:bodyPr>
          <a:lstStyle/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Everything in this world is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transitory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err="1" smtClean="0">
                <a:solidFill>
                  <a:schemeClr val="bg1"/>
                </a:solidFill>
                <a:latin typeface="Candara" pitchFamily="34" charset="0"/>
              </a:rPr>
              <a:t>Traveller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taking refuge in a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caravanserai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Actors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in the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LORD’s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play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115" y="3829665"/>
            <a:ext cx="4302895" cy="241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4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1371600"/>
            <a:ext cx="65532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all" spc="0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DHYANA VAHINI</a:t>
            </a:r>
            <a:endParaRPr lang="en-US" sz="10000" b="1" cap="all" spc="0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0" y="56388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Candara" pitchFamily="34" charset="0"/>
              </a:rPr>
              <a:t>Dr. Srilakshmi K R</a:t>
            </a:r>
          </a:p>
          <a:p>
            <a:pPr>
              <a:buFontTx/>
              <a:buChar char="-"/>
            </a:pPr>
            <a:r>
              <a:rPr lang="en-US" sz="2000" b="1" dirty="0" smtClean="0">
                <a:solidFill>
                  <a:schemeClr val="bg1"/>
                </a:solidFill>
                <a:latin typeface="Candara" pitchFamily="34" charset="0"/>
              </a:rPr>
              <a:t> 5</a:t>
            </a:r>
            <a:r>
              <a:rPr lang="en-US" sz="2000" b="1" baseline="30000" dirty="0" smtClean="0">
                <a:solidFill>
                  <a:schemeClr val="bg1"/>
                </a:solidFill>
                <a:latin typeface="Candara" pitchFamily="34" charset="0"/>
              </a:rPr>
              <a:t>th</a:t>
            </a:r>
            <a:r>
              <a:rPr lang="en-US" sz="2000" b="1" dirty="0" smtClean="0">
                <a:solidFill>
                  <a:schemeClr val="bg1"/>
                </a:solidFill>
                <a:latin typeface="Candara" pitchFamily="34" charset="0"/>
              </a:rPr>
              <a:t> Feb 2021</a:t>
            </a:r>
            <a:endParaRPr lang="en-US" sz="2000" b="1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PROMOTE THE WELFARE OF ALL BEINGS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3048000"/>
          </a:xfrm>
        </p:spPr>
        <p:txBody>
          <a:bodyPr>
            <a:normAutofit/>
          </a:bodyPr>
          <a:lstStyle/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Aim of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Meditation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Eschew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the 10 fold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sins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Welfare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is the fruit of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knowledge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Good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qualities v/s Absence of qualities</a:t>
            </a:r>
          </a:p>
          <a:p>
            <a:pPr>
              <a:buFont typeface="Wingdings" pitchFamily="2" charset="2"/>
              <a:buChar char="Ø"/>
            </a:pPr>
            <a:endParaRPr lang="en-US" sz="3600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16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PRACTICE OF MEDITATION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0096"/>
            <a:ext cx="9144000" cy="5181600"/>
          </a:xfrm>
        </p:spPr>
        <p:txBody>
          <a:bodyPr>
            <a:normAutofit/>
          </a:bodyPr>
          <a:lstStyle/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Discipline</a:t>
            </a:r>
          </a:p>
          <a:p>
            <a:pPr lvl="1"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bg1"/>
                </a:solidFill>
                <a:latin typeface="Candara" pitchFamily="34" charset="0"/>
              </a:rPr>
              <a:t>Regularity</a:t>
            </a:r>
            <a:endParaRPr lang="en-US" sz="3200" dirty="0">
              <a:solidFill>
                <a:schemeClr val="bg1"/>
              </a:solidFill>
              <a:latin typeface="Candara" pitchFamily="34" charset="0"/>
            </a:endParaRPr>
          </a:p>
          <a:p>
            <a:pPr lvl="1"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bg1"/>
                </a:solidFill>
                <a:latin typeface="Candara" pitchFamily="34" charset="0"/>
              </a:rPr>
              <a:t>Steadiness</a:t>
            </a:r>
            <a:endParaRPr lang="en-US" sz="3200" dirty="0">
              <a:solidFill>
                <a:schemeClr val="bg1"/>
              </a:solidFill>
              <a:latin typeface="Candara" pitchFamily="34" charset="0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Seating</a:t>
            </a:r>
            <a:endParaRPr lang="en-US" sz="3600" dirty="0">
              <a:solidFill>
                <a:schemeClr val="bg1"/>
              </a:solidFill>
              <a:latin typeface="Candara" pitchFamily="34" charset="0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Posture</a:t>
            </a:r>
            <a:endParaRPr lang="en-US" sz="3600" dirty="0">
              <a:solidFill>
                <a:schemeClr val="bg1"/>
              </a:solidFill>
              <a:latin typeface="Candara" pitchFamily="34" charset="0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Environment</a:t>
            </a:r>
            <a:endParaRPr lang="en-US" sz="3600" dirty="0">
              <a:solidFill>
                <a:schemeClr val="bg1"/>
              </a:solidFill>
              <a:latin typeface="Candara" pitchFamily="34" charset="0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Do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not seek comfort</a:t>
            </a:r>
          </a:p>
          <a:p>
            <a:pPr marL="137160" indent="0">
              <a:buNone/>
            </a:pPr>
            <a:endParaRPr lang="en-US" sz="3600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854" y="1417638"/>
            <a:ext cx="3221988" cy="23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2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STAGES OF MEDITATION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0096"/>
            <a:ext cx="9144000" cy="5181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err="1" smtClean="0">
                <a:solidFill>
                  <a:schemeClr val="bg1"/>
                </a:solidFill>
                <a:latin typeface="Candara" pitchFamily="34" charset="0"/>
              </a:rPr>
              <a:t>Uuha</a:t>
            </a:r>
            <a:endParaRPr lang="en-US" sz="3600" dirty="0" smtClean="0">
              <a:solidFill>
                <a:schemeClr val="bg1"/>
              </a:solidFill>
              <a:latin typeface="Candara" pitchFamily="34" charset="0"/>
            </a:endParaRP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Bhava</a:t>
            </a: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err="1" smtClean="0">
                <a:solidFill>
                  <a:schemeClr val="bg1"/>
                </a:solidFill>
                <a:latin typeface="Candara" pitchFamily="34" charset="0"/>
              </a:rPr>
              <a:t>Sakshatkara</a:t>
            </a:r>
            <a:endParaRPr lang="en-US" sz="3600" dirty="0" smtClean="0">
              <a:solidFill>
                <a:schemeClr val="bg1"/>
              </a:solidFill>
              <a:latin typeface="Candara" pitchFamily="34" charset="0"/>
            </a:endParaRPr>
          </a:p>
          <a:p>
            <a:pPr marL="137160" indent="0">
              <a:lnSpc>
                <a:spcPct val="150000"/>
              </a:lnSpc>
              <a:buNone/>
            </a:pPr>
            <a:endParaRPr lang="en-US" sz="3600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13314" name="Picture 2" descr="Image result for picture of person meditating on g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52600"/>
            <a:ext cx="314454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6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PRACTICE </a:t>
            </a:r>
            <a:r>
              <a:rPr lang="en-US" sz="4000" dirty="0" smtClean="0">
                <a:solidFill>
                  <a:srgbClr val="FF0000"/>
                </a:solidFill>
              </a:rPr>
              <a:t>OF </a:t>
            </a:r>
            <a:r>
              <a:rPr lang="en-US" sz="4000" dirty="0" smtClean="0">
                <a:solidFill>
                  <a:srgbClr val="FF0000"/>
                </a:solidFill>
              </a:rPr>
              <a:t>MEDITATION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0096"/>
            <a:ext cx="9144000" cy="5181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Consistent Efforts</a:t>
            </a: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Do not touch others while sitting in group</a:t>
            </a: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Do not discuss the path with everyone</a:t>
            </a: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Gauge meditation by its inner Impact</a:t>
            </a:r>
            <a:endParaRPr lang="en-US" sz="3600" dirty="0" smtClean="0">
              <a:solidFill>
                <a:schemeClr val="bg1"/>
              </a:solidFill>
              <a:latin typeface="Candara" pitchFamily="34" charset="0"/>
            </a:endParaRPr>
          </a:p>
          <a:p>
            <a:pPr marL="137160" indent="0">
              <a:lnSpc>
                <a:spcPct val="150000"/>
              </a:lnSpc>
              <a:buNone/>
            </a:pPr>
            <a:endParaRPr lang="en-US" sz="3600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MUDRAS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0096"/>
            <a:ext cx="9144000" cy="5181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err="1" smtClean="0">
                <a:solidFill>
                  <a:schemeClr val="bg1"/>
                </a:solidFill>
                <a:latin typeface="Candara" pitchFamily="34" charset="0"/>
              </a:rPr>
              <a:t>Khechari</a:t>
            </a:r>
            <a:endParaRPr lang="en-US" sz="3600" dirty="0" smtClean="0">
              <a:solidFill>
                <a:schemeClr val="bg1"/>
              </a:solidFill>
              <a:latin typeface="Candara" pitchFamily="34" charset="0"/>
            </a:endParaRP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err="1" smtClean="0">
                <a:solidFill>
                  <a:schemeClr val="bg1"/>
                </a:solidFill>
                <a:latin typeface="Candara" pitchFamily="34" charset="0"/>
              </a:rPr>
              <a:t>Bhoochari</a:t>
            </a:r>
            <a:endParaRPr lang="en-US" sz="3600" dirty="0" smtClean="0">
              <a:solidFill>
                <a:schemeClr val="bg1"/>
              </a:solidFill>
              <a:latin typeface="Candara" pitchFamily="34" charset="0"/>
            </a:endParaRP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err="1" smtClean="0">
                <a:solidFill>
                  <a:schemeClr val="bg1"/>
                </a:solidFill>
                <a:latin typeface="Candara" pitchFamily="34" charset="0"/>
              </a:rPr>
              <a:t>Madhyama</a:t>
            </a:r>
            <a:endParaRPr lang="en-US" sz="3600" dirty="0">
              <a:solidFill>
                <a:schemeClr val="bg1"/>
              </a:solidFill>
              <a:latin typeface="Candara" pitchFamily="34" charset="0"/>
            </a:endParaRP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err="1" smtClean="0">
                <a:solidFill>
                  <a:schemeClr val="bg1"/>
                </a:solidFill>
                <a:latin typeface="Candara" pitchFamily="34" charset="0"/>
              </a:rPr>
              <a:t>Shanmukha</a:t>
            </a:r>
            <a:endParaRPr lang="en-US" sz="3600" dirty="0" smtClean="0">
              <a:solidFill>
                <a:schemeClr val="bg1"/>
              </a:solidFill>
              <a:latin typeface="Candara" pitchFamily="34" charset="0"/>
            </a:endParaRP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err="1" smtClean="0">
                <a:solidFill>
                  <a:schemeClr val="bg1"/>
                </a:solidFill>
                <a:latin typeface="Candara" pitchFamily="34" charset="0"/>
              </a:rPr>
              <a:t>Shambhavi</a:t>
            </a:r>
            <a:endParaRPr lang="en-US" sz="3600" dirty="0" smtClean="0">
              <a:solidFill>
                <a:schemeClr val="bg1"/>
              </a:solidFill>
              <a:latin typeface="Candara" pitchFamily="34" charset="0"/>
            </a:endParaRPr>
          </a:p>
          <a:p>
            <a:pPr marL="137160" indent="0">
              <a:lnSpc>
                <a:spcPct val="150000"/>
              </a:lnSpc>
              <a:buNone/>
            </a:pPr>
            <a:endParaRPr lang="en-US" sz="3600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20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SOHAM </a:t>
            </a:r>
            <a:r>
              <a:rPr lang="en-US" sz="4000" dirty="0" smtClean="0">
                <a:solidFill>
                  <a:srgbClr val="FF0000"/>
                </a:solidFill>
              </a:rPr>
              <a:t>MEDITATION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0" y="1420096"/>
            <a:ext cx="9144000" cy="29233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5400" dirty="0" smtClean="0">
                <a:solidFill>
                  <a:schemeClr val="bg1"/>
                </a:solidFill>
                <a:latin typeface="Candara" pitchFamily="34" charset="0"/>
              </a:rPr>
              <a:t>Inhalation – ‘So’</a:t>
            </a: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5400" dirty="0" smtClean="0">
                <a:solidFill>
                  <a:schemeClr val="bg1"/>
                </a:solidFill>
                <a:latin typeface="Candara" pitchFamily="34" charset="0"/>
              </a:rPr>
              <a:t>Exhalation – ‘Ham’</a:t>
            </a:r>
            <a:endParaRPr lang="en-US" sz="5400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6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JYOTHI MEDITATION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MixdownJyothi Medit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1066800" y="5791200"/>
            <a:ext cx="711200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1219200"/>
            <a:ext cx="38454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14176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THANK YOU ALL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2667000"/>
            <a:ext cx="20288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63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06"/>
            <a:ext cx="9144000" cy="14176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JAI SAI RAM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57400"/>
            <a:ext cx="35655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81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DHYANA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4338" name="AutoShape 2" descr="What is Western Meditatio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340" name="AutoShape 4" descr="What is Western Meditatio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342" name="AutoShape 6" descr="What is Western Meditatio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344" name="AutoShape 8" descr="Top 5 Scientific Findings on Meditation/Mindfulness | MMH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346" name="AutoShape 10" descr="Top 5 Scientific Findings on Meditation/Mindfulness | MMH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348" name="AutoShape 12" descr="Top 6 Benefits of Meditation: Natural Body Spa &amp; Shop: Day Sp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1447800"/>
            <a:ext cx="9144000" cy="541020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510" indent="-514350"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Root word – DHI – imaginative vision</a:t>
            </a:r>
          </a:p>
          <a:p>
            <a:pPr marL="651510" indent="-514350"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DHYA – Contemplation</a:t>
            </a:r>
          </a:p>
          <a:p>
            <a:pPr marL="651510" indent="-514350"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VAHINI - Stream</a:t>
            </a:r>
          </a:p>
          <a:p>
            <a:pPr marL="651510" indent="-514350">
              <a:buFont typeface="Wingdings" pitchFamily="2" charset="2"/>
              <a:buChar char="Ø"/>
            </a:pPr>
            <a:endParaRPr lang="en-US" sz="3600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505200"/>
            <a:ext cx="4249561" cy="3019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IS DHYANA FOR </a:t>
            </a:r>
            <a:r>
              <a:rPr lang="en-US" sz="5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ME ???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4338" name="AutoShape 2" descr="What is Western Meditatio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340" name="AutoShape 4" descr="What is Western Meditatio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342" name="AutoShape 6" descr="What is Western Meditatio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344" name="AutoShape 8" descr="Top 5 Scientific Findings on Meditation/Mindfulness | MMH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346" name="AutoShape 10" descr="Top 5 Scientific Findings on Meditation/Mindfulness | MMH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348" name="AutoShape 12" descr="Top 6 Benefits of Meditation: Natural Body Spa &amp; Shop: Day Sp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350" name="Picture 14" descr="What is Western Meditation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9700" y="1981200"/>
            <a:ext cx="6324600" cy="43698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927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CC0000"/>
                </a:solidFill>
                <a:latin typeface="Aharoni" pitchFamily="2" charset="-79"/>
                <a:cs typeface="Aharoni" pitchFamily="2" charset="-79"/>
              </a:rPr>
              <a:t>WHY DHYANA ?</a:t>
            </a:r>
            <a:endParaRPr lang="en-US" sz="6000" dirty="0">
              <a:solidFill>
                <a:srgbClr val="CC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/>
          </a:bodyPr>
          <a:lstStyle/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Binding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Actions</a:t>
            </a:r>
          </a:p>
          <a:p>
            <a:pPr lvl="1"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bg1"/>
                </a:solidFill>
                <a:latin typeface="Candara" pitchFamily="34" charset="0"/>
              </a:rPr>
              <a:t>‘I’ness &amp; ‘MY’ness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Liberating Actions</a:t>
            </a:r>
          </a:p>
          <a:p>
            <a:pPr lvl="1"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3200" dirty="0" err="1" smtClean="0">
                <a:solidFill>
                  <a:schemeClr val="bg1"/>
                </a:solidFill>
                <a:latin typeface="Candara" pitchFamily="34" charset="0"/>
              </a:rPr>
              <a:t>Nishkama</a:t>
            </a:r>
            <a:r>
              <a:rPr lang="en-US" sz="3200" dirty="0" smtClean="0">
                <a:solidFill>
                  <a:schemeClr val="bg1"/>
                </a:solidFill>
                <a:latin typeface="Candara" pitchFamily="34" charset="0"/>
              </a:rPr>
              <a:t> Karma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Flees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In All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Directions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Full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Of Illusions, Anxiety,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Sorrow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Taming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- Japa</a:t>
            </a:r>
          </a:p>
          <a:p>
            <a:pPr>
              <a:buNone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		            - Dhyana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19200"/>
            <a:ext cx="2784475" cy="19621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GOAL OF DHYANA (MEDITATION)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76400"/>
            <a:ext cx="8839200" cy="5029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To temper the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mind</a:t>
            </a: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To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turn it towards the pure </a:t>
            </a:r>
            <a:r>
              <a:rPr lang="en-US" sz="3600" dirty="0" err="1" smtClean="0">
                <a:solidFill>
                  <a:schemeClr val="bg1"/>
                </a:solidFill>
                <a:latin typeface="Candara" pitchFamily="34" charset="0"/>
              </a:rPr>
              <a:t>Saathvik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path</a:t>
            </a: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Contemplation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of the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LORD</a:t>
            </a: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Union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with GOD – our true nature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066800"/>
            <a:ext cx="2387688" cy="173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4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SPIRITUAL DEVELOPMENT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5181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>
                <a:solidFill>
                  <a:schemeClr val="bg1"/>
                </a:solidFill>
                <a:latin typeface="Candara" pitchFamily="34" charset="0"/>
              </a:rPr>
              <a:t>3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Stages</a:t>
            </a: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Develop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good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qualities</a:t>
            </a: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Discuss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the Good in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others</a:t>
            </a: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Desire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the company of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Good</a:t>
            </a: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LORD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assumes the yearned – for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form</a:t>
            </a:r>
            <a:endParaRPr lang="en-US" sz="3600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376" y="1417638"/>
            <a:ext cx="3054224" cy="196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5000" dirty="0" smtClean="0">
                <a:solidFill>
                  <a:srgbClr val="CC0000"/>
                </a:solidFill>
                <a:latin typeface="Aharoni" pitchFamily="2" charset="-79"/>
                <a:cs typeface="Aharoni" pitchFamily="2" charset="-79"/>
              </a:rPr>
              <a:t>CHANTING GOD’S NAME</a:t>
            </a:r>
            <a:endParaRPr lang="en-US" sz="5000" dirty="0">
              <a:solidFill>
                <a:srgbClr val="CC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/>
          </a:bodyPr>
          <a:lstStyle/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Acquiring One Pointed Attention</a:t>
            </a:r>
          </a:p>
          <a:p>
            <a:pPr>
              <a:buNone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		</a:t>
            </a:r>
            <a:r>
              <a:rPr lang="en-US" sz="2000" dirty="0" smtClean="0">
                <a:solidFill>
                  <a:schemeClr val="bg1"/>
                </a:solidFill>
                <a:latin typeface="Candara" pitchFamily="34" charset="0"/>
              </a:rPr>
              <a:t>example of </a:t>
            </a: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Fly &amp; The Bee</a:t>
            </a:r>
          </a:p>
          <a:p>
            <a:pPr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To Turn The Vision Inwards</a:t>
            </a:r>
          </a:p>
          <a:p>
            <a:pPr>
              <a:buFont typeface="Wingdings" pitchFamily="2" charset="2"/>
              <a:buChar char="Ø"/>
            </a:pPr>
            <a:endParaRPr lang="en-US" sz="3600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328224"/>
              </p:ext>
            </p:extLst>
          </p:nvPr>
        </p:nvGraphicFramePr>
        <p:xfrm>
          <a:off x="914400" y="3810000"/>
          <a:ext cx="6096000" cy="25908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Aharoni" pitchFamily="2" charset="-79"/>
                          <a:cs typeface="Aharoni" pitchFamily="2" charset="-79"/>
                        </a:rPr>
                        <a:t>Yogasana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Aharoni" pitchFamily="2" charset="-79"/>
                          <a:cs typeface="Aharoni" pitchFamily="2" charset="-79"/>
                        </a:rPr>
                        <a:t> &amp; Pranayama</a:t>
                      </a:r>
                      <a:endParaRPr lang="en-US" sz="2400" dirty="0">
                        <a:solidFill>
                          <a:schemeClr val="bg1"/>
                        </a:solidFill>
                        <a:latin typeface="Aharoni" pitchFamily="2" charset="-79"/>
                        <a:cs typeface="Aharoni" pitchFamily="2" charset="-79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haroni" pitchFamily="2" charset="-79"/>
                          <a:cs typeface="Aharoni" pitchFamily="2" charset="-79"/>
                        </a:rPr>
                        <a:t>Namasmarana</a:t>
                      </a:r>
                      <a:endParaRPr lang="en-US" sz="2400" dirty="0">
                        <a:solidFill>
                          <a:schemeClr val="bg1"/>
                        </a:solidFill>
                        <a:latin typeface="Aharoni" pitchFamily="2" charset="-79"/>
                        <a:cs typeface="Aharoni" pitchFamily="2" charset="-79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Full Of Dangers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 Safest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&amp; Easiest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 Differs With Caste Or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Religion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 Same Everywhere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 Occult Powers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 Extraordinary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Love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ONE POINTEDNESS</a:t>
            </a:r>
            <a:endParaRPr lang="en-US" sz="50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300" dirty="0" smtClean="0">
                <a:solidFill>
                  <a:schemeClr val="bg1"/>
                </a:solidFill>
                <a:latin typeface="Candara" pitchFamily="34" charset="0"/>
              </a:rPr>
              <a:t>Stick to one name and </a:t>
            </a:r>
            <a:r>
              <a:rPr lang="en-US" sz="3300" dirty="0" smtClean="0">
                <a:solidFill>
                  <a:schemeClr val="bg1"/>
                </a:solidFill>
                <a:latin typeface="Candara" pitchFamily="34" charset="0"/>
              </a:rPr>
              <a:t>form</a:t>
            </a:r>
            <a:endParaRPr lang="en-US" sz="3300" dirty="0">
              <a:solidFill>
                <a:schemeClr val="bg1"/>
              </a:solidFill>
              <a:latin typeface="Candara" pitchFamily="34" charset="0"/>
            </a:endParaRP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300" dirty="0" smtClean="0">
                <a:solidFill>
                  <a:schemeClr val="bg1"/>
                </a:solidFill>
                <a:latin typeface="Candara" pitchFamily="34" charset="0"/>
              </a:rPr>
              <a:t>Do </a:t>
            </a:r>
            <a:r>
              <a:rPr lang="en-US" sz="3300" dirty="0" smtClean="0">
                <a:solidFill>
                  <a:schemeClr val="bg1"/>
                </a:solidFill>
                <a:latin typeface="Candara" pitchFamily="34" charset="0"/>
              </a:rPr>
              <a:t>not care for the vagaries of the </a:t>
            </a:r>
            <a:r>
              <a:rPr lang="en-US" sz="3300" dirty="0" smtClean="0">
                <a:solidFill>
                  <a:schemeClr val="bg1"/>
                </a:solidFill>
                <a:latin typeface="Candara" pitchFamily="34" charset="0"/>
              </a:rPr>
              <a:t>mind</a:t>
            </a: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 sz="3300" dirty="0" smtClean="0">
                <a:solidFill>
                  <a:schemeClr val="bg1"/>
                </a:solidFill>
                <a:latin typeface="Candara" pitchFamily="34" charset="0"/>
              </a:rPr>
              <a:t>Do </a:t>
            </a:r>
            <a:r>
              <a:rPr lang="en-US" sz="3300" dirty="0" smtClean="0">
                <a:solidFill>
                  <a:schemeClr val="bg1"/>
                </a:solidFill>
                <a:latin typeface="Candara" pitchFamily="34" charset="0"/>
              </a:rPr>
              <a:t>not crave for the </a:t>
            </a:r>
            <a:r>
              <a:rPr lang="en-US" sz="3300" dirty="0" smtClean="0">
                <a:solidFill>
                  <a:schemeClr val="bg1"/>
                </a:solidFill>
                <a:latin typeface="Candara" pitchFamily="34" charset="0"/>
              </a:rPr>
              <a:t>fruit</a:t>
            </a:r>
          </a:p>
          <a:p>
            <a:pPr lvl="1">
              <a:lnSpc>
                <a:spcPct val="150000"/>
              </a:lnSpc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3300" dirty="0" err="1" smtClean="0">
                <a:solidFill>
                  <a:schemeClr val="bg1"/>
                </a:solidFill>
                <a:latin typeface="Candara" pitchFamily="34" charset="0"/>
              </a:rPr>
              <a:t>Saathvic</a:t>
            </a:r>
            <a:r>
              <a:rPr lang="en-US" sz="3300" dirty="0" smtClean="0">
                <a:solidFill>
                  <a:schemeClr val="bg1"/>
                </a:solidFill>
                <a:latin typeface="Candara" pitchFamily="34" charset="0"/>
              </a:rPr>
              <a:t> Meditation</a:t>
            </a:r>
          </a:p>
          <a:p>
            <a:pPr lvl="1">
              <a:lnSpc>
                <a:spcPct val="150000"/>
              </a:lnSpc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3300" dirty="0" err="1" smtClean="0">
                <a:solidFill>
                  <a:schemeClr val="bg1"/>
                </a:solidFill>
                <a:latin typeface="Candara" pitchFamily="34" charset="0"/>
              </a:rPr>
              <a:t>Rajasic</a:t>
            </a:r>
            <a:r>
              <a:rPr lang="en-US" sz="3300" dirty="0" smtClean="0">
                <a:solidFill>
                  <a:schemeClr val="bg1"/>
                </a:solidFill>
                <a:latin typeface="Candara" pitchFamily="34" charset="0"/>
              </a:rPr>
              <a:t> Meditation</a:t>
            </a:r>
          </a:p>
          <a:p>
            <a:pPr lvl="1">
              <a:lnSpc>
                <a:spcPct val="150000"/>
              </a:lnSpc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3300" dirty="0" err="1" smtClean="0">
                <a:solidFill>
                  <a:schemeClr val="bg1"/>
                </a:solidFill>
                <a:latin typeface="Candara" pitchFamily="34" charset="0"/>
              </a:rPr>
              <a:t>Tamasic</a:t>
            </a:r>
            <a:r>
              <a:rPr lang="en-US" sz="3300" dirty="0" smtClean="0">
                <a:solidFill>
                  <a:schemeClr val="bg1"/>
                </a:solidFill>
                <a:latin typeface="Candara" pitchFamily="34" charset="0"/>
              </a:rPr>
              <a:t> Meditation</a:t>
            </a:r>
            <a:endParaRPr lang="en-US" sz="3300" dirty="0">
              <a:solidFill>
                <a:schemeClr val="bg1"/>
              </a:solidFill>
              <a:latin typeface="Candara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3300" dirty="0" smtClean="0">
              <a:solidFill>
                <a:schemeClr val="bg1"/>
              </a:solidFill>
              <a:latin typeface="Candara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3300" dirty="0" smtClean="0">
              <a:solidFill>
                <a:schemeClr val="bg1"/>
              </a:solidFill>
              <a:latin typeface="Candara" pitchFamily="34" charset="0"/>
            </a:endParaRPr>
          </a:p>
          <a:p>
            <a:pPr>
              <a:lnSpc>
                <a:spcPct val="150000"/>
              </a:lnSpc>
            </a:pPr>
            <a:endParaRPr lang="en-US" sz="3300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3074" name="Picture 2" descr="Image result for picture of chanting gods n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20654"/>
            <a:ext cx="3609975" cy="27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513</Words>
  <Application>Microsoft Office PowerPoint</Application>
  <PresentationFormat>On-screen Show (4:3)</PresentationFormat>
  <Paragraphs>147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Aharoni</vt:lpstr>
      <vt:lpstr>Arial</vt:lpstr>
      <vt:lpstr>Book Antiqua</vt:lpstr>
      <vt:lpstr>Candara</vt:lpstr>
      <vt:lpstr>Lucida Sans</vt:lpstr>
      <vt:lpstr>Wingdings</vt:lpstr>
      <vt:lpstr>Wingdings 2</vt:lpstr>
      <vt:lpstr>Wingdings 3</vt:lpstr>
      <vt:lpstr>Apex</vt:lpstr>
      <vt:lpstr>PowerPoint Presentation</vt:lpstr>
      <vt:lpstr>PowerPoint Presentation</vt:lpstr>
      <vt:lpstr>PowerPoint Presentation</vt:lpstr>
      <vt:lpstr>PowerPoint Presentation</vt:lpstr>
      <vt:lpstr>WHY DHYANA ?</vt:lpstr>
      <vt:lpstr>GOAL OF DHYANA (MEDITATION)</vt:lpstr>
      <vt:lpstr>SPIRITUAL DEVELOPMENT</vt:lpstr>
      <vt:lpstr>CHANTING GOD’S NAME</vt:lpstr>
      <vt:lpstr>ONE POINTEDNESS</vt:lpstr>
      <vt:lpstr>DEVOLOPING ONE POINTEDNESS</vt:lpstr>
      <vt:lpstr>CULTIVATE THE BLISSFULL ATMIC EXPERIENCE</vt:lpstr>
      <vt:lpstr>INNOCENCE, PURITY &amp; HUMILITY</vt:lpstr>
      <vt:lpstr>CONTENTMENT</vt:lpstr>
      <vt:lpstr>REMOVE DEFFECTS IN CHARACTER</vt:lpstr>
      <vt:lpstr>IMPULSES</vt:lpstr>
      <vt:lpstr>DO NOT BE A SLAVE TO IMPULSES</vt:lpstr>
      <vt:lpstr>Ignorance </vt:lpstr>
      <vt:lpstr>LIBERATION</vt:lpstr>
      <vt:lpstr>ETERNAL AND NON ETERNAL</vt:lpstr>
      <vt:lpstr>PROMOTE THE WELFARE OF ALL BEINGS</vt:lpstr>
      <vt:lpstr>PRACTICE OF MEDITATION</vt:lpstr>
      <vt:lpstr>STAGES OF MEDITATION</vt:lpstr>
      <vt:lpstr>PRACTICE OF MEDITATION</vt:lpstr>
      <vt:lpstr>MUDRAS</vt:lpstr>
      <vt:lpstr>SOHAM MEDITATION</vt:lpstr>
      <vt:lpstr>JYOTHI MEDITATION</vt:lpstr>
      <vt:lpstr>THANK YOU ALL</vt:lpstr>
      <vt:lpstr>JAI SAI 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Umesha M (BidP1/TEF6)</cp:lastModifiedBy>
  <cp:revision>106</cp:revision>
  <dcterms:created xsi:type="dcterms:W3CDTF">2006-08-16T00:00:00Z</dcterms:created>
  <dcterms:modified xsi:type="dcterms:W3CDTF">2021-02-05T02:53:33Z</dcterms:modified>
</cp:coreProperties>
</file>