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71" r:id="rId12"/>
    <p:sldId id="272"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DDEF4D9-0148-41F5-84D4-71444050DB18}" type="datetimeFigureOut">
              <a:rPr lang="en-IN" smtClean="0"/>
              <a:t>29-03-2022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47221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DDEF4D9-0148-41F5-84D4-71444050DB18}" type="datetimeFigureOut">
              <a:rPr lang="en-IN" smtClean="0"/>
              <a:t>29-03-2022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291185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DDEF4D9-0148-41F5-84D4-71444050DB18}" type="datetimeFigureOut">
              <a:rPr lang="en-IN" smtClean="0"/>
              <a:t>29-03-2022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91598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DDEF4D9-0148-41F5-84D4-71444050DB18}" type="datetimeFigureOut">
              <a:rPr lang="en-IN" smtClean="0"/>
              <a:t>29-03-2022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2780686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EF4D9-0148-41F5-84D4-71444050DB18}" type="datetimeFigureOut">
              <a:rPr lang="en-IN" smtClean="0"/>
              <a:t>29-03-2022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185645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DDEF4D9-0148-41F5-84D4-71444050DB18}" type="datetimeFigureOut">
              <a:rPr lang="en-IN" smtClean="0"/>
              <a:t>29-03-2022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220663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DDEF4D9-0148-41F5-84D4-71444050DB18}" type="datetimeFigureOut">
              <a:rPr lang="en-IN" smtClean="0"/>
              <a:t>29-03-2022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1469552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DDEF4D9-0148-41F5-84D4-71444050DB18}" type="datetimeFigureOut">
              <a:rPr lang="en-IN" smtClean="0"/>
              <a:t>29-03-2022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64723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EF4D9-0148-41F5-84D4-71444050DB18}" type="datetimeFigureOut">
              <a:rPr lang="en-IN" smtClean="0"/>
              <a:t>29-03-2022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1370651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EF4D9-0148-41F5-84D4-71444050DB18}" type="datetimeFigureOut">
              <a:rPr lang="en-IN" smtClean="0"/>
              <a:t>29-03-2022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141777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EF4D9-0148-41F5-84D4-71444050DB18}" type="datetimeFigureOut">
              <a:rPr lang="en-IN" smtClean="0"/>
              <a:t>29-03-2022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52888FC-4372-4CD6-9ED7-E6DD0D391715}" type="slidenum">
              <a:rPr lang="en-IN" smtClean="0"/>
              <a:t>‹#›</a:t>
            </a:fld>
            <a:endParaRPr lang="en-IN"/>
          </a:p>
        </p:txBody>
      </p:sp>
    </p:spTree>
    <p:extLst>
      <p:ext uri="{BB962C8B-B14F-4D97-AF65-F5344CB8AC3E}">
        <p14:creationId xmlns:p14="http://schemas.microsoft.com/office/powerpoint/2010/main" val="2799095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EF4D9-0148-41F5-84D4-71444050DB18}" type="datetimeFigureOut">
              <a:rPr lang="en-IN" smtClean="0"/>
              <a:t>29-03-2022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888FC-4372-4CD6-9ED7-E6DD0D391715}" type="slidenum">
              <a:rPr lang="en-IN" smtClean="0"/>
              <a:t>‹#›</a:t>
            </a:fld>
            <a:endParaRPr lang="en-IN"/>
          </a:p>
        </p:txBody>
      </p:sp>
    </p:spTree>
    <p:extLst>
      <p:ext uri="{BB962C8B-B14F-4D97-AF65-F5344CB8AC3E}">
        <p14:creationId xmlns:p14="http://schemas.microsoft.com/office/powerpoint/2010/main" val="389354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504055"/>
          </a:xfrm>
        </p:spPr>
        <p:txBody>
          <a:bodyPr>
            <a:noAutofit/>
          </a:bodyPr>
          <a:lstStyle/>
          <a:p>
            <a:r>
              <a:rPr lang="en-GB" sz="3200" u="sng" dirty="0" smtClean="0">
                <a:solidFill>
                  <a:srgbClr val="800000"/>
                </a:solidFill>
              </a:rPr>
              <a:t>Om Sri Sai Ram</a:t>
            </a:r>
            <a:endParaRPr lang="en-IN" sz="3200" u="sng" dirty="0">
              <a:solidFill>
                <a:srgbClr val="800000"/>
              </a:solidFill>
            </a:endParaRPr>
          </a:p>
        </p:txBody>
      </p:sp>
      <p:sp>
        <p:nvSpPr>
          <p:cNvPr id="3" name="Subtitle 2"/>
          <p:cNvSpPr>
            <a:spLocks noGrp="1"/>
          </p:cNvSpPr>
          <p:nvPr>
            <p:ph type="subTitle" idx="1"/>
          </p:nvPr>
        </p:nvSpPr>
        <p:spPr>
          <a:xfrm>
            <a:off x="251520" y="836712"/>
            <a:ext cx="8784976" cy="5472608"/>
          </a:xfrm>
        </p:spPr>
        <p:txBody>
          <a:bodyPr>
            <a:normAutofit/>
          </a:bodyPr>
          <a:lstStyle/>
          <a:p>
            <a:r>
              <a:rPr lang="en-GB" sz="4400" b="1" dirty="0" smtClean="0">
                <a:solidFill>
                  <a:srgbClr val="800000"/>
                </a:solidFill>
              </a:rPr>
              <a:t>4.Attendance of at least once a month at Bhajan / Nagarsankirtan Programme conducted by the Organisation</a:t>
            </a:r>
            <a:endParaRPr lang="en-IN" sz="4400" b="1" dirty="0">
              <a:solidFill>
                <a:srgbClr val="8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71749"/>
            <a:ext cx="5042668" cy="3529868"/>
          </a:xfrm>
          <a:prstGeom prst="rect">
            <a:avLst/>
          </a:prstGeom>
        </p:spPr>
      </p:pic>
    </p:spTree>
    <p:extLst>
      <p:ext uri="{BB962C8B-B14F-4D97-AF65-F5344CB8AC3E}">
        <p14:creationId xmlns:p14="http://schemas.microsoft.com/office/powerpoint/2010/main" val="51070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1"/>
            <a:ext cx="8229600" cy="683083"/>
          </a:xfrm>
        </p:spPr>
        <p:txBody>
          <a:bodyPr>
            <a:normAutofit fontScale="90000"/>
          </a:bodyPr>
          <a:lstStyle/>
          <a:p>
            <a:r>
              <a:rPr lang="en-US" b="1" u="sng" dirty="0" smtClean="0">
                <a:solidFill>
                  <a:srgbClr val="800000"/>
                </a:solidFill>
                <a:latin typeface="Arial Narrow" pitchFamily="34" charset="0"/>
              </a:rPr>
              <a:t>Unity of Thought  </a:t>
            </a:r>
            <a:r>
              <a:rPr lang="en-US" b="1" u="sng" dirty="0" smtClean="0">
                <a:solidFill>
                  <a:srgbClr val="800000"/>
                </a:solidFill>
                <a:latin typeface="Arial Narrow" pitchFamily="34" charset="0"/>
              </a:rPr>
              <a:t>Word &amp; Deed</a:t>
            </a:r>
            <a:endParaRPr lang="en-US" b="1" u="sng" dirty="0">
              <a:solidFill>
                <a:srgbClr val="800000"/>
              </a:solidFill>
              <a:latin typeface="Arial Narrow" pitchFamily="34" charset="0"/>
            </a:endParaRPr>
          </a:p>
        </p:txBody>
      </p:sp>
      <p:sp>
        <p:nvSpPr>
          <p:cNvPr id="5" name="Content Placeholder 4"/>
          <p:cNvSpPr>
            <a:spLocks noGrp="1"/>
          </p:cNvSpPr>
          <p:nvPr>
            <p:ph idx="1"/>
          </p:nvPr>
        </p:nvSpPr>
        <p:spPr>
          <a:xfrm>
            <a:off x="228600" y="799714"/>
            <a:ext cx="8686800" cy="5677285"/>
          </a:xfrm>
        </p:spPr>
        <p:txBody>
          <a:bodyPr>
            <a:normAutofit/>
          </a:bodyPr>
          <a:lstStyle/>
          <a:p>
            <a:pPr>
              <a:buNone/>
            </a:pPr>
            <a:endParaRPr lang="en-US" sz="4800" b="1" dirty="0">
              <a:solidFill>
                <a:srgbClr val="800000"/>
              </a:solidFill>
              <a:latin typeface="Arial Narrow" pitchFamily="34" charset="0"/>
            </a:endParaRPr>
          </a:p>
        </p:txBody>
      </p:sp>
      <p:pic>
        <p:nvPicPr>
          <p:cNvPr id="6" name="Picture 5" descr="382358_176210742543124_1219829146_n.jpg"/>
          <p:cNvPicPr>
            <a:picLocks noChangeAspect="1"/>
          </p:cNvPicPr>
          <p:nvPr/>
        </p:nvPicPr>
        <p:blipFill>
          <a:blip r:embed="rId2"/>
          <a:stretch>
            <a:fillRect/>
          </a:stretch>
        </p:blipFill>
        <p:spPr>
          <a:xfrm>
            <a:off x="3851920" y="799715"/>
            <a:ext cx="5040560" cy="577417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3528" y="1844824"/>
            <a:ext cx="3168352"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a:solidFill>
                  <a:srgbClr val="800000"/>
                </a:solidFill>
              </a:rPr>
              <a:t>Thought- Divine Form- Bhava</a:t>
            </a:r>
          </a:p>
          <a:p>
            <a:r>
              <a:rPr lang="en-GB" sz="2800" dirty="0">
                <a:solidFill>
                  <a:srgbClr val="800000"/>
                </a:solidFill>
              </a:rPr>
              <a:t>Word- Divine Song-Raga</a:t>
            </a:r>
          </a:p>
          <a:p>
            <a:r>
              <a:rPr lang="en-GB" sz="2800" dirty="0">
                <a:solidFill>
                  <a:srgbClr val="800000"/>
                </a:solidFill>
              </a:rPr>
              <a:t>Deed- Clap- Tala</a:t>
            </a:r>
          </a:p>
          <a:p>
            <a:r>
              <a:rPr lang="en-GB" sz="2800" dirty="0" smtClean="0">
                <a:solidFill>
                  <a:srgbClr val="800000"/>
                </a:solidFill>
              </a:rPr>
              <a:t>Unity &amp; Purity</a:t>
            </a:r>
            <a:r>
              <a:rPr lang="en-GB" sz="2800" dirty="0">
                <a:solidFill>
                  <a:srgbClr val="800000"/>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u="sng" dirty="0" smtClean="0">
                <a:solidFill>
                  <a:srgbClr val="800000"/>
                </a:solidFill>
                <a:latin typeface="Arial Narrow" pitchFamily="34" charset="0"/>
              </a:rPr>
              <a:t>Power of Namasmarana</a:t>
            </a:r>
            <a:endParaRPr lang="en-US" b="1" u="sng" dirty="0">
              <a:solidFill>
                <a:srgbClr val="800000"/>
              </a:solidFill>
              <a:latin typeface="Arial Narrow" pitchFamily="34" charset="0"/>
            </a:endParaRPr>
          </a:p>
        </p:txBody>
      </p:sp>
      <p:pic>
        <p:nvPicPr>
          <p:cNvPr id="4" name="Content Placeholder 3" descr="lord krishna dancing on serpent kalia.jpg"/>
          <p:cNvPicPr>
            <a:picLocks noGrp="1" noChangeAspect="1"/>
          </p:cNvPicPr>
          <p:nvPr>
            <p:ph idx="1"/>
          </p:nvPr>
        </p:nvPicPr>
        <p:blipFill>
          <a:blip r:embed="rId2"/>
          <a:stretch>
            <a:fillRect/>
          </a:stretch>
        </p:blipFill>
        <p:spPr>
          <a:xfrm>
            <a:off x="304800" y="1066800"/>
            <a:ext cx="4419600" cy="4876800"/>
          </a:xfrm>
          <a:prstGeom prst="rect">
            <a:avLst/>
          </a:prstGeom>
        </p:spPr>
      </p:pic>
      <p:pic>
        <p:nvPicPr>
          <p:cNvPr id="5" name="Picture 4" descr="Tongue.jpeg"/>
          <p:cNvPicPr>
            <a:picLocks noChangeAspect="1"/>
          </p:cNvPicPr>
          <p:nvPr/>
        </p:nvPicPr>
        <p:blipFill>
          <a:blip r:embed="rId3"/>
          <a:stretch>
            <a:fillRect/>
          </a:stretch>
        </p:blipFill>
        <p:spPr>
          <a:xfrm>
            <a:off x="5257800" y="1143000"/>
            <a:ext cx="3154548" cy="2886075"/>
          </a:xfrm>
          <a:prstGeom prst="rect">
            <a:avLst/>
          </a:prstGeom>
        </p:spPr>
      </p:pic>
      <p:sp>
        <p:nvSpPr>
          <p:cNvPr id="6" name="TextBox 5"/>
          <p:cNvSpPr txBox="1"/>
          <p:nvPr/>
        </p:nvSpPr>
        <p:spPr>
          <a:xfrm>
            <a:off x="5867400" y="2590800"/>
            <a:ext cx="1295400" cy="461665"/>
          </a:xfrm>
          <a:prstGeom prst="rect">
            <a:avLst/>
          </a:prstGeom>
          <a:noFill/>
        </p:spPr>
        <p:txBody>
          <a:bodyPr wrap="square" rtlCol="0">
            <a:spAutoFit/>
          </a:bodyPr>
          <a:lstStyle/>
          <a:p>
            <a:r>
              <a:rPr lang="en-US" sz="2400" b="1" dirty="0" smtClean="0">
                <a:solidFill>
                  <a:srgbClr val="FFFF00"/>
                </a:solidFill>
                <a:latin typeface="Arial Narrow" pitchFamily="34" charset="0"/>
              </a:rPr>
              <a:t> SAIRAM</a:t>
            </a:r>
            <a:endParaRPr lang="en-US" sz="2400" b="1" dirty="0">
              <a:solidFill>
                <a:srgbClr val="FFFF00"/>
              </a:solidFill>
              <a:latin typeface="Arial Narrow" pitchFamily="34" charset="0"/>
            </a:endParaRPr>
          </a:p>
        </p:txBody>
      </p:sp>
      <p:sp>
        <p:nvSpPr>
          <p:cNvPr id="7" name="Rectangle 6"/>
          <p:cNvSpPr/>
          <p:nvPr/>
        </p:nvSpPr>
        <p:spPr>
          <a:xfrm>
            <a:off x="5257800" y="4648200"/>
            <a:ext cx="4572000" cy="1569660"/>
          </a:xfrm>
          <a:prstGeom prst="rect">
            <a:avLst/>
          </a:prstGeom>
        </p:spPr>
        <p:txBody>
          <a:bodyPr>
            <a:spAutoFit/>
          </a:bodyPr>
          <a:lstStyle/>
          <a:p>
            <a:pPr>
              <a:buFont typeface="Arial" pitchFamily="34" charset="0"/>
              <a:buChar char="•"/>
            </a:pPr>
            <a:r>
              <a:rPr lang="en-US" sz="2400" b="1" dirty="0" smtClean="0">
                <a:solidFill>
                  <a:srgbClr val="800000"/>
                </a:solidFill>
                <a:latin typeface="Arial Narrow" pitchFamily="34" charset="0"/>
              </a:rPr>
              <a:t>Uttering falsehood</a:t>
            </a:r>
          </a:p>
          <a:p>
            <a:pPr>
              <a:buFont typeface="Arial" pitchFamily="34" charset="0"/>
              <a:buChar char="•"/>
            </a:pPr>
            <a:r>
              <a:rPr lang="en-US" sz="2400" b="1" dirty="0" smtClean="0">
                <a:solidFill>
                  <a:srgbClr val="800000"/>
                </a:solidFill>
                <a:latin typeface="Arial Narrow" pitchFamily="34" charset="0"/>
              </a:rPr>
              <a:t>Talking ill of others</a:t>
            </a:r>
          </a:p>
          <a:p>
            <a:pPr>
              <a:buFont typeface="Arial" pitchFamily="34" charset="0"/>
              <a:buChar char="•"/>
            </a:pPr>
            <a:r>
              <a:rPr lang="en-US" sz="2400" b="1" dirty="0" smtClean="0">
                <a:solidFill>
                  <a:srgbClr val="800000"/>
                </a:solidFill>
                <a:latin typeface="Arial Narrow" pitchFamily="34" charset="0"/>
              </a:rPr>
              <a:t>Indulging in scandal </a:t>
            </a:r>
          </a:p>
          <a:p>
            <a:pPr>
              <a:buFont typeface="Arial" pitchFamily="34" charset="0"/>
              <a:buChar char="•"/>
            </a:pPr>
            <a:r>
              <a:rPr lang="en-US" sz="2400" b="1" dirty="0" smtClean="0">
                <a:solidFill>
                  <a:srgbClr val="800000"/>
                </a:solidFill>
                <a:latin typeface="Arial Narrow" pitchFamily="34" charset="0"/>
              </a:rPr>
              <a:t> Excessive talk.</a:t>
            </a:r>
            <a:endParaRPr lang="en-US" sz="2400" b="1" dirty="0">
              <a:solidFill>
                <a:srgbClr val="800000"/>
              </a:solidFill>
              <a:latin typeface="Arial Narrow" pitchFamily="34" charset="0"/>
            </a:endParaRPr>
          </a:p>
        </p:txBody>
      </p:sp>
      <p:cxnSp>
        <p:nvCxnSpPr>
          <p:cNvPr id="9" name="Straight Arrow Connector 8"/>
          <p:cNvCxnSpPr/>
          <p:nvPr/>
        </p:nvCxnSpPr>
        <p:spPr>
          <a:xfrm rot="5400000">
            <a:off x="5410200" y="3810000"/>
            <a:ext cx="11430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2774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b="1" u="sng" dirty="0" smtClean="0">
                <a:solidFill>
                  <a:srgbClr val="800000"/>
                </a:solidFill>
              </a:rPr>
              <a:t>Clap and Sing…</a:t>
            </a:r>
            <a:endParaRPr lang="en-US" b="1" u="sng" dirty="0">
              <a:solidFill>
                <a:srgbClr val="800000"/>
              </a:solidFill>
            </a:endParaRPr>
          </a:p>
        </p:txBody>
      </p:sp>
      <p:pic>
        <p:nvPicPr>
          <p:cNvPr id="8" name="Content Placeholder 7" descr="il_fullxfull.314192275.jpg"/>
          <p:cNvPicPr>
            <a:picLocks noGrp="1" noChangeAspect="1"/>
          </p:cNvPicPr>
          <p:nvPr>
            <p:ph idx="1"/>
          </p:nvPr>
        </p:nvPicPr>
        <p:blipFill>
          <a:blip r:embed="rId2"/>
          <a:stretch>
            <a:fillRect/>
          </a:stretch>
        </p:blipFill>
        <p:spPr>
          <a:xfrm>
            <a:off x="4648200" y="762076"/>
            <a:ext cx="3733800" cy="4977155"/>
          </a:xfrm>
        </p:spPr>
      </p:pic>
      <p:pic>
        <p:nvPicPr>
          <p:cNvPr id="9" name="Picture 8" descr="JR61205-unsubs-flying.jpg"/>
          <p:cNvPicPr>
            <a:picLocks noChangeAspect="1"/>
          </p:cNvPicPr>
          <p:nvPr/>
        </p:nvPicPr>
        <p:blipFill>
          <a:blip r:embed="rId3"/>
          <a:stretch>
            <a:fillRect/>
          </a:stretch>
        </p:blipFill>
        <p:spPr>
          <a:xfrm>
            <a:off x="457200" y="3505199"/>
            <a:ext cx="3581400" cy="2398705"/>
          </a:xfrm>
          <a:prstGeom prst="rect">
            <a:avLst/>
          </a:prstGeom>
        </p:spPr>
      </p:pic>
      <p:pic>
        <p:nvPicPr>
          <p:cNvPr id="10" name="Picture 9" descr="Picture2.jpg"/>
          <p:cNvPicPr>
            <a:picLocks noChangeAspect="1"/>
          </p:cNvPicPr>
          <p:nvPr/>
        </p:nvPicPr>
        <p:blipFill>
          <a:blip r:embed="rId4"/>
          <a:stretch>
            <a:fillRect/>
          </a:stretch>
        </p:blipFill>
        <p:spPr>
          <a:xfrm>
            <a:off x="457200" y="761999"/>
            <a:ext cx="3581400" cy="24156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800000"/>
                </a:solidFill>
              </a:rPr>
              <a:t>Regular Bhajans</a:t>
            </a:r>
            <a:endParaRPr lang="en-IN" u="sng" dirty="0">
              <a:solidFill>
                <a:srgbClr val="8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836712"/>
            <a:ext cx="8229600" cy="4629150"/>
          </a:xfrm>
        </p:spPr>
      </p:pic>
      <p:sp>
        <p:nvSpPr>
          <p:cNvPr id="4" name="TextBox 3"/>
          <p:cNvSpPr txBox="1"/>
          <p:nvPr/>
        </p:nvSpPr>
        <p:spPr>
          <a:xfrm>
            <a:off x="638473" y="5541332"/>
            <a:ext cx="813690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800000"/>
                </a:solidFill>
              </a:rPr>
              <a:t>Its with the above benefits in view that Bhagawan had blessed this activity for all members, devotees and office bearers of the organisation.</a:t>
            </a:r>
          </a:p>
        </p:txBody>
      </p:sp>
    </p:spTree>
    <p:extLst>
      <p:ext uri="{BB962C8B-B14F-4D97-AF65-F5344CB8AC3E}">
        <p14:creationId xmlns:p14="http://schemas.microsoft.com/office/powerpoint/2010/main" val="264496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IN" dirty="0"/>
          </a:p>
        </p:txBody>
      </p:sp>
      <p:sp>
        <p:nvSpPr>
          <p:cNvPr id="3" name="Content Placeholder 2"/>
          <p:cNvSpPr>
            <a:spLocks noGrp="1"/>
          </p:cNvSpPr>
          <p:nvPr>
            <p:ph idx="1"/>
          </p:nvPr>
        </p:nvSpPr>
        <p:spPr>
          <a:xfrm>
            <a:off x="457200" y="692696"/>
            <a:ext cx="8229600" cy="5433467"/>
          </a:xfrm>
        </p:spPr>
        <p:txBody>
          <a:bodyPr>
            <a:normAutofit/>
          </a:bodyPr>
          <a:lstStyle/>
          <a:p>
            <a:pPr marL="0" indent="0" algn="ctr">
              <a:buNone/>
            </a:pPr>
            <a:r>
              <a:rPr lang="en-GB" sz="6600" b="1" dirty="0" smtClean="0">
                <a:solidFill>
                  <a:srgbClr val="800000"/>
                </a:solidFill>
              </a:rPr>
              <a:t>Thank you </a:t>
            </a:r>
          </a:p>
          <a:p>
            <a:pPr marL="0" indent="0" algn="ctr">
              <a:buNone/>
            </a:pPr>
            <a:r>
              <a:rPr lang="en-GB" sz="6600" b="1" dirty="0" smtClean="0">
                <a:solidFill>
                  <a:srgbClr val="800000"/>
                </a:solidFill>
              </a:rPr>
              <a:t>&amp;</a:t>
            </a:r>
          </a:p>
          <a:p>
            <a:pPr marL="0" indent="0" algn="ctr">
              <a:buNone/>
            </a:pPr>
            <a:r>
              <a:rPr lang="en-GB" sz="6600" b="1" dirty="0" smtClean="0">
                <a:solidFill>
                  <a:srgbClr val="800000"/>
                </a:solidFill>
              </a:rPr>
              <a:t>Jai Sai Ram</a:t>
            </a:r>
            <a:endParaRPr lang="en-IN" sz="6600" b="1" dirty="0">
              <a:solidFill>
                <a:srgbClr val="800000"/>
              </a:solidFill>
            </a:endParaRPr>
          </a:p>
        </p:txBody>
      </p:sp>
    </p:spTree>
    <p:extLst>
      <p:ext uri="{BB962C8B-B14F-4D97-AF65-F5344CB8AC3E}">
        <p14:creationId xmlns:p14="http://schemas.microsoft.com/office/powerpoint/2010/main" val="386880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800000"/>
                </a:solidFill>
              </a:rPr>
              <a:t>Fundamental Obligation</a:t>
            </a:r>
            <a:endParaRPr lang="en-IN" u="sng" dirty="0">
              <a:solidFill>
                <a:srgbClr val="800000"/>
              </a:solidFill>
            </a:endParaRPr>
          </a:p>
        </p:txBody>
      </p:sp>
      <p:sp>
        <p:nvSpPr>
          <p:cNvPr id="3" name="Content Placeholder 2"/>
          <p:cNvSpPr>
            <a:spLocks noGrp="1"/>
          </p:cNvSpPr>
          <p:nvPr>
            <p:ph idx="1"/>
          </p:nvPr>
        </p:nvSpPr>
        <p:spPr>
          <a:xfrm>
            <a:off x="251520" y="908720"/>
            <a:ext cx="8568952" cy="5688632"/>
          </a:xfrm>
        </p:spPr>
        <p:txBody>
          <a:bodyPr/>
          <a:lstStyle/>
          <a:p>
            <a:pPr marL="0" indent="0">
              <a:buNone/>
            </a:pPr>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024002"/>
            <a:ext cx="3960440" cy="5297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520" y="1041295"/>
            <a:ext cx="3960440"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dirty="0" smtClean="0">
                <a:solidFill>
                  <a:srgbClr val="800000"/>
                </a:solidFill>
              </a:rPr>
              <a:t>This point is one of the basic and fundamental obligation for the devotees and members of the organisation.</a:t>
            </a:r>
          </a:p>
          <a:p>
            <a:endParaRPr lang="en-GB" sz="2800" dirty="0" smtClean="0">
              <a:solidFill>
                <a:srgbClr val="800000"/>
              </a:solidFill>
            </a:endParaRPr>
          </a:p>
          <a:p>
            <a:r>
              <a:rPr lang="en-GB" sz="2800" dirty="0" smtClean="0">
                <a:solidFill>
                  <a:srgbClr val="800000"/>
                </a:solidFill>
              </a:rPr>
              <a:t>Bhajan was the activity with which our Bhagawan started  HIS Avataric Mission….</a:t>
            </a:r>
          </a:p>
          <a:p>
            <a:endParaRPr lang="en-GB" sz="2800" dirty="0">
              <a:solidFill>
                <a:srgbClr val="800000"/>
              </a:solidFill>
            </a:endParaRPr>
          </a:p>
          <a:p>
            <a:endParaRPr lang="en-GB" sz="2800" dirty="0" smtClean="0">
              <a:solidFill>
                <a:srgbClr val="800000"/>
              </a:solidFill>
            </a:endParaRPr>
          </a:p>
          <a:p>
            <a:r>
              <a:rPr lang="en-GB" sz="2800" i="1" dirty="0" smtClean="0">
                <a:solidFill>
                  <a:srgbClr val="800000"/>
                </a:solidFill>
                <a:latin typeface="Times New Roman" pitchFamily="18" charset="0"/>
                <a:cs typeface="Times New Roman" pitchFamily="18" charset="0"/>
              </a:rPr>
              <a:t>“ </a:t>
            </a:r>
            <a:r>
              <a:rPr lang="en-GB" sz="2800" i="1" dirty="0" err="1" smtClean="0">
                <a:solidFill>
                  <a:srgbClr val="800000"/>
                </a:solidFill>
                <a:latin typeface="Times New Roman" pitchFamily="18" charset="0"/>
                <a:cs typeface="Times New Roman" pitchFamily="18" charset="0"/>
              </a:rPr>
              <a:t>Manasa</a:t>
            </a:r>
            <a:r>
              <a:rPr lang="en-GB" sz="2800" i="1" dirty="0" smtClean="0">
                <a:solidFill>
                  <a:srgbClr val="800000"/>
                </a:solidFill>
                <a:latin typeface="Times New Roman" pitchFamily="18" charset="0"/>
                <a:cs typeface="Times New Roman" pitchFamily="18" charset="0"/>
              </a:rPr>
              <a:t> </a:t>
            </a:r>
            <a:r>
              <a:rPr lang="en-GB" sz="2800" i="1" dirty="0" err="1" smtClean="0">
                <a:solidFill>
                  <a:srgbClr val="800000"/>
                </a:solidFill>
                <a:latin typeface="Times New Roman" pitchFamily="18" charset="0"/>
                <a:cs typeface="Times New Roman" pitchFamily="18" charset="0"/>
              </a:rPr>
              <a:t>Bhajore</a:t>
            </a:r>
            <a:r>
              <a:rPr lang="en-GB" sz="2800" i="1" dirty="0" smtClean="0">
                <a:solidFill>
                  <a:srgbClr val="800000"/>
                </a:solidFill>
                <a:latin typeface="Times New Roman" pitchFamily="18" charset="0"/>
                <a:cs typeface="Times New Roman" pitchFamily="18" charset="0"/>
              </a:rPr>
              <a:t> </a:t>
            </a:r>
            <a:r>
              <a:rPr lang="en-GB" sz="2800" i="1" dirty="0" err="1" smtClean="0">
                <a:solidFill>
                  <a:srgbClr val="800000"/>
                </a:solidFill>
                <a:latin typeface="Times New Roman" pitchFamily="18" charset="0"/>
                <a:cs typeface="Times New Roman" pitchFamily="18" charset="0"/>
              </a:rPr>
              <a:t>Gurucharanam</a:t>
            </a:r>
            <a:r>
              <a:rPr lang="en-GB" sz="2800" i="1" dirty="0" smtClean="0">
                <a:solidFill>
                  <a:srgbClr val="800000"/>
                </a:solidFill>
                <a:latin typeface="Times New Roman" pitchFamily="18" charset="0"/>
                <a:cs typeface="Times New Roman" pitchFamily="18" charset="0"/>
              </a:rPr>
              <a:t>…”</a:t>
            </a:r>
            <a:endParaRPr lang="en-GB" sz="2800" i="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5373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48072"/>
          </a:xfrm>
        </p:spPr>
        <p:txBody>
          <a:bodyPr>
            <a:normAutofit fontScale="90000"/>
          </a:bodyPr>
          <a:lstStyle/>
          <a:p>
            <a:r>
              <a:rPr lang="en-GB" u="sng" dirty="0" smtClean="0">
                <a:solidFill>
                  <a:srgbClr val="800000"/>
                </a:solidFill>
              </a:rPr>
              <a:t>Basic Activity</a:t>
            </a:r>
            <a:endParaRPr lang="en-IN" u="sng" dirty="0">
              <a:solidFill>
                <a:srgbClr val="800000"/>
              </a:solidFill>
            </a:endParaRPr>
          </a:p>
        </p:txBody>
      </p:sp>
      <p:sp>
        <p:nvSpPr>
          <p:cNvPr id="4" name="TextBox 3"/>
          <p:cNvSpPr txBox="1"/>
          <p:nvPr/>
        </p:nvSpPr>
        <p:spPr>
          <a:xfrm>
            <a:off x="539552" y="1052736"/>
            <a:ext cx="2952328"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800000"/>
                </a:solidFill>
              </a:rPr>
              <a:t>Bhajan is the basic activity in any Bhajan Mandali or Samithi.</a:t>
            </a:r>
          </a:p>
          <a:p>
            <a:r>
              <a:rPr lang="en-GB" sz="2400" dirty="0">
                <a:solidFill>
                  <a:srgbClr val="800000"/>
                </a:solidFill>
              </a:rPr>
              <a:t>We assemble in a Samithi fundamentally only to participate in the Bhajan</a:t>
            </a:r>
            <a:r>
              <a:rPr lang="en-GB" sz="2400" dirty="0" smtClean="0">
                <a:solidFill>
                  <a:srgbClr val="800000"/>
                </a:solidFill>
              </a:rPr>
              <a:t>.</a:t>
            </a:r>
          </a:p>
          <a:p>
            <a:endParaRPr lang="en-GB" sz="2400" dirty="0">
              <a:solidFill>
                <a:srgbClr val="800000"/>
              </a:solidFill>
            </a:endParaRPr>
          </a:p>
          <a:p>
            <a:r>
              <a:rPr lang="en-GB" sz="2400" dirty="0">
                <a:solidFill>
                  <a:srgbClr val="800000"/>
                </a:solidFill>
              </a:rPr>
              <a:t>Bhajan and Nagarsankirtan is a part of the Namasmarana movement which our Lord has prescribed for us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22141" y="2038162"/>
            <a:ext cx="5267401" cy="32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20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800000"/>
                </a:solidFill>
              </a:rPr>
              <a:t>Namasmarana </a:t>
            </a:r>
            <a:r>
              <a:rPr lang="en-GB" u="sng" dirty="0" smtClean="0">
                <a:solidFill>
                  <a:srgbClr val="800000"/>
                </a:solidFill>
              </a:rPr>
              <a:t>the only path…</a:t>
            </a:r>
            <a:endParaRPr lang="en-IN" u="sng" dirty="0">
              <a:solidFill>
                <a:srgbClr val="800000"/>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6728" y="1052736"/>
            <a:ext cx="1800672" cy="2508676"/>
          </a:xfrm>
        </p:spPr>
      </p:pic>
      <p:sp>
        <p:nvSpPr>
          <p:cNvPr id="4" name="TextBox 3"/>
          <p:cNvSpPr txBox="1"/>
          <p:nvPr/>
        </p:nvSpPr>
        <p:spPr>
          <a:xfrm>
            <a:off x="270671" y="1340768"/>
            <a:ext cx="2854199"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IN" sz="2400" dirty="0">
                <a:solidFill>
                  <a:srgbClr val="800000"/>
                </a:solidFill>
              </a:rPr>
              <a:t>Swami has said that It was </a:t>
            </a:r>
          </a:p>
          <a:p>
            <a:r>
              <a:rPr lang="en-IN" sz="2400" dirty="0">
                <a:solidFill>
                  <a:srgbClr val="800000"/>
                </a:solidFill>
              </a:rPr>
              <a:t>Dhyana in </a:t>
            </a:r>
            <a:r>
              <a:rPr lang="en-IN" sz="2400" dirty="0" err="1">
                <a:solidFill>
                  <a:srgbClr val="800000"/>
                </a:solidFill>
              </a:rPr>
              <a:t>Krutha</a:t>
            </a:r>
            <a:r>
              <a:rPr lang="en-IN" sz="2400" dirty="0">
                <a:solidFill>
                  <a:srgbClr val="800000"/>
                </a:solidFill>
              </a:rPr>
              <a:t> Yuga</a:t>
            </a:r>
          </a:p>
          <a:p>
            <a:r>
              <a:rPr lang="en-IN" sz="2400" dirty="0" err="1">
                <a:solidFill>
                  <a:srgbClr val="800000"/>
                </a:solidFill>
              </a:rPr>
              <a:t>Yagna</a:t>
            </a:r>
            <a:r>
              <a:rPr lang="en-IN" sz="2400" dirty="0">
                <a:solidFill>
                  <a:srgbClr val="800000"/>
                </a:solidFill>
              </a:rPr>
              <a:t> in </a:t>
            </a:r>
            <a:r>
              <a:rPr lang="en-IN" sz="2400" dirty="0" err="1">
                <a:solidFill>
                  <a:srgbClr val="800000"/>
                </a:solidFill>
              </a:rPr>
              <a:t>Tretha</a:t>
            </a:r>
            <a:r>
              <a:rPr lang="en-IN" sz="2400" dirty="0">
                <a:solidFill>
                  <a:srgbClr val="800000"/>
                </a:solidFill>
              </a:rPr>
              <a:t> Yuga</a:t>
            </a:r>
          </a:p>
          <a:p>
            <a:r>
              <a:rPr lang="en-IN" sz="2400" dirty="0" err="1">
                <a:solidFill>
                  <a:srgbClr val="800000"/>
                </a:solidFill>
              </a:rPr>
              <a:t>Archana</a:t>
            </a:r>
            <a:r>
              <a:rPr lang="en-IN" sz="2400" dirty="0">
                <a:solidFill>
                  <a:srgbClr val="800000"/>
                </a:solidFill>
              </a:rPr>
              <a:t> in </a:t>
            </a:r>
            <a:r>
              <a:rPr lang="en-IN" sz="2400" dirty="0" err="1">
                <a:solidFill>
                  <a:srgbClr val="800000"/>
                </a:solidFill>
              </a:rPr>
              <a:t>Dwapara</a:t>
            </a:r>
            <a:r>
              <a:rPr lang="en-IN" sz="2400" dirty="0">
                <a:solidFill>
                  <a:srgbClr val="800000"/>
                </a:solidFill>
              </a:rPr>
              <a:t> Yuga &amp;</a:t>
            </a:r>
          </a:p>
          <a:p>
            <a:r>
              <a:rPr lang="en-IN" sz="2400" dirty="0">
                <a:solidFill>
                  <a:srgbClr val="800000"/>
                </a:solidFill>
              </a:rPr>
              <a:t>Namasmarana in Kali Yuga is the best means for our Liberation…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862068"/>
            <a:ext cx="1993893" cy="252028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8500" y="3826488"/>
            <a:ext cx="2976959" cy="2232719"/>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5371" y="1196752"/>
            <a:ext cx="2939543"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859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u="sng" dirty="0" smtClean="0">
                <a:solidFill>
                  <a:srgbClr val="800000"/>
                </a:solidFill>
              </a:rPr>
              <a:t>Attendance is Pre-requisite</a:t>
            </a:r>
            <a:endParaRPr lang="en-IN" u="sng" dirty="0">
              <a:solidFill>
                <a:srgbClr val="8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609" y="836712"/>
            <a:ext cx="6847767" cy="3746571"/>
          </a:xfrm>
        </p:spPr>
      </p:pic>
      <p:sp>
        <p:nvSpPr>
          <p:cNvPr id="4" name="TextBox 3"/>
          <p:cNvSpPr txBox="1"/>
          <p:nvPr/>
        </p:nvSpPr>
        <p:spPr>
          <a:xfrm>
            <a:off x="275581" y="4797152"/>
            <a:ext cx="8496944"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800000"/>
                </a:solidFill>
              </a:rPr>
              <a:t>Therefore attendance in Bhajan sessions is a mandatory for every devotee or a member or an office bearer.</a:t>
            </a:r>
          </a:p>
          <a:p>
            <a:r>
              <a:rPr lang="en-GB" sz="2400" dirty="0">
                <a:solidFill>
                  <a:srgbClr val="800000"/>
                </a:solidFill>
              </a:rPr>
              <a:t>Though its mentioned in the point as “at least once a month” this should not be taken as a thumb rule to follow but attend every week in our own interest.</a:t>
            </a:r>
          </a:p>
        </p:txBody>
      </p:sp>
    </p:spTree>
    <p:extLst>
      <p:ext uri="{BB962C8B-B14F-4D97-AF65-F5344CB8AC3E}">
        <p14:creationId xmlns:p14="http://schemas.microsoft.com/office/powerpoint/2010/main" val="2526388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800000"/>
                </a:solidFill>
              </a:rPr>
              <a:t>Responsibility of Office bearers</a:t>
            </a:r>
            <a:endParaRPr lang="en-IN" u="sng" dirty="0">
              <a:solidFill>
                <a:srgbClr val="8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9446" y="1648465"/>
            <a:ext cx="5853695" cy="3292703"/>
          </a:xfrm>
        </p:spPr>
      </p:pic>
      <p:sp>
        <p:nvSpPr>
          <p:cNvPr id="4" name="TextBox 3"/>
          <p:cNvSpPr txBox="1"/>
          <p:nvPr/>
        </p:nvSpPr>
        <p:spPr>
          <a:xfrm>
            <a:off x="323528" y="1114500"/>
            <a:ext cx="2736304"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800000"/>
                </a:solidFill>
              </a:rPr>
              <a:t>It will be the responsibility of the conveners, </a:t>
            </a:r>
          </a:p>
          <a:p>
            <a:r>
              <a:rPr lang="en-GB" sz="2400" dirty="0">
                <a:solidFill>
                  <a:srgbClr val="800000"/>
                </a:solidFill>
              </a:rPr>
              <a:t>co-ordinators and office bearers to first lead by action by attending all the Bhajan sessions of the unit and then motivate every devotee and members to attend in their respective units.</a:t>
            </a:r>
          </a:p>
        </p:txBody>
      </p:sp>
    </p:spTree>
    <p:extLst>
      <p:ext uri="{BB962C8B-B14F-4D97-AF65-F5344CB8AC3E}">
        <p14:creationId xmlns:p14="http://schemas.microsoft.com/office/powerpoint/2010/main" val="3619950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800000"/>
                </a:solidFill>
              </a:rPr>
              <a:t>Regularity of Sadhana</a:t>
            </a:r>
            <a:endParaRPr lang="en-IN" u="sng" dirty="0">
              <a:solidFill>
                <a:srgbClr val="80000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429927"/>
            <a:ext cx="2388414" cy="2232248"/>
          </a:xfrm>
        </p:spPr>
      </p:pic>
      <p:sp>
        <p:nvSpPr>
          <p:cNvPr id="4" name="TextBox 3"/>
          <p:cNvSpPr txBox="1"/>
          <p:nvPr/>
        </p:nvSpPr>
        <p:spPr>
          <a:xfrm>
            <a:off x="395536" y="4221088"/>
            <a:ext cx="8424936"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800000"/>
                </a:solidFill>
              </a:rPr>
              <a:t>We have found that we need to have regular </a:t>
            </a:r>
            <a:r>
              <a:rPr lang="en-GB" sz="2400" dirty="0" err="1">
                <a:solidFill>
                  <a:srgbClr val="800000"/>
                </a:solidFill>
              </a:rPr>
              <a:t>sadhana</a:t>
            </a:r>
            <a:r>
              <a:rPr lang="en-GB" sz="2400" dirty="0">
                <a:solidFill>
                  <a:srgbClr val="800000"/>
                </a:solidFill>
              </a:rPr>
              <a:t> for our </a:t>
            </a:r>
            <a:r>
              <a:rPr lang="en-GB" sz="2400" dirty="0" err="1">
                <a:solidFill>
                  <a:srgbClr val="800000"/>
                </a:solidFill>
              </a:rPr>
              <a:t>chitta</a:t>
            </a:r>
            <a:r>
              <a:rPr lang="en-GB" sz="2400" dirty="0">
                <a:solidFill>
                  <a:srgbClr val="800000"/>
                </a:solidFill>
              </a:rPr>
              <a:t> </a:t>
            </a:r>
            <a:r>
              <a:rPr lang="en-GB" sz="2400" dirty="0" err="1">
                <a:solidFill>
                  <a:srgbClr val="800000"/>
                </a:solidFill>
              </a:rPr>
              <a:t>suddhi</a:t>
            </a:r>
            <a:r>
              <a:rPr lang="en-GB" sz="2400" dirty="0">
                <a:solidFill>
                  <a:srgbClr val="800000"/>
                </a:solidFill>
              </a:rPr>
              <a:t> or cleansing of </a:t>
            </a:r>
            <a:r>
              <a:rPr lang="en-GB" sz="2400" dirty="0" smtClean="0">
                <a:solidFill>
                  <a:srgbClr val="800000"/>
                </a:solidFill>
              </a:rPr>
              <a:t>Mind.</a:t>
            </a:r>
            <a:endParaRPr lang="en-GB" sz="2400" dirty="0">
              <a:solidFill>
                <a:srgbClr val="800000"/>
              </a:solidFill>
            </a:endParaRPr>
          </a:p>
          <a:p>
            <a:r>
              <a:rPr lang="en-GB" sz="2400" dirty="0">
                <a:solidFill>
                  <a:srgbClr val="800000"/>
                </a:solidFill>
              </a:rPr>
              <a:t>Just as we clean our bodies and clothes by bath and wash, regularly to purify exteriors, we need more regular cleaning methodology for our polluted mind and heart.</a:t>
            </a:r>
          </a:p>
          <a:p>
            <a:r>
              <a:rPr lang="en-GB" sz="2400" dirty="0">
                <a:solidFill>
                  <a:srgbClr val="800000"/>
                </a:solidFill>
              </a:rPr>
              <a:t>Bhajan is the cleaning agent for our mind</a:t>
            </a:r>
            <a:r>
              <a:rPr lang="en-GB" dirty="0"/>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846" y="1414368"/>
            <a:ext cx="2222626" cy="226336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7038" y="1497062"/>
            <a:ext cx="3141932" cy="2097978"/>
          </a:xfrm>
          <a:prstGeom prst="rect">
            <a:avLst/>
          </a:prstGeom>
        </p:spPr>
      </p:pic>
    </p:spTree>
    <p:extLst>
      <p:ext uri="{BB962C8B-B14F-4D97-AF65-F5344CB8AC3E}">
        <p14:creationId xmlns:p14="http://schemas.microsoft.com/office/powerpoint/2010/main" val="1498622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800000"/>
                </a:solidFill>
              </a:rPr>
              <a:t>Unique Activity</a:t>
            </a:r>
            <a:endParaRPr lang="en-IN" u="sng" dirty="0">
              <a:solidFill>
                <a:srgbClr val="800000"/>
              </a:solidFill>
            </a:endParaRPr>
          </a:p>
        </p:txBody>
      </p:sp>
      <p:sp>
        <p:nvSpPr>
          <p:cNvPr id="4" name="TextBox 3"/>
          <p:cNvSpPr txBox="1"/>
          <p:nvPr/>
        </p:nvSpPr>
        <p:spPr>
          <a:xfrm>
            <a:off x="179512" y="1052736"/>
            <a:ext cx="2664296" cy="489364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800000"/>
                </a:solidFill>
              </a:rPr>
              <a:t>Its only in our Sri Sathya Sai Seva Organisations that we have taken Bhajan as the major, fundamental and primary activity…Therefore its imperative that we draw energy and vibrations from Bhajans needed for other Seva activities.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1484784"/>
            <a:ext cx="5756577" cy="3888432"/>
          </a:xfrm>
        </p:spPr>
      </p:pic>
    </p:spTree>
    <p:extLst>
      <p:ext uri="{BB962C8B-B14F-4D97-AF65-F5344CB8AC3E}">
        <p14:creationId xmlns:p14="http://schemas.microsoft.com/office/powerpoint/2010/main" val="4262410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76064"/>
          </a:xfrm>
        </p:spPr>
        <p:txBody>
          <a:bodyPr>
            <a:noAutofit/>
          </a:bodyPr>
          <a:lstStyle/>
          <a:p>
            <a:r>
              <a:rPr lang="en-GB" sz="4000" u="sng" dirty="0" smtClean="0">
                <a:solidFill>
                  <a:srgbClr val="800000"/>
                </a:solidFill>
              </a:rPr>
              <a:t>What happens if we attend </a:t>
            </a:r>
            <a:r>
              <a:rPr lang="en-GB" sz="4000" u="sng" dirty="0" smtClean="0">
                <a:solidFill>
                  <a:srgbClr val="800000"/>
                </a:solidFill>
              </a:rPr>
              <a:t>Bhajans ?</a:t>
            </a:r>
            <a:endParaRPr lang="en-IN" sz="4000" u="sng" dirty="0">
              <a:solidFill>
                <a:srgbClr val="800000"/>
              </a:solidFill>
            </a:endParaRPr>
          </a:p>
        </p:txBody>
      </p:sp>
      <p:sp>
        <p:nvSpPr>
          <p:cNvPr id="4" name="TextBox 3"/>
          <p:cNvSpPr txBox="1"/>
          <p:nvPr/>
        </p:nvSpPr>
        <p:spPr>
          <a:xfrm>
            <a:off x="179512" y="4725144"/>
            <a:ext cx="878497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400" dirty="0">
                <a:solidFill>
                  <a:srgbClr val="800000"/>
                </a:solidFill>
              </a:rPr>
              <a:t>There are twin effects of participating regularly in Bhajans.</a:t>
            </a:r>
          </a:p>
          <a:p>
            <a:r>
              <a:rPr lang="en-GB" sz="2400" dirty="0">
                <a:solidFill>
                  <a:srgbClr val="800000"/>
                </a:solidFill>
              </a:rPr>
              <a:t>First  internally, our Chitta gets purified, we develop Chitta Ekagratha </a:t>
            </a:r>
          </a:p>
          <a:p>
            <a:r>
              <a:rPr lang="en-GB" sz="2400" dirty="0">
                <a:solidFill>
                  <a:srgbClr val="800000"/>
                </a:solidFill>
              </a:rPr>
              <a:t>Secondly, Bhajans not only generate positive vibrations but also purify the </a:t>
            </a:r>
            <a:r>
              <a:rPr lang="en-GB" sz="2400" dirty="0" smtClean="0">
                <a:solidFill>
                  <a:srgbClr val="800000"/>
                </a:solidFill>
              </a:rPr>
              <a:t>atmosphere…This </a:t>
            </a:r>
            <a:r>
              <a:rPr lang="en-GB" sz="2400" dirty="0">
                <a:solidFill>
                  <a:srgbClr val="800000"/>
                </a:solidFill>
              </a:rPr>
              <a:t>purification activity needs to be REGULAR hence the need for attending Bhajans conducted by the Samithi.</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980728"/>
            <a:ext cx="6272365" cy="3533433"/>
          </a:xfrm>
        </p:spPr>
      </p:pic>
    </p:spTree>
    <p:extLst>
      <p:ext uri="{BB962C8B-B14F-4D97-AF65-F5344CB8AC3E}">
        <p14:creationId xmlns:p14="http://schemas.microsoft.com/office/powerpoint/2010/main" val="1974627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476</Words>
  <Application>Microsoft Office PowerPoint</Application>
  <PresentationFormat>On-screen Show (4:3)</PresentationFormat>
  <Paragraphs>53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Om Sri Sai Ram</vt:lpstr>
      <vt:lpstr>Fundamental Obligation</vt:lpstr>
      <vt:lpstr>Basic Activity</vt:lpstr>
      <vt:lpstr>Namasmarana the only path…</vt:lpstr>
      <vt:lpstr>Attendance is Pre-requisite</vt:lpstr>
      <vt:lpstr>Responsibility of Office bearers</vt:lpstr>
      <vt:lpstr>Regularity of Sadhana</vt:lpstr>
      <vt:lpstr>Unique Activity</vt:lpstr>
      <vt:lpstr>What happens if we attend Bhajans ?</vt:lpstr>
      <vt:lpstr>Unity of Thought  Word &amp; Deed</vt:lpstr>
      <vt:lpstr>Power of Namasmarana</vt:lpstr>
      <vt:lpstr>Clap and Sing…</vt:lpstr>
      <vt:lpstr>Regular Bhajans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21</cp:revision>
  <dcterms:created xsi:type="dcterms:W3CDTF">2022-03-26T05:26:56Z</dcterms:created>
  <dcterms:modified xsi:type="dcterms:W3CDTF">2022-03-29T14:10:15Z</dcterms:modified>
</cp:coreProperties>
</file>