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7" r:id="rId2"/>
    <p:sldId id="263" r:id="rId3"/>
    <p:sldId id="272" r:id="rId4"/>
    <p:sldId id="273" r:id="rId5"/>
    <p:sldId id="264" r:id="rId6"/>
    <p:sldId id="269" r:id="rId7"/>
    <p:sldId id="270" r:id="rId8"/>
    <p:sldId id="268" r:id="rId9"/>
    <p:sldId id="257" r:id="rId10"/>
    <p:sldId id="258" r:id="rId11"/>
    <p:sldId id="259" r:id="rId12"/>
    <p:sldId id="283" r:id="rId13"/>
    <p:sldId id="288" r:id="rId14"/>
    <p:sldId id="282" r:id="rId15"/>
    <p:sldId id="260" r:id="rId16"/>
    <p:sldId id="261" r:id="rId17"/>
    <p:sldId id="274" r:id="rId18"/>
    <p:sldId id="262" r:id="rId19"/>
    <p:sldId id="276" r:id="rId20"/>
    <p:sldId id="275" r:id="rId21"/>
    <p:sldId id="279" r:id="rId22"/>
    <p:sldId id="277" r:id="rId23"/>
    <p:sldId id="278" r:id="rId24"/>
    <p:sldId id="280" r:id="rId25"/>
    <p:sldId id="281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0" autoAdjust="0"/>
    <p:restoredTop sz="94660"/>
  </p:normalViewPr>
  <p:slideViewPr>
    <p:cSldViewPr>
      <p:cViewPr>
        <p:scale>
          <a:sx n="76" d="100"/>
          <a:sy n="76" d="100"/>
        </p:scale>
        <p:origin x="-122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EC769-4891-448F-9A3B-E86FB1B4AF38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4AED3-CF9A-4EB6-9EDE-4FCFF1628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8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4AED3-CF9A-4EB6-9EDE-4FCFF1628DA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6CAF-A51D-4C7E-B3DD-4EDCEA6DAD19}" type="datetimeFigureOut">
              <a:rPr lang="en-US" smtClean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9D17-D8FE-4988-902B-F12910DC2C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6CAF-A51D-4C7E-B3DD-4EDCEA6DAD19}" type="datetimeFigureOut">
              <a:rPr lang="en-US" smtClean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9D17-D8FE-4988-902B-F12910DC2C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6CAF-A51D-4C7E-B3DD-4EDCEA6DAD19}" type="datetimeFigureOut">
              <a:rPr lang="en-US" smtClean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9D17-D8FE-4988-902B-F12910DC2C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6CAF-A51D-4C7E-B3DD-4EDCEA6DAD19}" type="datetimeFigureOut">
              <a:rPr lang="en-US" smtClean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9D17-D8FE-4988-902B-F12910DC2C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6CAF-A51D-4C7E-B3DD-4EDCEA6DAD19}" type="datetimeFigureOut">
              <a:rPr lang="en-US" smtClean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9D17-D8FE-4988-902B-F12910DC2C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6CAF-A51D-4C7E-B3DD-4EDCEA6DAD19}" type="datetimeFigureOut">
              <a:rPr lang="en-US" smtClean="0"/>
              <a:pPr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9D17-D8FE-4988-902B-F12910DC2C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6CAF-A51D-4C7E-B3DD-4EDCEA6DAD19}" type="datetimeFigureOut">
              <a:rPr lang="en-US" smtClean="0"/>
              <a:pPr/>
              <a:t>2/6/2022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9D17-D8FE-4988-902B-F12910DC2C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6CAF-A51D-4C7E-B3DD-4EDCEA6DAD19}" type="datetimeFigureOut">
              <a:rPr lang="en-US" smtClean="0"/>
              <a:pPr/>
              <a:t>2/6/2022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9D17-D8FE-4988-902B-F12910DC2C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6CAF-A51D-4C7E-B3DD-4EDCEA6DAD19}" type="datetimeFigureOut">
              <a:rPr lang="en-US" smtClean="0"/>
              <a:pPr/>
              <a:t>2/6/2022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9D17-D8FE-4988-902B-F12910DC2C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6CAF-A51D-4C7E-B3DD-4EDCEA6DAD19}" type="datetimeFigureOut">
              <a:rPr lang="en-US" smtClean="0"/>
              <a:pPr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9D17-D8FE-4988-902B-F12910DC2C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6CAF-A51D-4C7E-B3DD-4EDCEA6DAD19}" type="datetimeFigureOut">
              <a:rPr lang="en-US" smtClean="0"/>
              <a:pPr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9D17-D8FE-4988-902B-F12910DC2C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66CAF-A51D-4C7E-B3DD-4EDCEA6DAD19}" type="datetimeFigureOut">
              <a:rPr lang="en-US" smtClean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F9D17-D8FE-4988-902B-F12910DC2C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6" name="Content Placeholder 5" descr="Sweet Sweet Lor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0"/>
            <a:ext cx="8610600" cy="5137665"/>
          </a:xfr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228600" y="304800"/>
            <a:ext cx="84582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prstTxWarp prst="textChevron">
              <a:avLst>
                <a:gd name="adj" fmla="val 25001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0000FF"/>
                </a:solidFill>
                <a:effectLst/>
              </a:rPr>
              <a:t>BHAGAVATHA  SAPTHAHA</a:t>
            </a:r>
            <a:endParaRPr lang="en-US" sz="5400" b="1" cap="none" spc="0" dirty="0">
              <a:ln/>
              <a:solidFill>
                <a:srgbClr val="0000FF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3716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lord_krish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00200"/>
            <a:ext cx="25908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012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191000"/>
            <a:ext cx="1600200" cy="2138729"/>
          </a:xfrm>
          <a:prstGeom prst="rect">
            <a:avLst/>
          </a:prstGeom>
        </p:spPr>
      </p:pic>
      <p:pic>
        <p:nvPicPr>
          <p:cNvPr id="11" name="Picture 10" descr="012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4267200"/>
            <a:ext cx="1600200" cy="2138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BHAGAVATHAMU</a:t>
            </a:r>
            <a:r>
              <a:rPr lang="en-US" sz="1800" b="1" u="sng" dirty="0" smtClean="0">
                <a:solidFill>
                  <a:srgbClr val="0000FF"/>
                </a:solidFill>
              </a:rPr>
              <a:t/>
            </a:r>
            <a:br>
              <a:rPr lang="en-US" sz="1800" b="1" u="sng" dirty="0" smtClean="0">
                <a:solidFill>
                  <a:srgbClr val="0000FF"/>
                </a:solidFill>
              </a:rPr>
            </a:br>
            <a:r>
              <a:rPr lang="en-US" sz="2800" b="1" u="sng" dirty="0" smtClean="0">
                <a:solidFill>
                  <a:srgbClr val="0000FF"/>
                </a:solidFill>
              </a:rPr>
              <a:t>Travel from Devotion to Detachment</a:t>
            </a:r>
            <a:endParaRPr lang="en-US" sz="2800" dirty="0"/>
          </a:p>
        </p:txBody>
      </p:sp>
      <p:pic>
        <p:nvPicPr>
          <p:cNvPr id="6" name="Content Placeholder 5" descr="B-Steps-Pec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676400"/>
            <a:ext cx="60198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1459257">
            <a:off x="2817140" y="4833873"/>
            <a:ext cx="111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BHAKTHI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222369">
            <a:off x="3560818" y="4205506"/>
            <a:ext cx="1427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JNANAM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64946">
            <a:off x="4117473" y="3681919"/>
            <a:ext cx="1686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VAIRAGYAM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906708">
            <a:off x="4762758" y="3027872"/>
            <a:ext cx="151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THATHWAM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614785">
            <a:off x="5459955" y="2423979"/>
            <a:ext cx="1105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MUKTHI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4648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BHA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 rot="21407014">
            <a:off x="2895600" y="3962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GA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3429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VA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14800" y="2819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THA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00600" y="2209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MU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Bhagavatham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en-US" b="1" dirty="0" smtClean="0">
                <a:solidFill>
                  <a:srgbClr val="0000FF"/>
                </a:solidFill>
              </a:rPr>
              <a:t>Primary need for liberation is </a:t>
            </a:r>
          </a:p>
          <a:p>
            <a:pPr algn="r">
              <a:buNone/>
            </a:pP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Bhakthi</a:t>
            </a:r>
            <a:r>
              <a:rPr lang="en-US" b="1" dirty="0" smtClean="0">
                <a:solidFill>
                  <a:srgbClr val="0000FF"/>
                </a:solidFill>
              </a:rPr>
              <a:t>    gives   </a:t>
            </a:r>
            <a:r>
              <a:rPr lang="en-US" b="1" dirty="0" err="1" smtClean="0">
                <a:solidFill>
                  <a:srgbClr val="0000FF"/>
                </a:solidFill>
              </a:rPr>
              <a:t>shakthi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</a:p>
          <a:p>
            <a:pPr algn="r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</a:t>
            </a:r>
            <a:r>
              <a:rPr lang="en-US" b="1" dirty="0" err="1" smtClean="0">
                <a:solidFill>
                  <a:srgbClr val="0000FF"/>
                </a:solidFill>
              </a:rPr>
              <a:t>Shakthi</a:t>
            </a:r>
            <a:r>
              <a:rPr lang="en-US" b="1" dirty="0" smtClean="0">
                <a:solidFill>
                  <a:srgbClr val="0000FF"/>
                </a:solidFill>
              </a:rPr>
              <a:t> leads to </a:t>
            </a:r>
            <a:r>
              <a:rPr lang="en-US" b="1" dirty="0" err="1" smtClean="0">
                <a:solidFill>
                  <a:srgbClr val="0000FF"/>
                </a:solidFill>
              </a:rPr>
              <a:t>Rakthi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</a:p>
          <a:p>
            <a:pPr algn="r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</a:t>
            </a:r>
            <a:r>
              <a:rPr lang="en-US" b="1" dirty="0" err="1" smtClean="0">
                <a:solidFill>
                  <a:srgbClr val="0000FF"/>
                </a:solidFill>
              </a:rPr>
              <a:t>Rakthi</a:t>
            </a:r>
            <a:r>
              <a:rPr lang="en-US" b="1" dirty="0" smtClean="0">
                <a:solidFill>
                  <a:srgbClr val="0000FF"/>
                </a:solidFill>
              </a:rPr>
              <a:t> leads to </a:t>
            </a:r>
            <a:r>
              <a:rPr lang="en-US" b="1" dirty="0" err="1" smtClean="0">
                <a:solidFill>
                  <a:srgbClr val="0000FF"/>
                </a:solidFill>
              </a:rPr>
              <a:t>Virakthi</a:t>
            </a:r>
            <a:r>
              <a:rPr lang="en-US" b="1" dirty="0" smtClean="0">
                <a:solidFill>
                  <a:srgbClr val="0000FF"/>
                </a:solidFill>
              </a:rPr>
              <a:t>. </a:t>
            </a:r>
          </a:p>
          <a:p>
            <a:pPr algn="r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</a:t>
            </a:r>
            <a:r>
              <a:rPr lang="en-US" b="1" dirty="0" err="1" smtClean="0">
                <a:solidFill>
                  <a:srgbClr val="0000FF"/>
                </a:solidFill>
              </a:rPr>
              <a:t>Virakthi</a:t>
            </a:r>
            <a:r>
              <a:rPr lang="en-US" b="1" dirty="0" smtClean="0">
                <a:solidFill>
                  <a:srgbClr val="0000FF"/>
                </a:solidFill>
              </a:rPr>
              <a:t> is the gateway for </a:t>
            </a:r>
            <a:r>
              <a:rPr lang="en-US" b="1" dirty="0" err="1" smtClean="0">
                <a:solidFill>
                  <a:srgbClr val="0000FF"/>
                </a:solidFill>
              </a:rPr>
              <a:t>Mukthi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5" name="Picture 4" descr="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3200400" cy="361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Effect of Parikshit’s Action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287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If a citizen commits a mistake it confines to him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But if a King commits a mistake?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8" name="Picture 7" descr="PARIKSIT_SNA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133600"/>
            <a:ext cx="35814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Blessing in Disguise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Because of the “Mistake” we got Bhagavatham!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curse of Pariksh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38400"/>
            <a:ext cx="3048000" cy="3529263"/>
          </a:xfrm>
          <a:prstGeom prst="rect">
            <a:avLst/>
          </a:prstGeom>
        </p:spPr>
      </p:pic>
      <p:pic>
        <p:nvPicPr>
          <p:cNvPr id="5" name="Picture 4" descr="KA2_0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90800"/>
            <a:ext cx="3962400" cy="2971800"/>
          </a:xfrm>
          <a:prstGeom prst="rect">
            <a:avLst/>
          </a:prstGeom>
        </p:spPr>
      </p:pic>
      <p:sp>
        <p:nvSpPr>
          <p:cNvPr id="7" name="Curved Down Arrow 6"/>
          <p:cNvSpPr/>
          <p:nvPr/>
        </p:nvSpPr>
        <p:spPr>
          <a:xfrm>
            <a:off x="3657600" y="1600200"/>
            <a:ext cx="1447800" cy="762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Parikshit’s Reaction to the Curse</a:t>
            </a:r>
            <a:endParaRPr lang="en-US" b="1" u="sng" dirty="0">
              <a:solidFill>
                <a:srgbClr val="0000FF"/>
              </a:solidFill>
            </a:endParaRPr>
          </a:p>
        </p:txBody>
      </p:sp>
      <p:pic>
        <p:nvPicPr>
          <p:cNvPr id="4" name="Content Placeholder 3" descr="PARIKSIT_SNAK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66800"/>
            <a:ext cx="1752600" cy="2348585"/>
          </a:xfrm>
        </p:spPr>
      </p:pic>
      <p:pic>
        <p:nvPicPr>
          <p:cNvPr id="5" name="Picture 4" descr="SRNGI_CURSES_PARIKSH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0"/>
            <a:ext cx="1828800" cy="2470769"/>
          </a:xfrm>
          <a:prstGeom prst="rect">
            <a:avLst/>
          </a:prstGeom>
        </p:spPr>
      </p:pic>
      <p:pic>
        <p:nvPicPr>
          <p:cNvPr id="6" name="Picture 5" descr="parikchitsukadev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676400"/>
            <a:ext cx="5105400" cy="3774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Dhruva- Strong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</a:t>
            </a:r>
            <a:endParaRPr lang="en-US" b="1" u="sng" dirty="0">
              <a:solidFill>
                <a:srgbClr val="0000FF"/>
              </a:solidFill>
            </a:endParaRPr>
          </a:p>
        </p:txBody>
      </p:sp>
      <p:pic>
        <p:nvPicPr>
          <p:cNvPr id="7" name="Picture 6" descr="Himalayan Trekking - Trough the Fo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  <p:pic>
        <p:nvPicPr>
          <p:cNvPr id="8" name="Picture 7" descr="KA2_1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590800"/>
            <a:ext cx="2101024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dhruvameditat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733800"/>
            <a:ext cx="2209800" cy="2836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dhruva_vishn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2514600"/>
            <a:ext cx="3429000" cy="4175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81000" y="1295400"/>
            <a:ext cx="8077200" cy="70788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“Om Namo Bhagavathe Vasudevaya..”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Prahlada- Faith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</a:t>
            </a:r>
            <a:r>
              <a:rPr lang="en-US" b="1" u="sng" dirty="0" smtClean="0">
                <a:solidFill>
                  <a:srgbClr val="0000FF"/>
                </a:solidFill>
              </a:rPr>
              <a:t>Faith in the Omnipresence of GOD!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Today’s scientists,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after many experiments, 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Proclaim that the atom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 is the basic element 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in creation. The atom is the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basis for the cosmos. 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It is present everywhere in the Universe</a:t>
            </a:r>
            <a:r>
              <a:rPr lang="en-US" b="1" dirty="0" smtClean="0"/>
              <a:t>.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6" name="Picture 5" descr="fer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743200"/>
            <a:ext cx="2362200" cy="2400300"/>
          </a:xfrm>
          <a:prstGeom prst="rect">
            <a:avLst/>
          </a:prstGeom>
        </p:spPr>
      </p:pic>
      <p:pic>
        <p:nvPicPr>
          <p:cNvPr id="7" name="Picture 6" descr="atom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76400"/>
            <a:ext cx="1404833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 descr="646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2971800"/>
            <a:ext cx="40005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14400" y="685800"/>
            <a:ext cx="723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But Prahlada discovered this principle long before them. He said that God is present everywhere as scientists talk about the atom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6" name="Content Placeholder 3" descr="20080725507701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362200"/>
            <a:ext cx="3208058" cy="358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2133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</a:t>
            </a:r>
            <a:r>
              <a:rPr lang="en-US" sz="3600" b="1" dirty="0" smtClean="0">
                <a:solidFill>
                  <a:srgbClr val="0000FF"/>
                </a:solidFill>
              </a:rPr>
              <a:t>Atom= Bramha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Hiranyakashapu- Great Scientist</a:t>
            </a:r>
            <a:endParaRPr lang="en-US" b="1" u="sng" dirty="0">
              <a:solidFill>
                <a:srgbClr val="0000FF"/>
              </a:solidFill>
            </a:endParaRPr>
          </a:p>
        </p:txBody>
      </p:sp>
      <p:pic>
        <p:nvPicPr>
          <p:cNvPr id="12" name="Content Placeholder 11" descr="mzl.cexxegau.1024x1024-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2400" y="990600"/>
            <a:ext cx="4537472" cy="5562600"/>
          </a:xfrm>
        </p:spPr>
      </p:pic>
      <p:sp>
        <p:nvSpPr>
          <p:cNvPr id="13" name="Rectangle 12"/>
          <p:cNvSpPr/>
          <p:nvPr/>
        </p:nvSpPr>
        <p:spPr>
          <a:xfrm>
            <a:off x="228600" y="1371600"/>
            <a:ext cx="358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“He had explored Nature, and the solar system. He once noticed that the Earth’s axis was tilted at 23.5 degrees. With his </a:t>
            </a:r>
            <a:r>
              <a:rPr lang="en-US" sz="2400" b="1" i="1" dirty="0" smtClean="0">
                <a:solidFill>
                  <a:srgbClr val="0000FF"/>
                </a:solidFill>
              </a:rPr>
              <a:t>yogic </a:t>
            </a:r>
            <a:r>
              <a:rPr lang="en-US" sz="2400" b="1" dirty="0" smtClean="0">
                <a:solidFill>
                  <a:srgbClr val="0000FF"/>
                </a:solidFill>
              </a:rPr>
              <a:t>powers, he changed the tilt out of curiosity. He returned it to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normal when large-scale destruction resulted.”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4" name="Picture 13" descr="moon-watching-night-100916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914400"/>
            <a:ext cx="1626542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sun-22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914400"/>
            <a:ext cx="1257300" cy="125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Spiritual Significance</a:t>
            </a:r>
            <a:endParaRPr lang="en-US" b="1" u="sng" dirty="0">
              <a:solidFill>
                <a:srgbClr val="0000FF"/>
              </a:solidFill>
            </a:endParaRPr>
          </a:p>
        </p:txBody>
      </p:sp>
      <p:pic>
        <p:nvPicPr>
          <p:cNvPr id="4" name="Content Placeholder 3" descr="2008072550770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914400"/>
            <a:ext cx="6106260" cy="5435513"/>
          </a:xfrm>
        </p:spPr>
      </p:pic>
      <p:sp>
        <p:nvSpPr>
          <p:cNvPr id="5" name="TextBox 4"/>
          <p:cNvSpPr txBox="1"/>
          <p:nvPr/>
        </p:nvSpPr>
        <p:spPr>
          <a:xfrm>
            <a:off x="4648200" y="2971800"/>
            <a:ext cx="457200" cy="213360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</a:p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</a:p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</a:p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What is Bhagavatham?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</a:t>
            </a:r>
            <a:r>
              <a:rPr lang="en-US" b="1" dirty="0" smtClean="0">
                <a:solidFill>
                  <a:srgbClr val="0000FF"/>
                </a:solidFill>
              </a:rPr>
              <a:t>Is it just a Story Book?</a:t>
            </a:r>
          </a:p>
          <a:p>
            <a:pPr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Harry3D_303x4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05000"/>
            <a:ext cx="2886075" cy="4286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srimad-bhagavat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752600"/>
            <a:ext cx="2790825" cy="4524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00FF"/>
                </a:solidFill>
              </a:rPr>
              <a:t>The Lord Emerges!!</a:t>
            </a:r>
            <a:endParaRPr lang="en-US" b="1" u="sng" dirty="0">
              <a:solidFill>
                <a:srgbClr val="0000FF"/>
              </a:solidFill>
            </a:endParaRPr>
          </a:p>
        </p:txBody>
      </p:sp>
      <p:pic>
        <p:nvPicPr>
          <p:cNvPr id="4" name="Content Placeholder 5" descr="Narasimha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05000"/>
            <a:ext cx="3200400" cy="4191000"/>
          </a:xfrm>
          <a:prstGeom prst="rect">
            <a:avLst/>
          </a:prstGeom>
        </p:spPr>
      </p:pic>
      <p:pic>
        <p:nvPicPr>
          <p:cNvPr id="5" name="Picture 4" descr="427284_3317116650564_1347668389_3318158_1773970939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490133"/>
            <a:ext cx="3810000" cy="4910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Inner Significance of Krishna </a:t>
            </a:r>
            <a:r>
              <a:rPr lang="en-US" b="1" u="sng" dirty="0" err="1" smtClean="0">
                <a:solidFill>
                  <a:srgbClr val="0000FF"/>
                </a:solidFill>
              </a:rPr>
              <a:t>Leela</a:t>
            </a: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sz="3600" b="1" dirty="0" smtClean="0">
                <a:solidFill>
                  <a:srgbClr val="0000FF"/>
                </a:solidFill>
              </a:rPr>
              <a:t>Eight Consorts of Krishna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There are 8 petals in the Hrudaya Chakra which  represents 8 consorts of Lord Krishna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6" name="Content Placeholder 3" descr="bodychakr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514600"/>
            <a:ext cx="3810000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3523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90800"/>
            <a:ext cx="4191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Krishna </a:t>
            </a:r>
            <a:r>
              <a:rPr lang="en-US" b="1" u="sng" dirty="0" err="1" smtClean="0">
                <a:solidFill>
                  <a:srgbClr val="0000FF"/>
                </a:solidFill>
              </a:rPr>
              <a:t>leelas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 </a:t>
            </a:r>
            <a:r>
              <a:rPr lang="en-US" b="1" dirty="0" smtClean="0">
                <a:solidFill>
                  <a:srgbClr val="0000FF"/>
                </a:solidFill>
              </a:rPr>
              <a:t>Krishna’s sport with16000 Gopikas: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krishna-rasa-lee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24000"/>
            <a:ext cx="6019800" cy="4632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Inner Significance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</a:t>
            </a:r>
            <a:r>
              <a:rPr lang="en-US" b="1" i="1" dirty="0" smtClean="0">
                <a:solidFill>
                  <a:srgbClr val="0000FF"/>
                </a:solidFill>
              </a:rPr>
              <a:t>sahasrara chakra 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has a thousand  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 petals. Each petal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 carries sixteen 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phases (</a:t>
            </a:r>
            <a:r>
              <a:rPr lang="en-US" b="1" i="1" dirty="0" smtClean="0">
                <a:solidFill>
                  <a:srgbClr val="0000FF"/>
                </a:solidFill>
              </a:rPr>
              <a:t>kalas</a:t>
            </a:r>
            <a:r>
              <a:rPr lang="en-US" b="1" dirty="0" smtClean="0">
                <a:solidFill>
                  <a:srgbClr val="0000FF"/>
                </a:solidFill>
              </a:rPr>
              <a:t>). 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Thus the </a:t>
            </a:r>
            <a:r>
              <a:rPr lang="en-US" b="1" i="1" dirty="0" smtClean="0">
                <a:solidFill>
                  <a:srgbClr val="0000FF"/>
                </a:solidFill>
              </a:rPr>
              <a:t>sahasrara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00FF"/>
                </a:solidFill>
              </a:rPr>
              <a:t> chakra </a:t>
            </a:r>
            <a:r>
              <a:rPr lang="en-US" b="1" dirty="0" smtClean="0">
                <a:solidFill>
                  <a:srgbClr val="0000FF"/>
                </a:solidFill>
              </a:rPr>
              <a:t>is said 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to represent 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16,000 cowherd 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maidens (</a:t>
            </a:r>
            <a:r>
              <a:rPr lang="en-US" b="1" i="1" dirty="0" smtClean="0">
                <a:solidFill>
                  <a:srgbClr val="0000FF"/>
                </a:solidFill>
              </a:rPr>
              <a:t>Gopikas</a:t>
            </a:r>
            <a:r>
              <a:rPr lang="en-US" b="1" dirty="0" smtClean="0">
                <a:solidFill>
                  <a:srgbClr val="0000FF"/>
                </a:solidFill>
              </a:rPr>
              <a:t>),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pPr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bodychakr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143000"/>
            <a:ext cx="44196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What We give to the Lord Returns Manifold!!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What did Kuchela Offer?        With What did  Rukmini                             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                                                    Weigh? 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4" name="Straight Connector 13"/>
          <p:cNvCxnSpPr>
            <a:stCxn id="8" idx="0"/>
            <a:endCxn id="8" idx="2"/>
          </p:cNvCxnSpPr>
          <p:nvPr/>
        </p:nvCxnSpPr>
        <p:spPr>
          <a:xfrm rot="16200000" flipH="1">
            <a:off x="2309018" y="3863181"/>
            <a:ext cx="452596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5246263388_560de93f31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590800"/>
            <a:ext cx="3349752" cy="2971800"/>
          </a:xfrm>
          <a:prstGeom prst="rect">
            <a:avLst/>
          </a:prstGeom>
        </p:spPr>
      </p:pic>
      <p:pic>
        <p:nvPicPr>
          <p:cNvPr id="17" name="Picture 16" descr="sri-krishnar-2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590800"/>
            <a:ext cx="27432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Draupadi’s Devotion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What she gave &amp; What She Got…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 descr="bw6u9gb2kkgrhgohdejlllzuwbkzrode2hw_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057400"/>
            <a:ext cx="3200400" cy="4143375"/>
          </a:xfrm>
          <a:prstGeom prst="rect">
            <a:avLst/>
          </a:prstGeom>
        </p:spPr>
      </p:pic>
      <p:pic>
        <p:nvPicPr>
          <p:cNvPr id="5" name="Picture 4" descr="draupadi prays to krsna-7446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981200"/>
            <a:ext cx="3352800" cy="4363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Trishanku Episode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</a:t>
            </a:r>
            <a:r>
              <a:rPr lang="en-US" sz="2800" b="1" dirty="0" smtClean="0">
                <a:solidFill>
                  <a:srgbClr val="0000FF"/>
                </a:solidFill>
              </a:rPr>
              <a:t>What is the message of Trishanku Episode?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      One should not go against the Laws of  Nature…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T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3886200" cy="3946525"/>
          </a:xfrm>
          <a:prstGeom prst="rect">
            <a:avLst/>
          </a:prstGeom>
        </p:spPr>
      </p:pic>
      <p:pic>
        <p:nvPicPr>
          <p:cNvPr id="5" name="Picture 4" descr="trishankus_heav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09800"/>
            <a:ext cx="4038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Trishanku’s Son Harishchandra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Harishchandra Failed to keep up the Promise to Varuna…was afflicted with Chronic Disease…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057400"/>
            <a:ext cx="2819400" cy="4076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ndian-king-of-royal-famil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133600"/>
            <a:ext cx="31242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</a:t>
            </a:r>
            <a:r>
              <a:rPr lang="en-US" b="1" dirty="0" smtClean="0">
                <a:solidFill>
                  <a:srgbClr val="0000FF"/>
                </a:solidFill>
              </a:rPr>
              <a:t>BHAGAVATHAM IS ABOUT 3 ASPECTS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BHAKTHA- BHAGAWAN-BHAGAVATHAM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Bhagavatham binds </a:t>
            </a:r>
            <a:r>
              <a:rPr lang="en-US" b="1" dirty="0" err="1" smtClean="0">
                <a:solidFill>
                  <a:srgbClr val="0000FF"/>
                </a:solidFill>
              </a:rPr>
              <a:t>Bhaktha</a:t>
            </a:r>
            <a:r>
              <a:rPr lang="en-US" b="1" dirty="0" smtClean="0">
                <a:solidFill>
                  <a:srgbClr val="0000FF"/>
                </a:solidFill>
              </a:rPr>
              <a:t> with </a:t>
            </a:r>
            <a:r>
              <a:rPr lang="en-US" b="1" dirty="0" err="1" smtClean="0">
                <a:solidFill>
                  <a:srgbClr val="0000FF"/>
                </a:solidFill>
              </a:rPr>
              <a:t>Bhagawan</a:t>
            </a:r>
            <a:endParaRPr lang="en-US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393692_2880200290554_1426464699_33071600_23896422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057400"/>
            <a:ext cx="3072342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153400" cy="1524000"/>
          </a:xfrm>
        </p:spPr>
        <p:txBody>
          <a:bodyPr>
            <a:prstTxWarp prst="textArchUp">
              <a:avLst>
                <a:gd name="adj" fmla="val 8161509"/>
              </a:avLst>
            </a:prstTxWarp>
            <a:norm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</a:rPr>
              <a:t>BHAGAVATHA SAPTAHA</a:t>
            </a:r>
            <a:endParaRPr lang="en-US" sz="5400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 descr="418721_237831212970553_100002310285648_554415_244454382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7000" y="1066800"/>
            <a:ext cx="3790950" cy="4248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49530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    </a:t>
            </a:r>
            <a:r>
              <a:rPr lang="en-US" sz="9600" b="1" dirty="0" smtClean="0">
                <a:solidFill>
                  <a:srgbClr val="0000FF"/>
                </a:solidFill>
              </a:rPr>
              <a:t>JAI SAI RAM</a:t>
            </a:r>
            <a:endParaRPr lang="en-US" sz="9600" b="1" dirty="0">
              <a:solidFill>
                <a:srgbClr val="0000FF"/>
              </a:solidFill>
            </a:endParaRPr>
          </a:p>
        </p:txBody>
      </p:sp>
      <p:pic>
        <p:nvPicPr>
          <p:cNvPr id="7" name="Picture 6" descr="012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362200"/>
            <a:ext cx="1828800" cy="2444262"/>
          </a:xfrm>
          <a:prstGeom prst="rect">
            <a:avLst/>
          </a:prstGeom>
        </p:spPr>
      </p:pic>
      <p:pic>
        <p:nvPicPr>
          <p:cNvPr id="8" name="Picture 7" descr="012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362200"/>
            <a:ext cx="1905000" cy="2546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Fantasy Vs Reality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Bhagavatham is all about 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 of Glory of GOD and 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Greatness of Devotion</a:t>
            </a:r>
          </a:p>
        </p:txBody>
      </p:sp>
      <p:pic>
        <p:nvPicPr>
          <p:cNvPr id="4" name="Picture 3" descr="srimad-bhagavat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219200"/>
            <a:ext cx="3429000" cy="4891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u="sng" dirty="0" smtClean="0">
                <a:solidFill>
                  <a:srgbClr val="0000FF"/>
                </a:solidFill>
              </a:rPr>
              <a:t>Bhagavatha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Who is a Bhagavatha?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one whose 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Thought Word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 Deed are the Same…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“ Thrikarana Suddhi”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0000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600200"/>
            <a:ext cx="3429000" cy="4237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Bhagavatham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791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en-US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9" name="Picture 8" descr="VyasaPurnima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95" y="838200"/>
            <a:ext cx="3540605" cy="57462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1066801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</a:rPr>
              <a:t>SAGE VYASA</a:t>
            </a:r>
            <a:endParaRPr lang="en-US" sz="4400" b="1" dirty="0">
              <a:solidFill>
                <a:srgbClr val="0000FF"/>
              </a:solidFill>
            </a:endParaRPr>
          </a:p>
        </p:txBody>
      </p:sp>
      <p:pic>
        <p:nvPicPr>
          <p:cNvPr id="11" name="Picture 10" descr="ancient-books-background-57df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905000"/>
            <a:ext cx="4229242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Narada Advises to Sage Vyasa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Content Placeholder 4" descr="narada-500x3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219200"/>
            <a:ext cx="7391400" cy="5105400"/>
          </a:xfrm>
        </p:spPr>
      </p:pic>
      <p:sp>
        <p:nvSpPr>
          <p:cNvPr id="6" name="TextBox 5"/>
          <p:cNvSpPr txBox="1"/>
          <p:nvPr/>
        </p:nvSpPr>
        <p:spPr>
          <a:xfrm>
            <a:off x="2362200" y="2133600"/>
            <a:ext cx="5257800" cy="76200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US" sz="6000" i="1" dirty="0" smtClean="0">
                <a:solidFill>
                  <a:srgbClr val="FF0000"/>
                </a:solidFill>
              </a:rPr>
              <a:t>Bhagavatham….</a:t>
            </a:r>
            <a:endParaRPr lang="en-US" sz="6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BHAGAVATHA VAHINI</a:t>
            </a:r>
            <a:br>
              <a:rPr lang="en-US" b="1" u="sng" dirty="0" smtClean="0">
                <a:solidFill>
                  <a:srgbClr val="0000FF"/>
                </a:solidFill>
              </a:rPr>
            </a:br>
            <a:r>
              <a:rPr lang="en-US" b="1" u="sng" dirty="0" smtClean="0">
                <a:solidFill>
                  <a:srgbClr val="0000FF"/>
                </a:solidFill>
              </a:rPr>
              <a:t>Is Written by Avatar Himself !</a:t>
            </a:r>
            <a:endParaRPr lang="en-US" b="1" u="sng" dirty="0">
              <a:solidFill>
                <a:srgbClr val="0000FF"/>
              </a:solidFill>
            </a:endParaRPr>
          </a:p>
        </p:txBody>
      </p:sp>
      <p:pic>
        <p:nvPicPr>
          <p:cNvPr id="8" name="Content Placeholder 7" descr="407296_2963584132472_1347668389_3170808_44412551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676400"/>
            <a:ext cx="7086600" cy="478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Bhagavatham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Can be compared 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to a building with 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12 floors. Each Floor 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is called a “Skandas”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Foundation Is 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“ Vasudeva Upasana”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Great view from 12 Floors up 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3832" y="990600"/>
            <a:ext cx="3998167" cy="4876800"/>
          </a:xfrm>
          <a:prstGeom prst="rect">
            <a:avLst/>
          </a:prstGeom>
        </p:spPr>
      </p:pic>
      <p:pic>
        <p:nvPicPr>
          <p:cNvPr id="6" name="Picture 5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09600"/>
            <a:ext cx="2057400" cy="22746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BHAGAVATHAMU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                                              “BHAGAITHAMU”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“</a:t>
            </a:r>
            <a:r>
              <a:rPr lang="en-US" b="1" dirty="0" smtClean="0">
                <a:solidFill>
                  <a:srgbClr val="0000FF"/>
                </a:solidFill>
              </a:rPr>
              <a:t>Studying Bhagavatham does good to us…..</a:t>
            </a:r>
            <a:endParaRPr lang="en-US" dirty="0"/>
          </a:p>
        </p:txBody>
      </p:sp>
      <p:pic>
        <p:nvPicPr>
          <p:cNvPr id="6" name="Content Placeholder 3" descr="391991_10150932319895475_777555474_21974223_163724476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676400"/>
            <a:ext cx="3167062" cy="3882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potha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24000"/>
            <a:ext cx="3352800" cy="3819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09600" y="1447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POTHANA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478</Words>
  <Application>Microsoft Office PowerPoint</Application>
  <PresentationFormat>On-screen Show (4:3)</PresentationFormat>
  <Paragraphs>126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What is Bhagavatham?</vt:lpstr>
      <vt:lpstr>Fantasy Vs Reality</vt:lpstr>
      <vt:lpstr>Bhagavatha</vt:lpstr>
      <vt:lpstr>Bhagavatham</vt:lpstr>
      <vt:lpstr>Narada Advises to Sage Vyasa</vt:lpstr>
      <vt:lpstr>BHAGAVATHA VAHINI Is Written by Avatar Himself !</vt:lpstr>
      <vt:lpstr>Bhagavatham</vt:lpstr>
      <vt:lpstr>BHAGAVATHAMU</vt:lpstr>
      <vt:lpstr>BHAGAVATHAMU Travel from Devotion to Detachment</vt:lpstr>
      <vt:lpstr>Bhagavatham</vt:lpstr>
      <vt:lpstr>Effect of Parikshit’s Action</vt:lpstr>
      <vt:lpstr>Blessing in Disguise</vt:lpstr>
      <vt:lpstr>Parikshit’s Reaction to the Curse</vt:lpstr>
      <vt:lpstr>Dhruva- Strong Determination</vt:lpstr>
      <vt:lpstr>Prahlada- Faith</vt:lpstr>
      <vt:lpstr>PowerPoint Presentation</vt:lpstr>
      <vt:lpstr>Hiranyakashapu- Great Scientist</vt:lpstr>
      <vt:lpstr>Spiritual Significance</vt:lpstr>
      <vt:lpstr>The Lord Emerges!!</vt:lpstr>
      <vt:lpstr>Inner Significance of Krishna Leela Eight Consorts of Krishna</vt:lpstr>
      <vt:lpstr>Krishna leelas</vt:lpstr>
      <vt:lpstr>Inner Significance</vt:lpstr>
      <vt:lpstr>What We give to the Lord Returns Manifold!!</vt:lpstr>
      <vt:lpstr>Draupadi’s Devotion What she gave &amp; What She Got…</vt:lpstr>
      <vt:lpstr>Trishanku Episode</vt:lpstr>
      <vt:lpstr>Trishanku’s Son Harishchandra</vt:lpstr>
      <vt:lpstr>PowerPoint Presentation</vt:lpstr>
      <vt:lpstr>BHAGAVATHA SAPTAHA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INNER SIGNIFICANCE OF BHAGAVATHAM</dc:title>
  <dc:creator>SAICONSULTANTS</dc:creator>
  <cp:lastModifiedBy>HP</cp:lastModifiedBy>
  <cp:revision>119</cp:revision>
  <dcterms:created xsi:type="dcterms:W3CDTF">2012-05-08T12:45:55Z</dcterms:created>
  <dcterms:modified xsi:type="dcterms:W3CDTF">2022-02-06T06:12:09Z</dcterms:modified>
</cp:coreProperties>
</file>