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61" r:id="rId5"/>
    <p:sldId id="258" r:id="rId6"/>
    <p:sldId id="269" r:id="rId7"/>
    <p:sldId id="259" r:id="rId8"/>
    <p:sldId id="260" r:id="rId9"/>
    <p:sldId id="262" r:id="rId10"/>
    <p:sldId id="263" r:id="rId11"/>
    <p:sldId id="264" r:id="rId12"/>
    <p:sldId id="265" r:id="rId13"/>
    <p:sldId id="266" r:id="rId14"/>
    <p:sldId id="267"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47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13A59B31-EF29-4E74-A825-8E78E50FDE18}" type="datetimeFigureOut">
              <a:rPr lang="en-IN" smtClean="0"/>
              <a:t>25-03-2022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11F4CB5-4DC2-4AE2-B407-0E92F6F9CD29}" type="slidenum">
              <a:rPr lang="en-IN" smtClean="0"/>
              <a:t>‹#›</a:t>
            </a:fld>
            <a:endParaRPr lang="en-IN"/>
          </a:p>
        </p:txBody>
      </p:sp>
    </p:spTree>
    <p:extLst>
      <p:ext uri="{BB962C8B-B14F-4D97-AF65-F5344CB8AC3E}">
        <p14:creationId xmlns:p14="http://schemas.microsoft.com/office/powerpoint/2010/main" val="2277886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3A59B31-EF29-4E74-A825-8E78E50FDE18}" type="datetimeFigureOut">
              <a:rPr lang="en-IN" smtClean="0"/>
              <a:t>25-03-2022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11F4CB5-4DC2-4AE2-B407-0E92F6F9CD29}" type="slidenum">
              <a:rPr lang="en-IN" smtClean="0"/>
              <a:t>‹#›</a:t>
            </a:fld>
            <a:endParaRPr lang="en-IN"/>
          </a:p>
        </p:txBody>
      </p:sp>
    </p:spTree>
    <p:extLst>
      <p:ext uri="{BB962C8B-B14F-4D97-AF65-F5344CB8AC3E}">
        <p14:creationId xmlns:p14="http://schemas.microsoft.com/office/powerpoint/2010/main" val="1412409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3A59B31-EF29-4E74-A825-8E78E50FDE18}" type="datetimeFigureOut">
              <a:rPr lang="en-IN" smtClean="0"/>
              <a:t>25-03-2022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11F4CB5-4DC2-4AE2-B407-0E92F6F9CD29}" type="slidenum">
              <a:rPr lang="en-IN" smtClean="0"/>
              <a:t>‹#›</a:t>
            </a:fld>
            <a:endParaRPr lang="en-IN"/>
          </a:p>
        </p:txBody>
      </p:sp>
    </p:spTree>
    <p:extLst>
      <p:ext uri="{BB962C8B-B14F-4D97-AF65-F5344CB8AC3E}">
        <p14:creationId xmlns:p14="http://schemas.microsoft.com/office/powerpoint/2010/main" val="2397635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13A59B31-EF29-4E74-A825-8E78E50FDE18}" type="datetimeFigureOut">
              <a:rPr lang="en-IN" smtClean="0"/>
              <a:t>25-03-2022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11F4CB5-4DC2-4AE2-B407-0E92F6F9CD29}" type="slidenum">
              <a:rPr lang="en-IN" smtClean="0"/>
              <a:t>‹#›</a:t>
            </a:fld>
            <a:endParaRPr lang="en-IN"/>
          </a:p>
        </p:txBody>
      </p:sp>
    </p:spTree>
    <p:extLst>
      <p:ext uri="{BB962C8B-B14F-4D97-AF65-F5344CB8AC3E}">
        <p14:creationId xmlns:p14="http://schemas.microsoft.com/office/powerpoint/2010/main" val="1966697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A59B31-EF29-4E74-A825-8E78E50FDE18}" type="datetimeFigureOut">
              <a:rPr lang="en-IN" smtClean="0"/>
              <a:t>25-03-2022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11F4CB5-4DC2-4AE2-B407-0E92F6F9CD29}" type="slidenum">
              <a:rPr lang="en-IN" smtClean="0"/>
              <a:t>‹#›</a:t>
            </a:fld>
            <a:endParaRPr lang="en-IN"/>
          </a:p>
        </p:txBody>
      </p:sp>
    </p:spTree>
    <p:extLst>
      <p:ext uri="{BB962C8B-B14F-4D97-AF65-F5344CB8AC3E}">
        <p14:creationId xmlns:p14="http://schemas.microsoft.com/office/powerpoint/2010/main" val="1247389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13A59B31-EF29-4E74-A825-8E78E50FDE18}" type="datetimeFigureOut">
              <a:rPr lang="en-IN" smtClean="0"/>
              <a:t>25-03-2022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11F4CB5-4DC2-4AE2-B407-0E92F6F9CD29}" type="slidenum">
              <a:rPr lang="en-IN" smtClean="0"/>
              <a:t>‹#›</a:t>
            </a:fld>
            <a:endParaRPr lang="en-IN"/>
          </a:p>
        </p:txBody>
      </p:sp>
    </p:spTree>
    <p:extLst>
      <p:ext uri="{BB962C8B-B14F-4D97-AF65-F5344CB8AC3E}">
        <p14:creationId xmlns:p14="http://schemas.microsoft.com/office/powerpoint/2010/main" val="3623037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13A59B31-EF29-4E74-A825-8E78E50FDE18}" type="datetimeFigureOut">
              <a:rPr lang="en-IN" smtClean="0"/>
              <a:t>25-03-2022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11F4CB5-4DC2-4AE2-B407-0E92F6F9CD29}" type="slidenum">
              <a:rPr lang="en-IN" smtClean="0"/>
              <a:t>‹#›</a:t>
            </a:fld>
            <a:endParaRPr lang="en-IN"/>
          </a:p>
        </p:txBody>
      </p:sp>
    </p:spTree>
    <p:extLst>
      <p:ext uri="{BB962C8B-B14F-4D97-AF65-F5344CB8AC3E}">
        <p14:creationId xmlns:p14="http://schemas.microsoft.com/office/powerpoint/2010/main" val="4262671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13A59B31-EF29-4E74-A825-8E78E50FDE18}" type="datetimeFigureOut">
              <a:rPr lang="en-IN" smtClean="0"/>
              <a:t>25-03-2022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11F4CB5-4DC2-4AE2-B407-0E92F6F9CD29}" type="slidenum">
              <a:rPr lang="en-IN" smtClean="0"/>
              <a:t>‹#›</a:t>
            </a:fld>
            <a:endParaRPr lang="en-IN"/>
          </a:p>
        </p:txBody>
      </p:sp>
    </p:spTree>
    <p:extLst>
      <p:ext uri="{BB962C8B-B14F-4D97-AF65-F5344CB8AC3E}">
        <p14:creationId xmlns:p14="http://schemas.microsoft.com/office/powerpoint/2010/main" val="636706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A59B31-EF29-4E74-A825-8E78E50FDE18}" type="datetimeFigureOut">
              <a:rPr lang="en-IN" smtClean="0"/>
              <a:t>25-03-2022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11F4CB5-4DC2-4AE2-B407-0E92F6F9CD29}" type="slidenum">
              <a:rPr lang="en-IN" smtClean="0"/>
              <a:t>‹#›</a:t>
            </a:fld>
            <a:endParaRPr lang="en-IN"/>
          </a:p>
        </p:txBody>
      </p:sp>
    </p:spTree>
    <p:extLst>
      <p:ext uri="{BB962C8B-B14F-4D97-AF65-F5344CB8AC3E}">
        <p14:creationId xmlns:p14="http://schemas.microsoft.com/office/powerpoint/2010/main" val="3668685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A59B31-EF29-4E74-A825-8E78E50FDE18}" type="datetimeFigureOut">
              <a:rPr lang="en-IN" smtClean="0"/>
              <a:t>25-03-2022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11F4CB5-4DC2-4AE2-B407-0E92F6F9CD29}" type="slidenum">
              <a:rPr lang="en-IN" smtClean="0"/>
              <a:t>‹#›</a:t>
            </a:fld>
            <a:endParaRPr lang="en-IN"/>
          </a:p>
        </p:txBody>
      </p:sp>
    </p:spTree>
    <p:extLst>
      <p:ext uri="{BB962C8B-B14F-4D97-AF65-F5344CB8AC3E}">
        <p14:creationId xmlns:p14="http://schemas.microsoft.com/office/powerpoint/2010/main" val="2854616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A59B31-EF29-4E74-A825-8E78E50FDE18}" type="datetimeFigureOut">
              <a:rPr lang="en-IN" smtClean="0"/>
              <a:t>25-03-2022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11F4CB5-4DC2-4AE2-B407-0E92F6F9CD29}" type="slidenum">
              <a:rPr lang="en-IN" smtClean="0"/>
              <a:t>‹#›</a:t>
            </a:fld>
            <a:endParaRPr lang="en-IN"/>
          </a:p>
        </p:txBody>
      </p:sp>
    </p:spTree>
    <p:extLst>
      <p:ext uri="{BB962C8B-B14F-4D97-AF65-F5344CB8AC3E}">
        <p14:creationId xmlns:p14="http://schemas.microsoft.com/office/powerpoint/2010/main" val="891705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A59B31-EF29-4E74-A825-8E78E50FDE18}" type="datetimeFigureOut">
              <a:rPr lang="en-IN" smtClean="0"/>
              <a:t>25-03-2022</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1F4CB5-4DC2-4AE2-B407-0E92F6F9CD29}" type="slidenum">
              <a:rPr lang="en-IN" smtClean="0"/>
              <a:t>‹#›</a:t>
            </a:fld>
            <a:endParaRPr lang="en-IN"/>
          </a:p>
        </p:txBody>
      </p:sp>
    </p:spTree>
    <p:extLst>
      <p:ext uri="{BB962C8B-B14F-4D97-AF65-F5344CB8AC3E}">
        <p14:creationId xmlns:p14="http://schemas.microsoft.com/office/powerpoint/2010/main" val="3032386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9"/>
            <a:ext cx="7772400" cy="432047"/>
          </a:xfrm>
        </p:spPr>
        <p:txBody>
          <a:bodyPr>
            <a:noAutofit/>
          </a:bodyPr>
          <a:lstStyle/>
          <a:p>
            <a:r>
              <a:rPr lang="en-GB" sz="2800" u="sng" dirty="0" smtClean="0">
                <a:solidFill>
                  <a:srgbClr val="002060"/>
                </a:solidFill>
              </a:rPr>
              <a:t>Om Sri Sai Ram</a:t>
            </a:r>
            <a:endParaRPr lang="en-IN" sz="2800" u="sng" dirty="0">
              <a:solidFill>
                <a:srgbClr val="002060"/>
              </a:solidFill>
            </a:endParaRPr>
          </a:p>
        </p:txBody>
      </p:sp>
      <p:sp>
        <p:nvSpPr>
          <p:cNvPr id="3" name="Subtitle 2"/>
          <p:cNvSpPr>
            <a:spLocks noGrp="1"/>
          </p:cNvSpPr>
          <p:nvPr>
            <p:ph type="subTitle" idx="1"/>
          </p:nvPr>
        </p:nvSpPr>
        <p:spPr>
          <a:xfrm>
            <a:off x="395536" y="836712"/>
            <a:ext cx="8496944" cy="5544616"/>
          </a:xfrm>
        </p:spPr>
        <p:txBody>
          <a:bodyPr>
            <a:normAutofit/>
          </a:bodyPr>
          <a:lstStyle/>
          <a:p>
            <a:r>
              <a:rPr lang="en-GB" sz="3600" b="1" dirty="0" smtClean="0">
                <a:solidFill>
                  <a:srgbClr val="002060"/>
                </a:solidFill>
              </a:rPr>
              <a:t>Participation in the Balvikas Programmes by the Children of the family conducted by the Organisation</a:t>
            </a:r>
          </a:p>
          <a:p>
            <a:endParaRPr lang="en-GB" sz="5400" dirty="0" smtClean="0">
              <a:solidFill>
                <a:srgbClr val="00206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2761917"/>
            <a:ext cx="5123459" cy="3295983"/>
          </a:xfrm>
          <a:prstGeom prst="rect">
            <a:avLst/>
          </a:prstGeom>
        </p:spPr>
      </p:pic>
    </p:spTree>
    <p:extLst>
      <p:ext uri="{BB962C8B-B14F-4D97-AF65-F5344CB8AC3E}">
        <p14:creationId xmlns:p14="http://schemas.microsoft.com/office/powerpoint/2010/main" val="385333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sz="4000" u="sng" dirty="0" smtClean="0">
                <a:solidFill>
                  <a:srgbClr val="002060"/>
                </a:solidFill>
              </a:rPr>
              <a:t>Teaching Techniques</a:t>
            </a:r>
            <a:endParaRPr lang="en-IN" sz="4000" u="sng" dirty="0">
              <a:solidFill>
                <a:srgbClr val="002060"/>
              </a:solidFill>
            </a:endParaRPr>
          </a:p>
        </p:txBody>
      </p:sp>
      <p:sp>
        <p:nvSpPr>
          <p:cNvPr id="3" name="Content Placeholder 2"/>
          <p:cNvSpPr>
            <a:spLocks noGrp="1"/>
          </p:cNvSpPr>
          <p:nvPr>
            <p:ph idx="1"/>
          </p:nvPr>
        </p:nvSpPr>
        <p:spPr>
          <a:xfrm>
            <a:off x="457200" y="980728"/>
            <a:ext cx="8229600" cy="5145435"/>
          </a:xfrm>
        </p:spPr>
        <p:txBody>
          <a:bodyPr/>
          <a:lstStyle/>
          <a:p>
            <a:pPr marL="0" indent="0">
              <a:buNone/>
            </a:pPr>
            <a:r>
              <a:rPr lang="en-GB" dirty="0" smtClean="0">
                <a:solidFill>
                  <a:srgbClr val="002060"/>
                </a:solidFill>
              </a:rPr>
              <a:t>The following five teaching techniques are taught to the Bal Vikas children:</a:t>
            </a:r>
          </a:p>
          <a:p>
            <a:pPr marL="514350" indent="-514350">
              <a:buFont typeface="+mj-lt"/>
              <a:buAutoNum type="arabicPeriod"/>
            </a:pPr>
            <a:r>
              <a:rPr lang="en-GB" dirty="0" smtClean="0">
                <a:solidFill>
                  <a:srgbClr val="002060"/>
                </a:solidFill>
              </a:rPr>
              <a:t>Prayer</a:t>
            </a:r>
          </a:p>
          <a:p>
            <a:pPr marL="514350" indent="-514350">
              <a:buFont typeface="+mj-lt"/>
              <a:buAutoNum type="arabicPeriod"/>
            </a:pPr>
            <a:r>
              <a:rPr lang="en-GB" dirty="0" smtClean="0">
                <a:solidFill>
                  <a:srgbClr val="002060"/>
                </a:solidFill>
              </a:rPr>
              <a:t>Group Singing</a:t>
            </a:r>
          </a:p>
          <a:p>
            <a:pPr marL="514350" indent="-514350">
              <a:buFont typeface="+mj-lt"/>
              <a:buAutoNum type="arabicPeriod"/>
            </a:pPr>
            <a:r>
              <a:rPr lang="en-GB" dirty="0" smtClean="0">
                <a:solidFill>
                  <a:srgbClr val="002060"/>
                </a:solidFill>
              </a:rPr>
              <a:t>Silent Sitting</a:t>
            </a:r>
          </a:p>
          <a:p>
            <a:pPr marL="514350" indent="-514350">
              <a:buFont typeface="+mj-lt"/>
              <a:buAutoNum type="arabicPeriod"/>
            </a:pPr>
            <a:r>
              <a:rPr lang="en-GB" dirty="0" smtClean="0">
                <a:solidFill>
                  <a:srgbClr val="002060"/>
                </a:solidFill>
              </a:rPr>
              <a:t>Story telling</a:t>
            </a:r>
          </a:p>
          <a:p>
            <a:pPr marL="514350" indent="-514350">
              <a:buFont typeface="+mj-lt"/>
              <a:buAutoNum type="arabicPeriod"/>
            </a:pPr>
            <a:r>
              <a:rPr lang="en-GB" dirty="0" smtClean="0">
                <a:solidFill>
                  <a:srgbClr val="002060"/>
                </a:solidFill>
              </a:rPr>
              <a:t>Group Activities</a:t>
            </a:r>
          </a:p>
          <a:p>
            <a:pPr marL="0" indent="0">
              <a:buNone/>
            </a:pPr>
            <a:r>
              <a:rPr lang="en-GB" dirty="0" smtClean="0">
                <a:solidFill>
                  <a:srgbClr val="002060"/>
                </a:solidFill>
              </a:rPr>
              <a:t>This technique will mould the character of the children</a:t>
            </a:r>
            <a:endParaRPr lang="en-IN" dirty="0">
              <a:solidFill>
                <a:srgbClr val="00206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2126" y="2132856"/>
            <a:ext cx="5208778" cy="2718486"/>
          </a:xfrm>
          <a:prstGeom prst="rect">
            <a:avLst/>
          </a:prstGeom>
        </p:spPr>
      </p:pic>
    </p:spTree>
    <p:extLst>
      <p:ext uri="{BB962C8B-B14F-4D97-AF65-F5344CB8AC3E}">
        <p14:creationId xmlns:p14="http://schemas.microsoft.com/office/powerpoint/2010/main" val="2731147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GB" sz="4000" dirty="0" smtClean="0"/>
              <a:t/>
            </a:r>
            <a:br>
              <a:rPr lang="en-GB" sz="4000" dirty="0" smtClean="0"/>
            </a:br>
            <a:r>
              <a:rPr lang="en-GB" sz="4000" u="sng" dirty="0" smtClean="0">
                <a:solidFill>
                  <a:srgbClr val="002060"/>
                </a:solidFill>
              </a:rPr>
              <a:t>Holistic </a:t>
            </a:r>
            <a:r>
              <a:rPr lang="en-GB" sz="4000" u="sng" dirty="0">
                <a:solidFill>
                  <a:srgbClr val="002060"/>
                </a:solidFill>
              </a:rPr>
              <a:t>and Integrated Personality Development</a:t>
            </a:r>
            <a:r>
              <a:rPr lang="en-GB" u="sng" dirty="0"/>
              <a:t/>
            </a:r>
            <a:br>
              <a:rPr lang="en-GB" u="sng" dirty="0"/>
            </a:br>
            <a:endParaRPr lang="en-IN" u="sng" dirty="0"/>
          </a:p>
        </p:txBody>
      </p:sp>
      <p:sp>
        <p:nvSpPr>
          <p:cNvPr id="3" name="Content Placeholder 2"/>
          <p:cNvSpPr>
            <a:spLocks noGrp="1"/>
          </p:cNvSpPr>
          <p:nvPr>
            <p:ph idx="1"/>
          </p:nvPr>
        </p:nvSpPr>
        <p:spPr>
          <a:xfrm>
            <a:off x="457200" y="908720"/>
            <a:ext cx="8229600" cy="5217443"/>
          </a:xfrm>
        </p:spPr>
        <p:txBody>
          <a:bodyPr>
            <a:normAutofit/>
          </a:bodyPr>
          <a:lstStyle/>
          <a:p>
            <a:pPr marL="0" indent="0">
              <a:buNone/>
            </a:pPr>
            <a:r>
              <a:rPr lang="en-GB" dirty="0" smtClean="0">
                <a:solidFill>
                  <a:srgbClr val="002060"/>
                </a:solidFill>
              </a:rPr>
              <a:t>Thus </a:t>
            </a:r>
            <a:r>
              <a:rPr lang="en-GB" dirty="0">
                <a:solidFill>
                  <a:srgbClr val="002060"/>
                </a:solidFill>
              </a:rPr>
              <a:t>the Sri Sathya Sai Bal Vikas program ensures development of the children’s total integrated personality at all the five </a:t>
            </a:r>
            <a:r>
              <a:rPr lang="en-GB" dirty="0" smtClean="0">
                <a:solidFill>
                  <a:srgbClr val="002060"/>
                </a:solidFill>
              </a:rPr>
              <a:t>levels</a:t>
            </a:r>
            <a:r>
              <a:rPr lang="en-GB" dirty="0">
                <a:solidFill>
                  <a:srgbClr val="002060"/>
                </a:solidFill>
              </a:rPr>
              <a:t>.</a:t>
            </a:r>
          </a:p>
          <a:p>
            <a:r>
              <a:rPr lang="en-GB" dirty="0" smtClean="0">
                <a:solidFill>
                  <a:srgbClr val="002060"/>
                </a:solidFill>
              </a:rPr>
              <a:t>Physical</a:t>
            </a:r>
            <a:endParaRPr lang="en-GB" dirty="0">
              <a:solidFill>
                <a:srgbClr val="002060"/>
              </a:solidFill>
            </a:endParaRPr>
          </a:p>
          <a:p>
            <a:r>
              <a:rPr lang="en-GB" dirty="0" smtClean="0">
                <a:solidFill>
                  <a:srgbClr val="002060"/>
                </a:solidFill>
              </a:rPr>
              <a:t>Intellectual</a:t>
            </a:r>
            <a:endParaRPr lang="en-GB" dirty="0">
              <a:solidFill>
                <a:srgbClr val="002060"/>
              </a:solidFill>
            </a:endParaRPr>
          </a:p>
          <a:p>
            <a:r>
              <a:rPr lang="en-GB" dirty="0" smtClean="0">
                <a:solidFill>
                  <a:srgbClr val="002060"/>
                </a:solidFill>
              </a:rPr>
              <a:t>Emotional</a:t>
            </a:r>
            <a:endParaRPr lang="en-GB" dirty="0">
              <a:solidFill>
                <a:srgbClr val="002060"/>
              </a:solidFill>
            </a:endParaRPr>
          </a:p>
          <a:p>
            <a:r>
              <a:rPr lang="en-GB" dirty="0">
                <a:solidFill>
                  <a:srgbClr val="002060"/>
                </a:solidFill>
              </a:rPr>
              <a:t>P</a:t>
            </a:r>
            <a:r>
              <a:rPr lang="en-GB" dirty="0" smtClean="0">
                <a:solidFill>
                  <a:srgbClr val="002060"/>
                </a:solidFill>
              </a:rPr>
              <a:t>sychic </a:t>
            </a:r>
            <a:r>
              <a:rPr lang="en-GB" dirty="0">
                <a:solidFill>
                  <a:srgbClr val="002060"/>
                </a:solidFill>
              </a:rPr>
              <a:t>and</a:t>
            </a:r>
          </a:p>
          <a:p>
            <a:r>
              <a:rPr lang="en-GB" dirty="0">
                <a:solidFill>
                  <a:srgbClr val="002060"/>
                </a:solidFill>
              </a:rPr>
              <a:t>S</a:t>
            </a:r>
            <a:r>
              <a:rPr lang="en-GB" dirty="0" smtClean="0">
                <a:solidFill>
                  <a:srgbClr val="002060"/>
                </a:solidFill>
              </a:rPr>
              <a:t>piritual</a:t>
            </a:r>
            <a:endParaRPr lang="en-IN" dirty="0">
              <a:solidFill>
                <a:srgbClr val="00206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636912"/>
            <a:ext cx="5112568" cy="3402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1289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576064"/>
          </a:xfrm>
        </p:spPr>
        <p:txBody>
          <a:bodyPr>
            <a:normAutofit fontScale="90000"/>
          </a:bodyPr>
          <a:lstStyle/>
          <a:p>
            <a:r>
              <a:rPr lang="en-GB" sz="4000" u="sng" dirty="0" smtClean="0">
                <a:solidFill>
                  <a:srgbClr val="002060"/>
                </a:solidFill>
              </a:rPr>
              <a:t>Lets do Together…</a:t>
            </a:r>
            <a:endParaRPr lang="en-IN" sz="4000" u="sng" dirty="0">
              <a:solidFill>
                <a:srgbClr val="002060"/>
              </a:solidFill>
            </a:endParaRPr>
          </a:p>
        </p:txBody>
      </p:sp>
      <p:sp>
        <p:nvSpPr>
          <p:cNvPr id="3" name="Content Placeholder 2"/>
          <p:cNvSpPr>
            <a:spLocks noGrp="1"/>
          </p:cNvSpPr>
          <p:nvPr>
            <p:ph idx="1"/>
          </p:nvPr>
        </p:nvSpPr>
        <p:spPr>
          <a:xfrm>
            <a:off x="457200" y="836712"/>
            <a:ext cx="8229600" cy="5289451"/>
          </a:xfrm>
        </p:spPr>
        <p:txBody>
          <a:bodyPr>
            <a:normAutofit fontScale="92500"/>
          </a:bodyPr>
          <a:lstStyle/>
          <a:p>
            <a:r>
              <a:rPr lang="en-GB" dirty="0">
                <a:solidFill>
                  <a:srgbClr val="002060"/>
                </a:solidFill>
              </a:rPr>
              <a:t>Together, let us help our children gain self-confidence to face all challenges in life</a:t>
            </a:r>
          </a:p>
          <a:p>
            <a:r>
              <a:rPr lang="en-GB" dirty="0">
                <a:solidFill>
                  <a:srgbClr val="002060"/>
                </a:solidFill>
              </a:rPr>
              <a:t>Together, let us help our children to listen to the voice of God within and tread in the right path always</a:t>
            </a:r>
          </a:p>
          <a:p>
            <a:r>
              <a:rPr lang="en-GB" dirty="0">
                <a:solidFill>
                  <a:srgbClr val="002060"/>
                </a:solidFill>
              </a:rPr>
              <a:t>Together, let us help our children grow into dynamic, confident, expressive, creative and happy individuals</a:t>
            </a:r>
          </a:p>
          <a:p>
            <a:r>
              <a:rPr lang="en-GB" dirty="0">
                <a:solidFill>
                  <a:srgbClr val="002060"/>
                </a:solidFill>
              </a:rPr>
              <a:t>Together, let us help our children serve family, society and the country.</a:t>
            </a:r>
          </a:p>
          <a:p>
            <a:r>
              <a:rPr lang="en-GB" dirty="0">
                <a:solidFill>
                  <a:srgbClr val="002060"/>
                </a:solidFill>
              </a:rPr>
              <a:t>Together, let us make our children the ideal citizens of Bharat</a:t>
            </a:r>
            <a:endParaRPr lang="en-IN" dirty="0">
              <a:solidFill>
                <a:srgbClr val="002060"/>
              </a:solidFill>
            </a:endParaRPr>
          </a:p>
        </p:txBody>
      </p:sp>
    </p:spTree>
    <p:extLst>
      <p:ext uri="{BB962C8B-B14F-4D97-AF65-F5344CB8AC3E}">
        <p14:creationId xmlns:p14="http://schemas.microsoft.com/office/powerpoint/2010/main" val="1517332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endParaRPr lang="en-IN" dirty="0"/>
          </a:p>
        </p:txBody>
      </p:sp>
      <p:sp>
        <p:nvSpPr>
          <p:cNvPr id="3" name="Content Placeholder 2"/>
          <p:cNvSpPr>
            <a:spLocks noGrp="1"/>
          </p:cNvSpPr>
          <p:nvPr>
            <p:ph idx="1"/>
          </p:nvPr>
        </p:nvSpPr>
        <p:spPr>
          <a:xfrm>
            <a:off x="457200" y="908720"/>
            <a:ext cx="8229600" cy="5217443"/>
          </a:xfrm>
        </p:spPr>
        <p:txBody>
          <a:bodyPr>
            <a:normAutofit/>
          </a:bodyPr>
          <a:lstStyle/>
          <a:p>
            <a:pPr marL="0" indent="0" algn="ctr">
              <a:buNone/>
            </a:pPr>
            <a:r>
              <a:rPr lang="en-GB" sz="6600" b="1" dirty="0" smtClean="0">
                <a:solidFill>
                  <a:srgbClr val="002060"/>
                </a:solidFill>
              </a:rPr>
              <a:t>Thank you</a:t>
            </a:r>
          </a:p>
          <a:p>
            <a:pPr marL="0" indent="0" algn="ctr">
              <a:buNone/>
            </a:pPr>
            <a:r>
              <a:rPr lang="en-GB" sz="6600" b="1" dirty="0">
                <a:solidFill>
                  <a:srgbClr val="002060"/>
                </a:solidFill>
              </a:rPr>
              <a:t> </a:t>
            </a:r>
            <a:r>
              <a:rPr lang="en-GB" sz="6600" b="1" dirty="0" smtClean="0">
                <a:solidFill>
                  <a:srgbClr val="002060"/>
                </a:solidFill>
              </a:rPr>
              <a:t>&amp;</a:t>
            </a:r>
            <a:br>
              <a:rPr lang="en-GB" sz="6600" b="1" dirty="0" smtClean="0">
                <a:solidFill>
                  <a:srgbClr val="002060"/>
                </a:solidFill>
              </a:rPr>
            </a:br>
            <a:r>
              <a:rPr lang="en-GB" sz="6600" b="1" dirty="0" smtClean="0">
                <a:solidFill>
                  <a:srgbClr val="002060"/>
                </a:solidFill>
              </a:rPr>
              <a:t>JAI SAI RAM</a:t>
            </a:r>
            <a:endParaRPr lang="en-IN" sz="6600" b="1" dirty="0">
              <a:solidFill>
                <a:srgbClr val="002060"/>
              </a:solidFill>
            </a:endParaRPr>
          </a:p>
        </p:txBody>
      </p:sp>
    </p:spTree>
    <p:extLst>
      <p:ext uri="{BB962C8B-B14F-4D97-AF65-F5344CB8AC3E}">
        <p14:creationId xmlns:p14="http://schemas.microsoft.com/office/powerpoint/2010/main" val="3352211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spTree>
    <p:extLst>
      <p:ext uri="{BB962C8B-B14F-4D97-AF65-F5344CB8AC3E}">
        <p14:creationId xmlns:p14="http://schemas.microsoft.com/office/powerpoint/2010/main" val="1744168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u="sng" dirty="0" smtClean="0">
                <a:solidFill>
                  <a:srgbClr val="002060"/>
                </a:solidFill>
              </a:rPr>
              <a:t>Bal Vikas Movement</a:t>
            </a:r>
            <a:endParaRPr lang="en-IN" u="sng" dirty="0">
              <a:solidFill>
                <a:srgbClr val="002060"/>
              </a:solidFill>
            </a:endParaRPr>
          </a:p>
        </p:txBody>
      </p:sp>
      <p:sp>
        <p:nvSpPr>
          <p:cNvPr id="3" name="Content Placeholder 2"/>
          <p:cNvSpPr>
            <a:spLocks noGrp="1"/>
          </p:cNvSpPr>
          <p:nvPr>
            <p:ph idx="1"/>
          </p:nvPr>
        </p:nvSpPr>
        <p:spPr>
          <a:xfrm>
            <a:off x="323528" y="908720"/>
            <a:ext cx="8424936" cy="5217443"/>
          </a:xfrm>
        </p:spPr>
        <p:txBody>
          <a:bodyPr>
            <a:normAutofit/>
          </a:bodyPr>
          <a:lstStyle/>
          <a:p>
            <a:pPr marL="0" indent="0">
              <a:buNone/>
            </a:pPr>
            <a:endParaRPr lang="en-IN" sz="2800" dirty="0">
              <a:solidFill>
                <a:srgbClr val="00206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9266" y="1466348"/>
            <a:ext cx="4986396" cy="3635536"/>
          </a:xfrm>
          <a:prstGeom prst="rect">
            <a:avLst/>
          </a:prstGeom>
        </p:spPr>
      </p:pic>
      <p:sp>
        <p:nvSpPr>
          <p:cNvPr id="5" name="TextBox 4"/>
          <p:cNvSpPr txBox="1"/>
          <p:nvPr/>
        </p:nvSpPr>
        <p:spPr>
          <a:xfrm>
            <a:off x="443707" y="1052736"/>
            <a:ext cx="2632781" cy="44627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b="1" dirty="0">
                <a:solidFill>
                  <a:srgbClr val="002060"/>
                </a:solidFill>
              </a:rPr>
              <a:t>Bhagawan initiated  the Bal Vikas movement in 1972 with an aim of Blossoming of Human Excellence in Children and  to infuse Divine feelings and Values in the young minds of the children. This is why He says : </a:t>
            </a:r>
          </a:p>
          <a:p>
            <a:r>
              <a:rPr lang="en-GB" sz="2800" b="1" dirty="0">
                <a:solidFill>
                  <a:srgbClr val="002060"/>
                </a:solidFill>
              </a:rPr>
              <a:t>Start Early, Drive Slowly and Reach Safely </a:t>
            </a:r>
          </a:p>
        </p:txBody>
      </p:sp>
    </p:spTree>
    <p:extLst>
      <p:ext uri="{BB962C8B-B14F-4D97-AF65-F5344CB8AC3E}">
        <p14:creationId xmlns:p14="http://schemas.microsoft.com/office/powerpoint/2010/main" val="85973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GB" u="sng" dirty="0" smtClean="0">
                <a:solidFill>
                  <a:srgbClr val="002060"/>
                </a:solidFill>
              </a:rPr>
              <a:t>Today’s Society</a:t>
            </a:r>
            <a:endParaRPr lang="en-IN" u="sng" dirty="0">
              <a:solidFill>
                <a:srgbClr val="00206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980728"/>
            <a:ext cx="6325444" cy="3558062"/>
          </a:xfrm>
        </p:spPr>
      </p:pic>
      <p:sp>
        <p:nvSpPr>
          <p:cNvPr id="4" name="TextBox 3"/>
          <p:cNvSpPr txBox="1"/>
          <p:nvPr/>
        </p:nvSpPr>
        <p:spPr>
          <a:xfrm>
            <a:off x="179512" y="4797152"/>
            <a:ext cx="8784976"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400" b="1" dirty="0">
                <a:solidFill>
                  <a:srgbClr val="002060"/>
                </a:solidFill>
              </a:rPr>
              <a:t>Most problems of today’s society can be traced back to acceptance given to academic progress without due importance on cultivation of human values. </a:t>
            </a:r>
          </a:p>
          <a:p>
            <a:r>
              <a:rPr lang="en-GB" sz="2400" b="1" dirty="0">
                <a:solidFill>
                  <a:srgbClr val="002060"/>
                </a:solidFill>
              </a:rPr>
              <a:t>Sri Sathya Sai Bal Vikas Program seeks to counter the effect of such unfortunate trends on the young adults of the world</a:t>
            </a:r>
          </a:p>
        </p:txBody>
      </p:sp>
    </p:spTree>
    <p:extLst>
      <p:ext uri="{BB962C8B-B14F-4D97-AF65-F5344CB8AC3E}">
        <p14:creationId xmlns:p14="http://schemas.microsoft.com/office/powerpoint/2010/main" val="1657410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GB" sz="4000" u="sng" dirty="0" smtClean="0">
                <a:solidFill>
                  <a:srgbClr val="002060"/>
                </a:solidFill>
              </a:rPr>
              <a:t>Need for Character Building</a:t>
            </a:r>
            <a:endParaRPr lang="en-IN" sz="4000" u="sng" dirty="0">
              <a:solidFill>
                <a:srgbClr val="00206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5856" y="1623286"/>
            <a:ext cx="5093198" cy="2952328"/>
          </a:xfrm>
        </p:spPr>
      </p:pic>
      <p:sp>
        <p:nvSpPr>
          <p:cNvPr id="4" name="TextBox 3"/>
          <p:cNvSpPr txBox="1"/>
          <p:nvPr/>
        </p:nvSpPr>
        <p:spPr>
          <a:xfrm>
            <a:off x="539552" y="1052736"/>
            <a:ext cx="2520280" cy="409342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b="1" dirty="0">
                <a:solidFill>
                  <a:srgbClr val="002060"/>
                </a:solidFill>
              </a:rPr>
              <a:t>Children are in the impressionable age.</a:t>
            </a:r>
          </a:p>
          <a:p>
            <a:r>
              <a:rPr lang="en-GB" sz="2000" b="1" dirty="0">
                <a:solidFill>
                  <a:srgbClr val="002060"/>
                </a:solidFill>
              </a:rPr>
              <a:t>Whatever they see, hear and experience gets recorded in their young subconscious mind which blossoms when they grow up.</a:t>
            </a:r>
          </a:p>
          <a:p>
            <a:r>
              <a:rPr lang="en-GB" sz="2000" b="1" dirty="0">
                <a:solidFill>
                  <a:srgbClr val="002060"/>
                </a:solidFill>
              </a:rPr>
              <a:t>Therefore its imperative that we teach character building at the young age itself.</a:t>
            </a:r>
          </a:p>
        </p:txBody>
      </p:sp>
    </p:spTree>
    <p:extLst>
      <p:ext uri="{BB962C8B-B14F-4D97-AF65-F5344CB8AC3E}">
        <p14:creationId xmlns:p14="http://schemas.microsoft.com/office/powerpoint/2010/main" val="2009790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u="sng" dirty="0" smtClean="0">
                <a:solidFill>
                  <a:srgbClr val="002060"/>
                </a:solidFill>
              </a:rPr>
              <a:t>Leaders of Tomorrow</a:t>
            </a:r>
            <a:endParaRPr lang="en-IN" u="sng" dirty="0">
              <a:solidFill>
                <a:srgbClr val="00206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908720"/>
            <a:ext cx="6234241" cy="3485507"/>
          </a:xfrm>
        </p:spPr>
      </p:pic>
      <p:sp>
        <p:nvSpPr>
          <p:cNvPr id="4" name="TextBox 3"/>
          <p:cNvSpPr txBox="1"/>
          <p:nvPr/>
        </p:nvSpPr>
        <p:spPr>
          <a:xfrm>
            <a:off x="323528" y="4516219"/>
            <a:ext cx="8506146"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400" b="1" dirty="0">
                <a:solidFill>
                  <a:srgbClr val="002060"/>
                </a:solidFill>
              </a:rPr>
              <a:t>Children of today are the Leaders of tomorrow.</a:t>
            </a:r>
          </a:p>
          <a:p>
            <a:r>
              <a:rPr lang="en-GB" sz="2400" b="1" dirty="0">
                <a:solidFill>
                  <a:srgbClr val="002060"/>
                </a:solidFill>
              </a:rPr>
              <a:t>Their  character, Behaviour, Personality, are moulded in the Bal Vikas classes of today…</a:t>
            </a:r>
          </a:p>
          <a:p>
            <a:r>
              <a:rPr lang="en-GB" sz="2400" b="1" dirty="0">
                <a:solidFill>
                  <a:srgbClr val="002060"/>
                </a:solidFill>
              </a:rPr>
              <a:t>Therefore these children need to receive highest form of moral education… </a:t>
            </a:r>
          </a:p>
        </p:txBody>
      </p:sp>
    </p:spTree>
    <p:extLst>
      <p:ext uri="{BB962C8B-B14F-4D97-AF65-F5344CB8AC3E}">
        <p14:creationId xmlns:p14="http://schemas.microsoft.com/office/powerpoint/2010/main" val="1076642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sz="4000" u="sng" dirty="0" smtClean="0">
                <a:solidFill>
                  <a:srgbClr val="002060"/>
                </a:solidFill>
              </a:rPr>
              <a:t>Role of Parents in Bal </a:t>
            </a:r>
            <a:r>
              <a:rPr lang="en-GB" sz="4000" u="sng" dirty="0" smtClean="0">
                <a:solidFill>
                  <a:srgbClr val="002060"/>
                </a:solidFill>
              </a:rPr>
              <a:t>Vikas</a:t>
            </a:r>
            <a:endParaRPr lang="en-IN" sz="4000" u="sng" dirty="0">
              <a:solidFill>
                <a:srgbClr val="00206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16016" y="1005098"/>
            <a:ext cx="4133500" cy="5199372"/>
          </a:xfrm>
        </p:spPr>
      </p:pic>
      <p:sp>
        <p:nvSpPr>
          <p:cNvPr id="4" name="TextBox 3"/>
          <p:cNvSpPr txBox="1"/>
          <p:nvPr/>
        </p:nvSpPr>
        <p:spPr>
          <a:xfrm>
            <a:off x="406450" y="942517"/>
            <a:ext cx="4165550" cy="532453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Font typeface="Arial" pitchFamily="34" charset="0"/>
              <a:buChar char="•"/>
            </a:pPr>
            <a:r>
              <a:rPr lang="en-GB" sz="2000" b="1" dirty="0">
                <a:solidFill>
                  <a:srgbClr val="002060"/>
                </a:solidFill>
              </a:rPr>
              <a:t>Absolute commitment to this structured 9 year program</a:t>
            </a:r>
          </a:p>
          <a:p>
            <a:pPr marL="342900" indent="-342900">
              <a:buFont typeface="Arial" pitchFamily="34" charset="0"/>
              <a:buChar char="•"/>
            </a:pPr>
            <a:r>
              <a:rPr lang="en-GB" sz="2000" b="1" dirty="0">
                <a:solidFill>
                  <a:srgbClr val="002060"/>
                </a:solidFill>
              </a:rPr>
              <a:t>Ensuring regular and punctual participation of their children in every weekend class</a:t>
            </a:r>
          </a:p>
          <a:p>
            <a:pPr marL="342900" indent="-342900">
              <a:buFont typeface="Arial" pitchFamily="34" charset="0"/>
              <a:buChar char="•"/>
            </a:pPr>
            <a:r>
              <a:rPr lang="en-GB" sz="2000" b="1" dirty="0">
                <a:solidFill>
                  <a:srgbClr val="002060"/>
                </a:solidFill>
              </a:rPr>
              <a:t>Total faith in the value oriented Bal Vikas Program</a:t>
            </a:r>
          </a:p>
          <a:p>
            <a:pPr marL="342900" indent="-342900">
              <a:buFont typeface="Arial" pitchFamily="34" charset="0"/>
              <a:buChar char="•"/>
            </a:pPr>
            <a:r>
              <a:rPr lang="en-GB" sz="2000" b="1" dirty="0">
                <a:solidFill>
                  <a:srgbClr val="002060"/>
                </a:solidFill>
              </a:rPr>
              <a:t>Enforcing / Reiterating the same values at home</a:t>
            </a:r>
          </a:p>
          <a:p>
            <a:pPr marL="342900" indent="-342900">
              <a:buFont typeface="Arial" pitchFamily="34" charset="0"/>
              <a:buChar char="•"/>
            </a:pPr>
            <a:r>
              <a:rPr lang="en-GB" sz="2000" b="1" dirty="0">
                <a:solidFill>
                  <a:srgbClr val="002060"/>
                </a:solidFill>
              </a:rPr>
              <a:t>Understanding the nobility of this totally free of cost </a:t>
            </a:r>
            <a:r>
              <a:rPr lang="en-GB" sz="2000" b="1" dirty="0" smtClean="0">
                <a:solidFill>
                  <a:srgbClr val="002060"/>
                </a:solidFill>
              </a:rPr>
              <a:t>Seva</a:t>
            </a:r>
            <a:endParaRPr lang="en-GB" sz="2000" b="1" dirty="0">
              <a:solidFill>
                <a:srgbClr val="002060"/>
              </a:solidFill>
            </a:endParaRPr>
          </a:p>
          <a:p>
            <a:pPr marL="342900" indent="-342900">
              <a:buFont typeface="Arial" pitchFamily="34" charset="0"/>
              <a:buChar char="•"/>
            </a:pPr>
            <a:r>
              <a:rPr lang="en-GB" sz="2000" b="1" dirty="0">
                <a:solidFill>
                  <a:srgbClr val="002060"/>
                </a:solidFill>
              </a:rPr>
              <a:t>Feedback at regular intervals</a:t>
            </a:r>
          </a:p>
          <a:p>
            <a:pPr marL="342900" indent="-342900">
              <a:buFont typeface="Arial" pitchFamily="34" charset="0"/>
              <a:buChar char="•"/>
            </a:pPr>
            <a:r>
              <a:rPr lang="en-GB" sz="2000" b="1" dirty="0">
                <a:solidFill>
                  <a:srgbClr val="002060"/>
                </a:solidFill>
              </a:rPr>
              <a:t>Participating in the Parent contact program to discuss the progress.</a:t>
            </a:r>
          </a:p>
          <a:p>
            <a:pPr marL="342900" indent="-342900">
              <a:buFont typeface="Arial" pitchFamily="34" charset="0"/>
              <a:buChar char="•"/>
            </a:pPr>
            <a:r>
              <a:rPr lang="en-GB" sz="2000" b="1" dirty="0">
                <a:solidFill>
                  <a:srgbClr val="002060"/>
                </a:solidFill>
              </a:rPr>
              <a:t>Participating in the Parenting program to facilitate improvement in relationships within families</a:t>
            </a:r>
          </a:p>
        </p:txBody>
      </p:sp>
    </p:spTree>
    <p:extLst>
      <p:ext uri="{BB962C8B-B14F-4D97-AF65-F5344CB8AC3E}">
        <p14:creationId xmlns:p14="http://schemas.microsoft.com/office/powerpoint/2010/main" val="2444269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76064"/>
          </a:xfrm>
        </p:spPr>
        <p:txBody>
          <a:bodyPr>
            <a:normAutofit fontScale="90000"/>
          </a:bodyPr>
          <a:lstStyle/>
          <a:p>
            <a:r>
              <a:rPr lang="en-GB" u="sng" dirty="0" smtClean="0">
                <a:solidFill>
                  <a:srgbClr val="002060"/>
                </a:solidFill>
              </a:rPr>
              <a:t>Parents’ Duty</a:t>
            </a:r>
            <a:endParaRPr lang="en-IN" u="sng" dirty="0">
              <a:solidFill>
                <a:srgbClr val="002060"/>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896675"/>
            <a:ext cx="6024550" cy="4004957"/>
          </a:xfrm>
        </p:spPr>
      </p:pic>
      <p:sp>
        <p:nvSpPr>
          <p:cNvPr id="4" name="TextBox 3"/>
          <p:cNvSpPr txBox="1"/>
          <p:nvPr/>
        </p:nvSpPr>
        <p:spPr>
          <a:xfrm>
            <a:off x="251520" y="5013176"/>
            <a:ext cx="8712967"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400" b="1" dirty="0">
                <a:solidFill>
                  <a:srgbClr val="002060"/>
                </a:solidFill>
              </a:rPr>
              <a:t>Therefore it’s the duty of the parents to ensure that their children are enrolled to Sathya Sai Balvikas</a:t>
            </a:r>
          </a:p>
          <a:p>
            <a:r>
              <a:rPr lang="en-GB" sz="2400" b="1" dirty="0">
                <a:solidFill>
                  <a:srgbClr val="002060"/>
                </a:solidFill>
              </a:rPr>
              <a:t>This is one of the essential duties prescribed by Bhagawan in the 9 point of code of conduct.</a:t>
            </a:r>
          </a:p>
        </p:txBody>
      </p:sp>
    </p:spTree>
    <p:extLst>
      <p:ext uri="{BB962C8B-B14F-4D97-AF65-F5344CB8AC3E}">
        <p14:creationId xmlns:p14="http://schemas.microsoft.com/office/powerpoint/2010/main" val="294026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GB" u="sng" dirty="0" smtClean="0">
                <a:solidFill>
                  <a:srgbClr val="002060"/>
                </a:solidFill>
              </a:rPr>
              <a:t>Parents duty</a:t>
            </a:r>
            <a:endParaRPr lang="en-IN" u="sng" dirty="0">
              <a:solidFill>
                <a:srgbClr val="002060"/>
              </a:solidFill>
            </a:endParaRPr>
          </a:p>
        </p:txBody>
      </p:sp>
      <p:sp>
        <p:nvSpPr>
          <p:cNvPr id="3" name="Content Placeholder 2"/>
          <p:cNvSpPr>
            <a:spLocks noGrp="1"/>
          </p:cNvSpPr>
          <p:nvPr>
            <p:ph idx="1"/>
          </p:nvPr>
        </p:nvSpPr>
        <p:spPr>
          <a:xfrm>
            <a:off x="457200" y="908720"/>
            <a:ext cx="8229600" cy="5217443"/>
          </a:xfrm>
        </p:spPr>
        <p:txBody>
          <a:bodyPr/>
          <a:lstStyle/>
          <a:p>
            <a:pPr marL="0" indent="0">
              <a:buNone/>
            </a:pPr>
            <a:endParaRPr lang="en-GB" dirty="0" smtClean="0"/>
          </a:p>
          <a:p>
            <a:pPr marL="0" indent="0">
              <a:buNone/>
            </a:pPr>
            <a:endParaRPr lang="en-GB" dirty="0"/>
          </a:p>
          <a:p>
            <a:pPr marL="0" indent="0">
              <a:buNone/>
            </a:pPr>
            <a:endParaRPr lang="en-IN" dirty="0"/>
          </a:p>
        </p:txBody>
      </p:sp>
      <p:sp>
        <p:nvSpPr>
          <p:cNvPr id="4" name="TextBox 3"/>
          <p:cNvSpPr txBox="1"/>
          <p:nvPr/>
        </p:nvSpPr>
        <p:spPr>
          <a:xfrm>
            <a:off x="643683" y="4941168"/>
            <a:ext cx="8068269" cy="16312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b="1" dirty="0">
                <a:solidFill>
                  <a:srgbClr val="002060"/>
                </a:solidFill>
              </a:rPr>
              <a:t>One question may arise. What if there are no children at home….or the children have grown up already?</a:t>
            </a:r>
          </a:p>
          <a:p>
            <a:endParaRPr lang="en-GB" sz="2000" b="1" dirty="0">
              <a:solidFill>
                <a:srgbClr val="002060"/>
              </a:solidFill>
            </a:endParaRPr>
          </a:p>
          <a:p>
            <a:r>
              <a:rPr lang="en-GB" sz="2000" b="1" dirty="0">
                <a:solidFill>
                  <a:srgbClr val="002060"/>
                </a:solidFill>
              </a:rPr>
              <a:t>Encourage other’s children to join Balvikas. </a:t>
            </a:r>
          </a:p>
          <a:p>
            <a:r>
              <a:rPr lang="en-GB" sz="2000" b="1" dirty="0">
                <a:solidFill>
                  <a:srgbClr val="002060"/>
                </a:solidFill>
              </a:rPr>
              <a:t>This is our sacred duty</a:t>
            </a:r>
            <a:r>
              <a:rPr lang="en-GB" dirty="0"/>
              <a: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4011" y="1124744"/>
            <a:ext cx="6550000" cy="3684375"/>
          </a:xfrm>
          <a:prstGeom prst="rect">
            <a:avLst/>
          </a:prstGeom>
        </p:spPr>
      </p:pic>
    </p:spTree>
    <p:extLst>
      <p:ext uri="{BB962C8B-B14F-4D97-AF65-F5344CB8AC3E}">
        <p14:creationId xmlns:p14="http://schemas.microsoft.com/office/powerpoint/2010/main" val="2256472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sz="4000" u="sng" dirty="0" smtClean="0">
                <a:solidFill>
                  <a:srgbClr val="002060"/>
                </a:solidFill>
              </a:rPr>
              <a:t>Today’s Parents…</a:t>
            </a:r>
            <a:endParaRPr lang="en-IN" sz="4000" u="sng" dirty="0">
              <a:solidFill>
                <a:srgbClr val="002060"/>
              </a:solidFill>
            </a:endParaRPr>
          </a:p>
        </p:txBody>
      </p:sp>
      <p:sp>
        <p:nvSpPr>
          <p:cNvPr id="4" name="TextBox 3"/>
          <p:cNvSpPr txBox="1"/>
          <p:nvPr/>
        </p:nvSpPr>
        <p:spPr>
          <a:xfrm>
            <a:off x="467544" y="1052736"/>
            <a:ext cx="2520280" cy="440120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b="1" dirty="0">
                <a:solidFill>
                  <a:srgbClr val="002060"/>
                </a:solidFill>
              </a:rPr>
              <a:t>Unfortunately today’s parents are only focussing on the aspects of living for their children..</a:t>
            </a:r>
          </a:p>
          <a:p>
            <a:r>
              <a:rPr lang="en-GB" sz="2000" b="1" dirty="0">
                <a:solidFill>
                  <a:srgbClr val="002060"/>
                </a:solidFill>
              </a:rPr>
              <a:t>Like classes on Karate, Swimming, Dancing, Tuitions etc…</a:t>
            </a:r>
          </a:p>
          <a:p>
            <a:r>
              <a:rPr lang="en-GB" sz="2000" b="1" dirty="0">
                <a:solidFill>
                  <a:srgbClr val="002060"/>
                </a:solidFill>
              </a:rPr>
              <a:t>No doubt the above are necessary along with formal education, but along with it character development is mandatory…</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63888" y="1245341"/>
            <a:ext cx="4896544" cy="42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97171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TotalTime>
  <Words>563</Words>
  <Application>Microsoft Office PowerPoint</Application>
  <PresentationFormat>On-screen Show (4:3)</PresentationFormat>
  <Paragraphs>61</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Om Sri Sai Ram</vt:lpstr>
      <vt:lpstr>Bal Vikas Movement</vt:lpstr>
      <vt:lpstr>Today’s Society</vt:lpstr>
      <vt:lpstr>Need for Character Building</vt:lpstr>
      <vt:lpstr>Leaders of Tomorrow</vt:lpstr>
      <vt:lpstr>Role of Parents in Bal Vikas</vt:lpstr>
      <vt:lpstr>Parents’ Duty</vt:lpstr>
      <vt:lpstr>Parents duty</vt:lpstr>
      <vt:lpstr>Today’s Parents…</vt:lpstr>
      <vt:lpstr>Teaching Techniques</vt:lpstr>
      <vt:lpstr> Holistic and Integrated Personality Development </vt:lpstr>
      <vt:lpstr>Lets do Together…</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 Sri Sai Ram</dc:title>
  <dc:creator>HP</dc:creator>
  <cp:lastModifiedBy>HP</cp:lastModifiedBy>
  <cp:revision>23</cp:revision>
  <dcterms:created xsi:type="dcterms:W3CDTF">2022-03-24T05:50:59Z</dcterms:created>
  <dcterms:modified xsi:type="dcterms:W3CDTF">2022-03-25T13:42:31Z</dcterms:modified>
</cp:coreProperties>
</file>