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56" r:id="rId3"/>
    <p:sldId id="273" r:id="rId4"/>
    <p:sldId id="271" r:id="rId5"/>
    <p:sldId id="257" r:id="rId6"/>
    <p:sldId id="274" r:id="rId7"/>
    <p:sldId id="275" r:id="rId8"/>
    <p:sldId id="283" r:id="rId9"/>
    <p:sldId id="284" r:id="rId10"/>
    <p:sldId id="258" r:id="rId11"/>
    <p:sldId id="277" r:id="rId12"/>
    <p:sldId id="259" r:id="rId13"/>
    <p:sldId id="280" r:id="rId14"/>
    <p:sldId id="272" r:id="rId15"/>
    <p:sldId id="260" r:id="rId16"/>
    <p:sldId id="281" r:id="rId17"/>
    <p:sldId id="261" r:id="rId18"/>
    <p:sldId id="286" r:id="rId19"/>
    <p:sldId id="262" r:id="rId20"/>
    <p:sldId id="287" r:id="rId21"/>
    <p:sldId id="263" r:id="rId22"/>
    <p:sldId id="279" r:id="rId23"/>
    <p:sldId id="264" r:id="rId24"/>
    <p:sldId id="276" r:id="rId25"/>
    <p:sldId id="265" r:id="rId26"/>
    <p:sldId id="267" r:id="rId27"/>
    <p:sldId id="266" r:id="rId28"/>
    <p:sldId id="278" r:id="rId29"/>
    <p:sldId id="268" r:id="rId30"/>
    <p:sldId id="282" r:id="rId31"/>
    <p:sldId id="269" r:id="rId32"/>
    <p:sldId id="27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5" autoAdjust="0"/>
    <p:restoredTop sz="94660"/>
  </p:normalViewPr>
  <p:slideViewPr>
    <p:cSldViewPr snapToGrid="0">
      <p:cViewPr varScale="1">
        <p:scale>
          <a:sx n="67" d="100"/>
          <a:sy n="67" d="100"/>
        </p:scale>
        <p:origin x="624"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7B6A0-C954-4554-AD3A-609F501246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EB6500-5368-434E-9380-AD94154901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69B233-37D8-4D1F-94CD-7D82E2D649E0}"/>
              </a:ext>
            </a:extLst>
          </p:cNvPr>
          <p:cNvSpPr>
            <a:spLocks noGrp="1"/>
          </p:cNvSpPr>
          <p:nvPr>
            <p:ph type="dt" sz="half" idx="10"/>
          </p:nvPr>
        </p:nvSpPr>
        <p:spPr/>
        <p:txBody>
          <a:bodyPr/>
          <a:lstStyle/>
          <a:p>
            <a:fld id="{A055EC42-E29D-4413-90E4-17E581A86FE4}" type="datetimeFigureOut">
              <a:rPr lang="en-US" smtClean="0"/>
              <a:t>2/5/2021</a:t>
            </a:fld>
            <a:endParaRPr lang="en-US"/>
          </a:p>
        </p:txBody>
      </p:sp>
      <p:sp>
        <p:nvSpPr>
          <p:cNvPr id="5" name="Footer Placeholder 4">
            <a:extLst>
              <a:ext uri="{FF2B5EF4-FFF2-40B4-BE49-F238E27FC236}">
                <a16:creationId xmlns:a16="http://schemas.microsoft.com/office/drawing/2014/main" id="{6A494CBD-1659-435F-9CE1-7743476CDD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755698-3A08-4557-9759-D6A9196D88BB}"/>
              </a:ext>
            </a:extLst>
          </p:cNvPr>
          <p:cNvSpPr>
            <a:spLocks noGrp="1"/>
          </p:cNvSpPr>
          <p:nvPr>
            <p:ph type="sldNum" sz="quarter" idx="12"/>
          </p:nvPr>
        </p:nvSpPr>
        <p:spPr/>
        <p:txBody>
          <a:bodyPr/>
          <a:lstStyle/>
          <a:p>
            <a:fld id="{C633C4E4-0305-4443-BD44-9D76FAB32E9C}" type="slidenum">
              <a:rPr lang="en-US" smtClean="0"/>
              <a:t>‹#›</a:t>
            </a:fld>
            <a:endParaRPr lang="en-US"/>
          </a:p>
        </p:txBody>
      </p:sp>
    </p:spTree>
    <p:extLst>
      <p:ext uri="{BB962C8B-B14F-4D97-AF65-F5344CB8AC3E}">
        <p14:creationId xmlns:p14="http://schemas.microsoft.com/office/powerpoint/2010/main" val="90532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6FEC2-7616-4C05-81E0-8F04A7D2A1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63A63F-CB21-4D56-BB85-8B81DD10A5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1C575-6F35-47D7-A0A5-31B3A0E04358}"/>
              </a:ext>
            </a:extLst>
          </p:cNvPr>
          <p:cNvSpPr>
            <a:spLocks noGrp="1"/>
          </p:cNvSpPr>
          <p:nvPr>
            <p:ph type="dt" sz="half" idx="10"/>
          </p:nvPr>
        </p:nvSpPr>
        <p:spPr/>
        <p:txBody>
          <a:bodyPr/>
          <a:lstStyle/>
          <a:p>
            <a:fld id="{A055EC42-E29D-4413-90E4-17E581A86FE4}" type="datetimeFigureOut">
              <a:rPr lang="en-US" smtClean="0"/>
              <a:t>2/5/2021</a:t>
            </a:fld>
            <a:endParaRPr lang="en-US"/>
          </a:p>
        </p:txBody>
      </p:sp>
      <p:sp>
        <p:nvSpPr>
          <p:cNvPr id="5" name="Footer Placeholder 4">
            <a:extLst>
              <a:ext uri="{FF2B5EF4-FFF2-40B4-BE49-F238E27FC236}">
                <a16:creationId xmlns:a16="http://schemas.microsoft.com/office/drawing/2014/main" id="{AABD6520-BE66-48B1-81D1-7793DEF0AD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E5774-C1A6-465F-85E1-6439576F024C}"/>
              </a:ext>
            </a:extLst>
          </p:cNvPr>
          <p:cNvSpPr>
            <a:spLocks noGrp="1"/>
          </p:cNvSpPr>
          <p:nvPr>
            <p:ph type="sldNum" sz="quarter" idx="12"/>
          </p:nvPr>
        </p:nvSpPr>
        <p:spPr/>
        <p:txBody>
          <a:bodyPr/>
          <a:lstStyle/>
          <a:p>
            <a:fld id="{C633C4E4-0305-4443-BD44-9D76FAB32E9C}" type="slidenum">
              <a:rPr lang="en-US" smtClean="0"/>
              <a:t>‹#›</a:t>
            </a:fld>
            <a:endParaRPr lang="en-US"/>
          </a:p>
        </p:txBody>
      </p:sp>
    </p:spTree>
    <p:extLst>
      <p:ext uri="{BB962C8B-B14F-4D97-AF65-F5344CB8AC3E}">
        <p14:creationId xmlns:p14="http://schemas.microsoft.com/office/powerpoint/2010/main" val="4204128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CEF2F3-B199-4568-ADA9-5101BACDF0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2B313A-3F36-43D7-A48D-1A11493812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3DE31-F018-4D02-A24C-289808350AFF}"/>
              </a:ext>
            </a:extLst>
          </p:cNvPr>
          <p:cNvSpPr>
            <a:spLocks noGrp="1"/>
          </p:cNvSpPr>
          <p:nvPr>
            <p:ph type="dt" sz="half" idx="10"/>
          </p:nvPr>
        </p:nvSpPr>
        <p:spPr/>
        <p:txBody>
          <a:bodyPr/>
          <a:lstStyle/>
          <a:p>
            <a:fld id="{A055EC42-E29D-4413-90E4-17E581A86FE4}" type="datetimeFigureOut">
              <a:rPr lang="en-US" smtClean="0"/>
              <a:t>2/5/2021</a:t>
            </a:fld>
            <a:endParaRPr lang="en-US"/>
          </a:p>
        </p:txBody>
      </p:sp>
      <p:sp>
        <p:nvSpPr>
          <p:cNvPr id="5" name="Footer Placeholder 4">
            <a:extLst>
              <a:ext uri="{FF2B5EF4-FFF2-40B4-BE49-F238E27FC236}">
                <a16:creationId xmlns:a16="http://schemas.microsoft.com/office/drawing/2014/main" id="{4159537A-D943-43F4-9F31-6C0CE4759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9259EC-5051-44E3-9E3F-1FF96447E934}"/>
              </a:ext>
            </a:extLst>
          </p:cNvPr>
          <p:cNvSpPr>
            <a:spLocks noGrp="1"/>
          </p:cNvSpPr>
          <p:nvPr>
            <p:ph type="sldNum" sz="quarter" idx="12"/>
          </p:nvPr>
        </p:nvSpPr>
        <p:spPr/>
        <p:txBody>
          <a:bodyPr/>
          <a:lstStyle/>
          <a:p>
            <a:fld id="{C633C4E4-0305-4443-BD44-9D76FAB32E9C}" type="slidenum">
              <a:rPr lang="en-US" smtClean="0"/>
              <a:t>‹#›</a:t>
            </a:fld>
            <a:endParaRPr lang="en-US"/>
          </a:p>
        </p:txBody>
      </p:sp>
    </p:spTree>
    <p:extLst>
      <p:ext uri="{BB962C8B-B14F-4D97-AF65-F5344CB8AC3E}">
        <p14:creationId xmlns:p14="http://schemas.microsoft.com/office/powerpoint/2010/main" val="2597331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A5BE0-752B-471B-A025-9E9AD50C21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101C39-505C-46AF-8CA1-EDFB99A478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92E031-6871-48A7-B1FA-8D8FC96409B3}"/>
              </a:ext>
            </a:extLst>
          </p:cNvPr>
          <p:cNvSpPr>
            <a:spLocks noGrp="1"/>
          </p:cNvSpPr>
          <p:nvPr>
            <p:ph type="dt" sz="half" idx="10"/>
          </p:nvPr>
        </p:nvSpPr>
        <p:spPr/>
        <p:txBody>
          <a:bodyPr/>
          <a:lstStyle/>
          <a:p>
            <a:fld id="{A055EC42-E29D-4413-90E4-17E581A86FE4}" type="datetimeFigureOut">
              <a:rPr lang="en-US" smtClean="0"/>
              <a:t>2/5/2021</a:t>
            </a:fld>
            <a:endParaRPr lang="en-US"/>
          </a:p>
        </p:txBody>
      </p:sp>
      <p:sp>
        <p:nvSpPr>
          <p:cNvPr id="5" name="Footer Placeholder 4">
            <a:extLst>
              <a:ext uri="{FF2B5EF4-FFF2-40B4-BE49-F238E27FC236}">
                <a16:creationId xmlns:a16="http://schemas.microsoft.com/office/drawing/2014/main" id="{AA1D2BBC-90EF-4F4F-B59C-2DB46D86E3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4F09DA-955B-48E1-AE05-B7A63000A5EF}"/>
              </a:ext>
            </a:extLst>
          </p:cNvPr>
          <p:cNvSpPr>
            <a:spLocks noGrp="1"/>
          </p:cNvSpPr>
          <p:nvPr>
            <p:ph type="sldNum" sz="quarter" idx="12"/>
          </p:nvPr>
        </p:nvSpPr>
        <p:spPr/>
        <p:txBody>
          <a:bodyPr/>
          <a:lstStyle/>
          <a:p>
            <a:fld id="{C633C4E4-0305-4443-BD44-9D76FAB32E9C}" type="slidenum">
              <a:rPr lang="en-US" smtClean="0"/>
              <a:t>‹#›</a:t>
            </a:fld>
            <a:endParaRPr lang="en-US"/>
          </a:p>
        </p:txBody>
      </p:sp>
    </p:spTree>
    <p:extLst>
      <p:ext uri="{BB962C8B-B14F-4D97-AF65-F5344CB8AC3E}">
        <p14:creationId xmlns:p14="http://schemas.microsoft.com/office/powerpoint/2010/main" val="250195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B8904-3813-4575-B261-698BDF07DA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B343AA-D657-4E90-9566-BB1B47C90B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8DB269-B5A1-4B56-B32F-9861BD8EEA41}"/>
              </a:ext>
            </a:extLst>
          </p:cNvPr>
          <p:cNvSpPr>
            <a:spLocks noGrp="1"/>
          </p:cNvSpPr>
          <p:nvPr>
            <p:ph type="dt" sz="half" idx="10"/>
          </p:nvPr>
        </p:nvSpPr>
        <p:spPr/>
        <p:txBody>
          <a:bodyPr/>
          <a:lstStyle/>
          <a:p>
            <a:fld id="{A055EC42-E29D-4413-90E4-17E581A86FE4}" type="datetimeFigureOut">
              <a:rPr lang="en-US" smtClean="0"/>
              <a:t>2/5/2021</a:t>
            </a:fld>
            <a:endParaRPr lang="en-US"/>
          </a:p>
        </p:txBody>
      </p:sp>
      <p:sp>
        <p:nvSpPr>
          <p:cNvPr id="5" name="Footer Placeholder 4">
            <a:extLst>
              <a:ext uri="{FF2B5EF4-FFF2-40B4-BE49-F238E27FC236}">
                <a16:creationId xmlns:a16="http://schemas.microsoft.com/office/drawing/2014/main" id="{1F4CEF55-FF3B-4E5F-B441-FDC2AB48D8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83647E-0CBA-435B-848F-3789BBBE7606}"/>
              </a:ext>
            </a:extLst>
          </p:cNvPr>
          <p:cNvSpPr>
            <a:spLocks noGrp="1"/>
          </p:cNvSpPr>
          <p:nvPr>
            <p:ph type="sldNum" sz="quarter" idx="12"/>
          </p:nvPr>
        </p:nvSpPr>
        <p:spPr/>
        <p:txBody>
          <a:bodyPr/>
          <a:lstStyle/>
          <a:p>
            <a:fld id="{C633C4E4-0305-4443-BD44-9D76FAB32E9C}" type="slidenum">
              <a:rPr lang="en-US" smtClean="0"/>
              <a:t>‹#›</a:t>
            </a:fld>
            <a:endParaRPr lang="en-US"/>
          </a:p>
        </p:txBody>
      </p:sp>
    </p:spTree>
    <p:extLst>
      <p:ext uri="{BB962C8B-B14F-4D97-AF65-F5344CB8AC3E}">
        <p14:creationId xmlns:p14="http://schemas.microsoft.com/office/powerpoint/2010/main" val="1057720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B5A14-F324-42ED-BA34-7812F0469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9490FA-E008-4CEB-AD3E-051C2E34F4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88DB66-FAED-40EA-9CAB-050F7B8BC6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3F0D89-FE40-4F33-9536-738B9DC0F1D8}"/>
              </a:ext>
            </a:extLst>
          </p:cNvPr>
          <p:cNvSpPr>
            <a:spLocks noGrp="1"/>
          </p:cNvSpPr>
          <p:nvPr>
            <p:ph type="dt" sz="half" idx="10"/>
          </p:nvPr>
        </p:nvSpPr>
        <p:spPr/>
        <p:txBody>
          <a:bodyPr/>
          <a:lstStyle/>
          <a:p>
            <a:fld id="{A055EC42-E29D-4413-90E4-17E581A86FE4}" type="datetimeFigureOut">
              <a:rPr lang="en-US" smtClean="0"/>
              <a:t>2/5/2021</a:t>
            </a:fld>
            <a:endParaRPr lang="en-US"/>
          </a:p>
        </p:txBody>
      </p:sp>
      <p:sp>
        <p:nvSpPr>
          <p:cNvPr id="6" name="Footer Placeholder 5">
            <a:extLst>
              <a:ext uri="{FF2B5EF4-FFF2-40B4-BE49-F238E27FC236}">
                <a16:creationId xmlns:a16="http://schemas.microsoft.com/office/drawing/2014/main" id="{CFF961AB-FD9B-467F-A0BA-0A201CE4E1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18B6E1-22F9-4DB7-87AF-3C42FFA3A1B6}"/>
              </a:ext>
            </a:extLst>
          </p:cNvPr>
          <p:cNvSpPr>
            <a:spLocks noGrp="1"/>
          </p:cNvSpPr>
          <p:nvPr>
            <p:ph type="sldNum" sz="quarter" idx="12"/>
          </p:nvPr>
        </p:nvSpPr>
        <p:spPr/>
        <p:txBody>
          <a:bodyPr/>
          <a:lstStyle/>
          <a:p>
            <a:fld id="{C633C4E4-0305-4443-BD44-9D76FAB32E9C}" type="slidenum">
              <a:rPr lang="en-US" smtClean="0"/>
              <a:t>‹#›</a:t>
            </a:fld>
            <a:endParaRPr lang="en-US"/>
          </a:p>
        </p:txBody>
      </p:sp>
    </p:spTree>
    <p:extLst>
      <p:ext uri="{BB962C8B-B14F-4D97-AF65-F5344CB8AC3E}">
        <p14:creationId xmlns:p14="http://schemas.microsoft.com/office/powerpoint/2010/main" val="3246377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C6F93-5533-40B0-872E-2A2FB6D5C4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FCFE58-F4C7-4957-8905-D7EC94F5EE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175F45-263C-41F9-B94E-8C128763AD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E556F8-FAE4-47D2-A702-9D5ED120C1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5D18E9-8623-4B05-B5E2-14D4E4C574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D85EA8-4A10-4DB6-9E76-7C8525D87590}"/>
              </a:ext>
            </a:extLst>
          </p:cNvPr>
          <p:cNvSpPr>
            <a:spLocks noGrp="1"/>
          </p:cNvSpPr>
          <p:nvPr>
            <p:ph type="dt" sz="half" idx="10"/>
          </p:nvPr>
        </p:nvSpPr>
        <p:spPr/>
        <p:txBody>
          <a:bodyPr/>
          <a:lstStyle/>
          <a:p>
            <a:fld id="{A055EC42-E29D-4413-90E4-17E581A86FE4}" type="datetimeFigureOut">
              <a:rPr lang="en-US" smtClean="0"/>
              <a:t>2/5/2021</a:t>
            </a:fld>
            <a:endParaRPr lang="en-US"/>
          </a:p>
        </p:txBody>
      </p:sp>
      <p:sp>
        <p:nvSpPr>
          <p:cNvPr id="8" name="Footer Placeholder 7">
            <a:extLst>
              <a:ext uri="{FF2B5EF4-FFF2-40B4-BE49-F238E27FC236}">
                <a16:creationId xmlns:a16="http://schemas.microsoft.com/office/drawing/2014/main" id="{DEA5F3E9-A1F5-47CA-AB20-E1CE6004E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B9DC66-3E9D-4A35-89BC-AC1AA9FD4929}"/>
              </a:ext>
            </a:extLst>
          </p:cNvPr>
          <p:cNvSpPr>
            <a:spLocks noGrp="1"/>
          </p:cNvSpPr>
          <p:nvPr>
            <p:ph type="sldNum" sz="quarter" idx="12"/>
          </p:nvPr>
        </p:nvSpPr>
        <p:spPr/>
        <p:txBody>
          <a:bodyPr/>
          <a:lstStyle/>
          <a:p>
            <a:fld id="{C633C4E4-0305-4443-BD44-9D76FAB32E9C}" type="slidenum">
              <a:rPr lang="en-US" smtClean="0"/>
              <a:t>‹#›</a:t>
            </a:fld>
            <a:endParaRPr lang="en-US"/>
          </a:p>
        </p:txBody>
      </p:sp>
    </p:spTree>
    <p:extLst>
      <p:ext uri="{BB962C8B-B14F-4D97-AF65-F5344CB8AC3E}">
        <p14:creationId xmlns:p14="http://schemas.microsoft.com/office/powerpoint/2010/main" val="2320347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AFD3A-BB85-4718-B0CD-8DB7B72B47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A2C11D-17D5-472E-BED8-488EF6E4993F}"/>
              </a:ext>
            </a:extLst>
          </p:cNvPr>
          <p:cNvSpPr>
            <a:spLocks noGrp="1"/>
          </p:cNvSpPr>
          <p:nvPr>
            <p:ph type="dt" sz="half" idx="10"/>
          </p:nvPr>
        </p:nvSpPr>
        <p:spPr/>
        <p:txBody>
          <a:bodyPr/>
          <a:lstStyle/>
          <a:p>
            <a:fld id="{A055EC42-E29D-4413-90E4-17E581A86FE4}" type="datetimeFigureOut">
              <a:rPr lang="en-US" smtClean="0"/>
              <a:t>2/5/2021</a:t>
            </a:fld>
            <a:endParaRPr lang="en-US"/>
          </a:p>
        </p:txBody>
      </p:sp>
      <p:sp>
        <p:nvSpPr>
          <p:cNvPr id="4" name="Footer Placeholder 3">
            <a:extLst>
              <a:ext uri="{FF2B5EF4-FFF2-40B4-BE49-F238E27FC236}">
                <a16:creationId xmlns:a16="http://schemas.microsoft.com/office/drawing/2014/main" id="{EC7212BE-2A03-46BD-9A4C-9AF0030EF8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51C972-BC2E-486A-8E38-1D727427DF03}"/>
              </a:ext>
            </a:extLst>
          </p:cNvPr>
          <p:cNvSpPr>
            <a:spLocks noGrp="1"/>
          </p:cNvSpPr>
          <p:nvPr>
            <p:ph type="sldNum" sz="quarter" idx="12"/>
          </p:nvPr>
        </p:nvSpPr>
        <p:spPr/>
        <p:txBody>
          <a:bodyPr/>
          <a:lstStyle/>
          <a:p>
            <a:fld id="{C633C4E4-0305-4443-BD44-9D76FAB32E9C}" type="slidenum">
              <a:rPr lang="en-US" smtClean="0"/>
              <a:t>‹#›</a:t>
            </a:fld>
            <a:endParaRPr lang="en-US"/>
          </a:p>
        </p:txBody>
      </p:sp>
    </p:spTree>
    <p:extLst>
      <p:ext uri="{BB962C8B-B14F-4D97-AF65-F5344CB8AC3E}">
        <p14:creationId xmlns:p14="http://schemas.microsoft.com/office/powerpoint/2010/main" val="1594808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68395D-770B-4E7C-99A1-877F9A3F2839}"/>
              </a:ext>
            </a:extLst>
          </p:cNvPr>
          <p:cNvSpPr>
            <a:spLocks noGrp="1"/>
          </p:cNvSpPr>
          <p:nvPr>
            <p:ph type="dt" sz="half" idx="10"/>
          </p:nvPr>
        </p:nvSpPr>
        <p:spPr/>
        <p:txBody>
          <a:bodyPr/>
          <a:lstStyle/>
          <a:p>
            <a:fld id="{A055EC42-E29D-4413-90E4-17E581A86FE4}" type="datetimeFigureOut">
              <a:rPr lang="en-US" smtClean="0"/>
              <a:t>2/5/2021</a:t>
            </a:fld>
            <a:endParaRPr lang="en-US"/>
          </a:p>
        </p:txBody>
      </p:sp>
      <p:sp>
        <p:nvSpPr>
          <p:cNvPr id="3" name="Footer Placeholder 2">
            <a:extLst>
              <a:ext uri="{FF2B5EF4-FFF2-40B4-BE49-F238E27FC236}">
                <a16:creationId xmlns:a16="http://schemas.microsoft.com/office/drawing/2014/main" id="{C7123EC9-F9D5-4196-B409-8D8EBFCFE3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BD65A-7F0A-4035-8FA5-B744F491A72F}"/>
              </a:ext>
            </a:extLst>
          </p:cNvPr>
          <p:cNvSpPr>
            <a:spLocks noGrp="1"/>
          </p:cNvSpPr>
          <p:nvPr>
            <p:ph type="sldNum" sz="quarter" idx="12"/>
          </p:nvPr>
        </p:nvSpPr>
        <p:spPr/>
        <p:txBody>
          <a:bodyPr/>
          <a:lstStyle/>
          <a:p>
            <a:fld id="{C633C4E4-0305-4443-BD44-9D76FAB32E9C}" type="slidenum">
              <a:rPr lang="en-US" smtClean="0"/>
              <a:t>‹#›</a:t>
            </a:fld>
            <a:endParaRPr lang="en-US"/>
          </a:p>
        </p:txBody>
      </p:sp>
    </p:spTree>
    <p:extLst>
      <p:ext uri="{BB962C8B-B14F-4D97-AF65-F5344CB8AC3E}">
        <p14:creationId xmlns:p14="http://schemas.microsoft.com/office/powerpoint/2010/main" val="3368057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0F591-AC16-4545-BDEA-98A22EA490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6E45A6-739D-497A-8903-135BBAA2D8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E40181-38AB-4B23-9A63-3023A9760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461615-6CD8-4AEE-850A-B8BE943F03F1}"/>
              </a:ext>
            </a:extLst>
          </p:cNvPr>
          <p:cNvSpPr>
            <a:spLocks noGrp="1"/>
          </p:cNvSpPr>
          <p:nvPr>
            <p:ph type="dt" sz="half" idx="10"/>
          </p:nvPr>
        </p:nvSpPr>
        <p:spPr/>
        <p:txBody>
          <a:bodyPr/>
          <a:lstStyle/>
          <a:p>
            <a:fld id="{A055EC42-E29D-4413-90E4-17E581A86FE4}" type="datetimeFigureOut">
              <a:rPr lang="en-US" smtClean="0"/>
              <a:t>2/5/2021</a:t>
            </a:fld>
            <a:endParaRPr lang="en-US"/>
          </a:p>
        </p:txBody>
      </p:sp>
      <p:sp>
        <p:nvSpPr>
          <p:cNvPr id="6" name="Footer Placeholder 5">
            <a:extLst>
              <a:ext uri="{FF2B5EF4-FFF2-40B4-BE49-F238E27FC236}">
                <a16:creationId xmlns:a16="http://schemas.microsoft.com/office/drawing/2014/main" id="{AB1FCB93-3E38-4EBE-99A0-C8E81F54D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4AE585-4266-4F1A-97BE-23CFE107EA88}"/>
              </a:ext>
            </a:extLst>
          </p:cNvPr>
          <p:cNvSpPr>
            <a:spLocks noGrp="1"/>
          </p:cNvSpPr>
          <p:nvPr>
            <p:ph type="sldNum" sz="quarter" idx="12"/>
          </p:nvPr>
        </p:nvSpPr>
        <p:spPr/>
        <p:txBody>
          <a:bodyPr/>
          <a:lstStyle/>
          <a:p>
            <a:fld id="{C633C4E4-0305-4443-BD44-9D76FAB32E9C}" type="slidenum">
              <a:rPr lang="en-US" smtClean="0"/>
              <a:t>‹#›</a:t>
            </a:fld>
            <a:endParaRPr lang="en-US"/>
          </a:p>
        </p:txBody>
      </p:sp>
    </p:spTree>
    <p:extLst>
      <p:ext uri="{BB962C8B-B14F-4D97-AF65-F5344CB8AC3E}">
        <p14:creationId xmlns:p14="http://schemas.microsoft.com/office/powerpoint/2010/main" val="2286347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5D9D0-247F-4408-973A-CA6DDD5745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C7E835-6889-4337-977D-487962FAE3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ED42A4-F17D-46A4-95C0-5581D4B284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2A308A-F496-46CB-AF6B-AD0D663F8B58}"/>
              </a:ext>
            </a:extLst>
          </p:cNvPr>
          <p:cNvSpPr>
            <a:spLocks noGrp="1"/>
          </p:cNvSpPr>
          <p:nvPr>
            <p:ph type="dt" sz="half" idx="10"/>
          </p:nvPr>
        </p:nvSpPr>
        <p:spPr/>
        <p:txBody>
          <a:bodyPr/>
          <a:lstStyle/>
          <a:p>
            <a:fld id="{A055EC42-E29D-4413-90E4-17E581A86FE4}" type="datetimeFigureOut">
              <a:rPr lang="en-US" smtClean="0"/>
              <a:t>2/5/2021</a:t>
            </a:fld>
            <a:endParaRPr lang="en-US"/>
          </a:p>
        </p:txBody>
      </p:sp>
      <p:sp>
        <p:nvSpPr>
          <p:cNvPr id="6" name="Footer Placeholder 5">
            <a:extLst>
              <a:ext uri="{FF2B5EF4-FFF2-40B4-BE49-F238E27FC236}">
                <a16:creationId xmlns:a16="http://schemas.microsoft.com/office/drawing/2014/main" id="{5F0F19F2-CC0D-42DA-846B-A1C0544B7F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121A7C-69CF-46F3-BCB7-3FC7E0BBE911}"/>
              </a:ext>
            </a:extLst>
          </p:cNvPr>
          <p:cNvSpPr>
            <a:spLocks noGrp="1"/>
          </p:cNvSpPr>
          <p:nvPr>
            <p:ph type="sldNum" sz="quarter" idx="12"/>
          </p:nvPr>
        </p:nvSpPr>
        <p:spPr/>
        <p:txBody>
          <a:bodyPr/>
          <a:lstStyle/>
          <a:p>
            <a:fld id="{C633C4E4-0305-4443-BD44-9D76FAB32E9C}" type="slidenum">
              <a:rPr lang="en-US" smtClean="0"/>
              <a:t>‹#›</a:t>
            </a:fld>
            <a:endParaRPr lang="en-US"/>
          </a:p>
        </p:txBody>
      </p:sp>
    </p:spTree>
    <p:extLst>
      <p:ext uri="{BB962C8B-B14F-4D97-AF65-F5344CB8AC3E}">
        <p14:creationId xmlns:p14="http://schemas.microsoft.com/office/powerpoint/2010/main" val="2994023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5E4996-4AC2-4B14-AC6E-C3547F1C36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83AC13-E926-46FE-BF95-CB60C6B18E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BD2B7A-8399-43BB-AC98-FB5FF28C9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5EC42-E29D-4413-90E4-17E581A86FE4}" type="datetimeFigureOut">
              <a:rPr lang="en-US" smtClean="0"/>
              <a:t>2/5/2021</a:t>
            </a:fld>
            <a:endParaRPr lang="en-US"/>
          </a:p>
        </p:txBody>
      </p:sp>
      <p:sp>
        <p:nvSpPr>
          <p:cNvPr id="5" name="Footer Placeholder 4">
            <a:extLst>
              <a:ext uri="{FF2B5EF4-FFF2-40B4-BE49-F238E27FC236}">
                <a16:creationId xmlns:a16="http://schemas.microsoft.com/office/drawing/2014/main" id="{E434FA6A-2BF9-4E17-8E22-DDAAE449CD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23DC77-927D-477D-84D4-FA74C51EAB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3C4E4-0305-4443-BD44-9D76FAB32E9C}" type="slidenum">
              <a:rPr lang="en-US" smtClean="0"/>
              <a:t>‹#›</a:t>
            </a:fld>
            <a:endParaRPr lang="en-US"/>
          </a:p>
        </p:txBody>
      </p:sp>
    </p:spTree>
    <p:extLst>
      <p:ext uri="{BB962C8B-B14F-4D97-AF65-F5344CB8AC3E}">
        <p14:creationId xmlns:p14="http://schemas.microsoft.com/office/powerpoint/2010/main" val="3038616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sssihl.edu.in/tag/sri-sathya-sa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media.radiosai.org/journals/vol_13/01MAR15/MUSINGS-ON-DHARMA-VAHINI-01-01.ht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D67FC-EF79-4008-BC31-AA007256BACF}"/>
              </a:ext>
            </a:extLst>
          </p:cNvPr>
          <p:cNvSpPr>
            <a:spLocks noGrp="1"/>
          </p:cNvSpPr>
          <p:nvPr>
            <p:ph type="title"/>
          </p:nvPr>
        </p:nvSpPr>
        <p:spPr>
          <a:xfrm>
            <a:off x="848162" y="77223"/>
            <a:ext cx="13448712" cy="2290058"/>
          </a:xfrm>
        </p:spPr>
        <p:txBody>
          <a:bodyPr/>
          <a:lstStyle/>
          <a:p>
            <a:endParaRPr lang="en-US" dirty="0"/>
          </a:p>
        </p:txBody>
      </p:sp>
      <p:sp>
        <p:nvSpPr>
          <p:cNvPr id="3" name="Content Placeholder 2">
            <a:extLst>
              <a:ext uri="{FF2B5EF4-FFF2-40B4-BE49-F238E27FC236}">
                <a16:creationId xmlns:a16="http://schemas.microsoft.com/office/drawing/2014/main" id="{95A3B436-F812-4DBB-BD96-3CC43F3E4233}"/>
              </a:ext>
            </a:extLst>
          </p:cNvPr>
          <p:cNvSpPr>
            <a:spLocks noGrp="1"/>
          </p:cNvSpPr>
          <p:nvPr>
            <p:ph idx="1"/>
          </p:nvPr>
        </p:nvSpPr>
        <p:spPr/>
        <p:txBody>
          <a:bodyPr/>
          <a:lstStyle/>
          <a:p>
            <a:endParaRPr lang="en-US"/>
          </a:p>
        </p:txBody>
      </p:sp>
      <p:pic>
        <p:nvPicPr>
          <p:cNvPr id="17410" name="Picture 2">
            <a:extLst>
              <a:ext uri="{FF2B5EF4-FFF2-40B4-BE49-F238E27FC236}">
                <a16:creationId xmlns:a16="http://schemas.microsoft.com/office/drawing/2014/main" id="{B75C1B1C-1F1B-4395-86A2-33DBC48515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4487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292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51E16-8881-41C1-A5A0-18FB3909F60F}"/>
              </a:ext>
            </a:extLst>
          </p:cNvPr>
          <p:cNvSpPr>
            <a:spLocks noGrp="1"/>
          </p:cNvSpPr>
          <p:nvPr>
            <p:ph type="title"/>
          </p:nvPr>
        </p:nvSpPr>
        <p:spPr>
          <a:xfrm>
            <a:off x="1800225" y="365125"/>
            <a:ext cx="10667999" cy="1325563"/>
          </a:xfrm>
        </p:spPr>
        <p:txBody>
          <a:bodyPr/>
          <a:lstStyle/>
          <a:p>
            <a:r>
              <a:rPr lang="en-US" b="1" dirty="0">
                <a:effectLst>
                  <a:outerShdw blurRad="38100" dist="38100" dir="2700000" algn="tl">
                    <a:srgbClr val="000000">
                      <a:alpha val="43137"/>
                    </a:srgbClr>
                  </a:outerShdw>
                </a:effectLst>
              </a:rPr>
              <a:t>Chapter Three : THE BASIC Flaw</a:t>
            </a:r>
          </a:p>
        </p:txBody>
      </p:sp>
      <p:sp>
        <p:nvSpPr>
          <p:cNvPr id="3" name="Content Placeholder 2">
            <a:extLst>
              <a:ext uri="{FF2B5EF4-FFF2-40B4-BE49-F238E27FC236}">
                <a16:creationId xmlns:a16="http://schemas.microsoft.com/office/drawing/2014/main" id="{F8E73CBC-659C-4BAD-9B84-5895147DF602}"/>
              </a:ext>
            </a:extLst>
          </p:cNvPr>
          <p:cNvSpPr>
            <a:spLocks noGrp="1"/>
          </p:cNvSpPr>
          <p:nvPr>
            <p:ph idx="1"/>
          </p:nvPr>
        </p:nvSpPr>
        <p:spPr>
          <a:xfrm>
            <a:off x="542925" y="1466851"/>
            <a:ext cx="10810875" cy="5476874"/>
          </a:xfrm>
        </p:spPr>
        <p:txBody>
          <a:bodyPr>
            <a:normAutofit fontScale="77500" lnSpcReduction="20000"/>
          </a:bodyPr>
          <a:lstStyle/>
          <a:p>
            <a:r>
              <a:rPr lang="en-US" dirty="0"/>
              <a:t>Hoping to improve matters in a dark room by a mere readjustment of furniture. However, if a lamp is lit, passage across the room is rendered easier even without readjusting furniture. There is no need to interfere with the furniture at all. </a:t>
            </a:r>
            <a:r>
              <a:rPr lang="en-US" b="1" i="1" dirty="0">
                <a:effectLst>
                  <a:outerShdw blurRad="38100" dist="38100" dir="2700000" algn="tl">
                    <a:srgbClr val="000000">
                      <a:alpha val="43137"/>
                    </a:srgbClr>
                  </a:outerShdw>
                </a:effectLst>
              </a:rPr>
              <a:t>Light the lamp! Let it reveal the reality; get the light of spiritual wisdom (jnana). That will solve all the difficulties</a:t>
            </a:r>
          </a:p>
          <a:p>
            <a:r>
              <a:rPr lang="en-US" dirty="0"/>
              <a:t>Dharma and Gita : Mama - Dharma</a:t>
            </a:r>
          </a:p>
          <a:p>
            <a:r>
              <a:rPr lang="en-US" dirty="0" err="1"/>
              <a:t>Atma</a:t>
            </a:r>
            <a:r>
              <a:rPr lang="en-US" dirty="0"/>
              <a:t> has NO FORM : Example  : Take a palanquin. Before being transformed into that article, it was a tree, which was changed into timber and planks and finally into a palanquin. With every change in form, the name is also changed. Sitting in a palanquin, no one would claim to be on a piece of timber or on a tree. Objects undergo change; they are not eternal. They are not real.</a:t>
            </a:r>
          </a:p>
          <a:p>
            <a:r>
              <a:rPr lang="en-US" dirty="0"/>
              <a:t>Dharma based on caste (varna), dharma for a householder (grihastha), dharma for a forest dweller (vanaprastha), dharma for a renunciate (</a:t>
            </a:r>
            <a:r>
              <a:rPr lang="en-US" dirty="0" err="1"/>
              <a:t>sanyasa</a:t>
            </a:r>
            <a:r>
              <a:rPr lang="en-US" dirty="0"/>
              <a:t>), dharma for a student (brahmacharya), this dharma, that dharma —all are modifications of the basic dharma</a:t>
            </a:r>
          </a:p>
          <a:p>
            <a:r>
              <a:rPr lang="en-US" dirty="0"/>
              <a:t>Truth (</a:t>
            </a:r>
            <a:r>
              <a:rPr lang="en-US" dirty="0" err="1"/>
              <a:t>sathya</a:t>
            </a:r>
            <a:r>
              <a:rPr lang="en-US" dirty="0"/>
              <a:t>) has to be shaped into dharma for a householder, dharma for the forest dweller, dharma based on caste, dharma for women, dharma for men, etc. The stuff is the same in all; the substance is identical, in every separate form. </a:t>
            </a:r>
          </a:p>
          <a:p>
            <a:r>
              <a:rPr lang="en-US" b="1" u="sng" dirty="0">
                <a:effectLst>
                  <a:outerShdw blurRad="38100" dist="38100" dir="2700000" algn="tl">
                    <a:srgbClr val="000000">
                      <a:alpha val="43137"/>
                    </a:srgbClr>
                  </a:outerShdw>
                </a:effectLst>
              </a:rPr>
              <a:t>Dharma is yoga, union, merger; it is truth (Sathya).</a:t>
            </a:r>
          </a:p>
        </p:txBody>
      </p:sp>
    </p:spTree>
    <p:extLst>
      <p:ext uri="{BB962C8B-B14F-4D97-AF65-F5344CB8AC3E}">
        <p14:creationId xmlns:p14="http://schemas.microsoft.com/office/powerpoint/2010/main" val="2349336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F37C8-C49E-42FD-B31C-754E801895E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6E82B59-FCF7-48F2-9EC9-C2B94E3B996F}"/>
              </a:ext>
            </a:extLst>
          </p:cNvPr>
          <p:cNvSpPr>
            <a:spLocks noGrp="1"/>
          </p:cNvSpPr>
          <p:nvPr>
            <p:ph idx="1"/>
          </p:nvPr>
        </p:nvSpPr>
        <p:spPr/>
        <p:txBody>
          <a:bodyPr/>
          <a:lstStyle/>
          <a:p>
            <a:endParaRPr lang="en-US"/>
          </a:p>
        </p:txBody>
      </p:sp>
      <p:pic>
        <p:nvPicPr>
          <p:cNvPr id="9218" name="Picture 2">
            <a:extLst>
              <a:ext uri="{FF2B5EF4-FFF2-40B4-BE49-F238E27FC236}">
                <a16:creationId xmlns:a16="http://schemas.microsoft.com/office/drawing/2014/main" id="{1F54AB39-6E01-4B7C-9B18-B66D7CDBA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0766246"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937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DAE0F-FE47-4A67-8044-86717C6B9308}"/>
              </a:ext>
            </a:extLst>
          </p:cNvPr>
          <p:cNvSpPr>
            <a:spLocks noGrp="1"/>
          </p:cNvSpPr>
          <p:nvPr>
            <p:ph type="title"/>
          </p:nvPr>
        </p:nvSpPr>
        <p:spPr>
          <a:xfrm>
            <a:off x="838200" y="346075"/>
            <a:ext cx="10515600" cy="1325563"/>
          </a:xfrm>
        </p:spPr>
        <p:txBody>
          <a:bodyPr>
            <a:normAutofit fontScale="90000"/>
          </a:bodyPr>
          <a:lstStyle/>
          <a:p>
            <a:r>
              <a:rPr lang="fr-FR" b="1" dirty="0" err="1">
                <a:effectLst>
                  <a:outerShdw blurRad="38100" dist="38100" dir="2700000" algn="tl">
                    <a:srgbClr val="000000">
                      <a:alpha val="43137"/>
                    </a:srgbClr>
                  </a:outerShdw>
                </a:effectLst>
              </a:rPr>
              <a:t>Chapter</a:t>
            </a:r>
            <a:r>
              <a:rPr lang="fr-FR" b="1" dirty="0">
                <a:effectLst>
                  <a:outerShdw blurRad="38100" dist="38100" dir="2700000" algn="tl">
                    <a:srgbClr val="000000">
                      <a:alpha val="43137"/>
                    </a:srgbClr>
                  </a:outerShdw>
                </a:effectLst>
              </a:rPr>
              <a:t> Four : Masculine and </a:t>
            </a:r>
            <a:r>
              <a:rPr lang="fr-FR" b="1" dirty="0" err="1">
                <a:effectLst>
                  <a:outerShdw blurRad="38100" dist="38100" dir="2700000" algn="tl">
                    <a:srgbClr val="000000">
                      <a:alpha val="43137"/>
                    </a:srgbClr>
                  </a:outerShdw>
                </a:effectLst>
              </a:rPr>
              <a:t>Feminine</a:t>
            </a:r>
            <a:r>
              <a:rPr lang="fr-FR" b="1" dirty="0">
                <a:effectLst>
                  <a:outerShdw blurRad="38100" dist="38100" dir="2700000" algn="tl">
                    <a:srgbClr val="000000">
                      <a:alpha val="43137"/>
                    </a:srgbClr>
                  </a:outerShdw>
                </a:effectLst>
              </a:rPr>
              <a:t> Natures</a:t>
            </a:r>
            <a:br>
              <a:rPr lang="fr-FR" dirty="0"/>
            </a:br>
            <a:endParaRPr lang="en-US" dirty="0"/>
          </a:p>
        </p:txBody>
      </p:sp>
      <p:sp>
        <p:nvSpPr>
          <p:cNvPr id="3" name="Content Placeholder 2">
            <a:extLst>
              <a:ext uri="{FF2B5EF4-FFF2-40B4-BE49-F238E27FC236}">
                <a16:creationId xmlns:a16="http://schemas.microsoft.com/office/drawing/2014/main" id="{3F4C039A-7D74-4820-BBAF-4554C826DF82}"/>
              </a:ext>
            </a:extLst>
          </p:cNvPr>
          <p:cNvSpPr>
            <a:spLocks noGrp="1"/>
          </p:cNvSpPr>
          <p:nvPr>
            <p:ph idx="1"/>
          </p:nvPr>
        </p:nvSpPr>
        <p:spPr>
          <a:xfrm>
            <a:off x="838200" y="1457325"/>
            <a:ext cx="10515600" cy="4719638"/>
          </a:xfrm>
        </p:spPr>
        <p:txBody>
          <a:bodyPr>
            <a:normAutofit fontScale="85000" lnSpcReduction="20000"/>
          </a:bodyPr>
          <a:lstStyle/>
          <a:p>
            <a:r>
              <a:rPr lang="en-US" dirty="0"/>
              <a:t>Purusha and </a:t>
            </a:r>
            <a:r>
              <a:rPr lang="en-US" dirty="0" err="1"/>
              <a:t>Prakruti</a:t>
            </a:r>
            <a:endParaRPr lang="en-US" dirty="0"/>
          </a:p>
          <a:p>
            <a:r>
              <a:rPr lang="en-US" dirty="0"/>
              <a:t>The Maya :  the feminine form. This is why woman is considered the embodiment of the highest energy (</a:t>
            </a:r>
            <a:r>
              <a:rPr lang="en-US" dirty="0" err="1"/>
              <a:t>Parasakthi</a:t>
            </a:r>
            <a:r>
              <a:rPr lang="en-US" dirty="0"/>
              <a:t> </a:t>
            </a:r>
            <a:r>
              <a:rPr lang="en-US" dirty="0" err="1"/>
              <a:t>Swarupa</a:t>
            </a:r>
            <a:r>
              <a:rPr lang="en-US" dirty="0"/>
              <a:t>).</a:t>
            </a:r>
          </a:p>
          <a:p>
            <a:r>
              <a:rPr lang="en-US" dirty="0"/>
              <a:t>Women, who are the repositories of the embodiment of energy (</a:t>
            </a:r>
            <a:r>
              <a:rPr lang="en-US" dirty="0" err="1"/>
              <a:t>sakthi</a:t>
            </a:r>
            <a:r>
              <a:rPr lang="en-US" dirty="0"/>
              <a:t> </a:t>
            </a:r>
            <a:r>
              <a:rPr lang="en-US" dirty="0" err="1"/>
              <a:t>swarupa</a:t>
            </a:r>
            <a:r>
              <a:rPr lang="en-US" dirty="0"/>
              <a:t>), are in no way inferior. How full of fortitude, patience, and love is their nature! Their self control is seldom </a:t>
            </a:r>
            <a:r>
              <a:rPr lang="en-US" dirty="0" err="1"/>
              <a:t>equalled</a:t>
            </a:r>
            <a:r>
              <a:rPr lang="en-US" dirty="0"/>
              <a:t> by men. They are the exemplars and leaders for men to tread the spiritual path. Pure selfless love is inborn in women. Women who are full of knowledge, who are cultured, who are bound by love, and who are keen on discriminating whether their words and deeds are in conformity with dharma —such women are like the goddess Lakshmi, bringing joy and good fortune to the home</a:t>
            </a:r>
          </a:p>
          <a:p>
            <a:r>
              <a:rPr lang="en-US" dirty="0"/>
              <a:t>Chastity : </a:t>
            </a:r>
            <a:r>
              <a:rPr lang="en-US" dirty="0" err="1"/>
              <a:t>Savithri</a:t>
            </a:r>
            <a:r>
              <a:rPr lang="en-US" dirty="0"/>
              <a:t>, </a:t>
            </a:r>
            <a:r>
              <a:rPr lang="en-US" dirty="0" err="1"/>
              <a:t>Anasuya</a:t>
            </a:r>
            <a:r>
              <a:rPr lang="en-US" dirty="0"/>
              <a:t>, </a:t>
            </a:r>
            <a:r>
              <a:rPr lang="en-US" dirty="0" err="1"/>
              <a:t>Nalayani</a:t>
            </a:r>
            <a:r>
              <a:rPr lang="en-US" dirty="0"/>
              <a:t>, </a:t>
            </a:r>
            <a:r>
              <a:rPr lang="en-US" dirty="0" err="1"/>
              <a:t>Damayanthi</a:t>
            </a:r>
            <a:endParaRPr lang="en-US" dirty="0"/>
          </a:p>
          <a:p>
            <a:r>
              <a:rPr lang="en-US" dirty="0"/>
              <a:t>Modesty</a:t>
            </a:r>
          </a:p>
          <a:p>
            <a:r>
              <a:rPr lang="en-US" dirty="0"/>
              <a:t>Ideal </a:t>
            </a:r>
            <a:r>
              <a:rPr lang="en-US" dirty="0" err="1"/>
              <a:t>Gruhini</a:t>
            </a:r>
            <a:endParaRPr lang="en-US" dirty="0"/>
          </a:p>
          <a:p>
            <a:r>
              <a:rPr lang="en-US" dirty="0">
                <a:hlinkClick r:id="rId2"/>
              </a:rPr>
              <a:t>Swami’s Last Discourse in 2010</a:t>
            </a:r>
            <a:endParaRPr lang="en-US" dirty="0"/>
          </a:p>
        </p:txBody>
      </p:sp>
    </p:spTree>
    <p:extLst>
      <p:ext uri="{BB962C8B-B14F-4D97-AF65-F5344CB8AC3E}">
        <p14:creationId xmlns:p14="http://schemas.microsoft.com/office/powerpoint/2010/main" val="1952839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EB135-D2CC-42E9-B987-53F6F0ADF7BB}"/>
              </a:ext>
            </a:extLst>
          </p:cNvPr>
          <p:cNvSpPr>
            <a:spLocks noGrp="1"/>
          </p:cNvSpPr>
          <p:nvPr>
            <p:ph type="title"/>
          </p:nvPr>
        </p:nvSpPr>
        <p:spPr>
          <a:xfrm>
            <a:off x="113195" y="201770"/>
            <a:ext cx="12975732" cy="1800430"/>
          </a:xfrm>
        </p:spPr>
        <p:txBody>
          <a:bodyPr/>
          <a:lstStyle/>
          <a:p>
            <a:endParaRPr lang="en-US" dirty="0"/>
          </a:p>
        </p:txBody>
      </p:sp>
      <p:sp>
        <p:nvSpPr>
          <p:cNvPr id="3" name="Content Placeholder 2">
            <a:extLst>
              <a:ext uri="{FF2B5EF4-FFF2-40B4-BE49-F238E27FC236}">
                <a16:creationId xmlns:a16="http://schemas.microsoft.com/office/drawing/2014/main" id="{5566B433-8F5C-4D4A-835D-5D6657750035}"/>
              </a:ext>
            </a:extLst>
          </p:cNvPr>
          <p:cNvSpPr>
            <a:spLocks noGrp="1"/>
          </p:cNvSpPr>
          <p:nvPr>
            <p:ph idx="1"/>
          </p:nvPr>
        </p:nvSpPr>
        <p:spPr/>
        <p:txBody>
          <a:bodyPr/>
          <a:lstStyle/>
          <a:p>
            <a:endParaRPr lang="en-US"/>
          </a:p>
        </p:txBody>
      </p:sp>
      <p:pic>
        <p:nvPicPr>
          <p:cNvPr id="12290" name="Picture 2">
            <a:extLst>
              <a:ext uri="{FF2B5EF4-FFF2-40B4-BE49-F238E27FC236}">
                <a16:creationId xmlns:a16="http://schemas.microsoft.com/office/drawing/2014/main" id="{4F45BB52-F948-4759-8744-F5060A202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40" y="822960"/>
            <a:ext cx="11358880" cy="567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935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C1E78-009D-4E9C-A1B6-7988623316DE}"/>
              </a:ext>
            </a:extLst>
          </p:cNvPr>
          <p:cNvSpPr>
            <a:spLocks noGrp="1"/>
          </p:cNvSpPr>
          <p:nvPr>
            <p:ph type="title"/>
          </p:nvPr>
        </p:nvSpPr>
        <p:spPr>
          <a:xfrm>
            <a:off x="-13493" y="-7583"/>
            <a:ext cx="13472347" cy="2235239"/>
          </a:xfrm>
        </p:spPr>
        <p:txBody>
          <a:bodyPr/>
          <a:lstStyle/>
          <a:p>
            <a:endParaRPr lang="en-US" dirty="0"/>
          </a:p>
        </p:txBody>
      </p:sp>
      <p:sp>
        <p:nvSpPr>
          <p:cNvPr id="3" name="Content Placeholder 2">
            <a:extLst>
              <a:ext uri="{FF2B5EF4-FFF2-40B4-BE49-F238E27FC236}">
                <a16:creationId xmlns:a16="http://schemas.microsoft.com/office/drawing/2014/main" id="{9D18B593-47D9-4F3D-B535-35064CFEB6A2}"/>
              </a:ext>
            </a:extLst>
          </p:cNvPr>
          <p:cNvSpPr>
            <a:spLocks noGrp="1"/>
          </p:cNvSpPr>
          <p:nvPr>
            <p:ph idx="1"/>
          </p:nvPr>
        </p:nvSpPr>
        <p:spPr/>
        <p:txBody>
          <a:bodyPr/>
          <a:lstStyle/>
          <a:p>
            <a:endParaRPr lang="en-US"/>
          </a:p>
        </p:txBody>
      </p:sp>
      <p:pic>
        <p:nvPicPr>
          <p:cNvPr id="4098" name="Picture 2" descr="MUSINGS ON DHARMA VAHINI - 02">
            <a:extLst>
              <a:ext uri="{FF2B5EF4-FFF2-40B4-BE49-F238E27FC236}">
                <a16:creationId xmlns:a16="http://schemas.microsoft.com/office/drawing/2014/main" id="{1982DEF3-F6BE-4C54-AC81-1A1527BCFA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560"/>
            <a:ext cx="12192000" cy="7051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516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7FA89-3580-425D-9D99-12C22E297FFE}"/>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Chapter Five : Education for Women</a:t>
            </a:r>
          </a:p>
        </p:txBody>
      </p:sp>
      <p:sp>
        <p:nvSpPr>
          <p:cNvPr id="3" name="Content Placeholder 2">
            <a:extLst>
              <a:ext uri="{FF2B5EF4-FFF2-40B4-BE49-F238E27FC236}">
                <a16:creationId xmlns:a16="http://schemas.microsoft.com/office/drawing/2014/main" id="{107E9435-4594-4442-91AA-54B867B05C1F}"/>
              </a:ext>
            </a:extLst>
          </p:cNvPr>
          <p:cNvSpPr>
            <a:spLocks noGrp="1"/>
          </p:cNvSpPr>
          <p:nvPr>
            <p:ph idx="1"/>
          </p:nvPr>
        </p:nvSpPr>
        <p:spPr>
          <a:xfrm>
            <a:off x="218661" y="1600200"/>
            <a:ext cx="11688417" cy="4999383"/>
          </a:xfrm>
        </p:spPr>
        <p:txBody>
          <a:bodyPr/>
          <a:lstStyle/>
          <a:p>
            <a:r>
              <a:rPr lang="en-US" dirty="0"/>
              <a:t>Vidya + </a:t>
            </a:r>
            <a:r>
              <a:rPr lang="en-US" dirty="0" err="1"/>
              <a:t>Viveka</a:t>
            </a:r>
            <a:endParaRPr lang="en-US" dirty="0"/>
          </a:p>
          <a:p>
            <a:r>
              <a:rPr lang="en-US" dirty="0" err="1"/>
              <a:t>Sulabha</a:t>
            </a:r>
            <a:r>
              <a:rPr lang="en-US" dirty="0"/>
              <a:t>, </a:t>
            </a:r>
            <a:r>
              <a:rPr lang="en-US" dirty="0" err="1"/>
              <a:t>Savithri</a:t>
            </a:r>
            <a:r>
              <a:rPr lang="en-US" dirty="0"/>
              <a:t>, </a:t>
            </a:r>
            <a:r>
              <a:rPr lang="en-US" dirty="0" err="1"/>
              <a:t>Anasuya</a:t>
            </a:r>
            <a:r>
              <a:rPr lang="en-US" dirty="0"/>
              <a:t>, Gargi, </a:t>
            </a:r>
            <a:r>
              <a:rPr lang="en-US" dirty="0" err="1"/>
              <a:t>Nalayani</a:t>
            </a:r>
            <a:r>
              <a:rPr lang="en-US" dirty="0"/>
              <a:t>, and other such models of chastity, devotees of the Lord like Meera, yoginis like </a:t>
            </a:r>
            <a:r>
              <a:rPr lang="en-US" dirty="0" err="1"/>
              <a:t>Chudala</a:t>
            </a:r>
            <a:r>
              <a:rPr lang="en-US" dirty="0"/>
              <a:t>, all were born in this country of God (</a:t>
            </a:r>
            <a:r>
              <a:rPr lang="en-US" dirty="0" err="1"/>
              <a:t>Bharatha-desa</a:t>
            </a:r>
            <a:r>
              <a:rPr lang="en-US" dirty="0"/>
              <a:t>) and strengthened dharma by their adherence to it</a:t>
            </a:r>
          </a:p>
          <a:p>
            <a:r>
              <a:rPr lang="en-US" dirty="0"/>
              <a:t>Home is the Primary responsibility for Women !!</a:t>
            </a:r>
          </a:p>
        </p:txBody>
      </p:sp>
    </p:spTree>
    <p:extLst>
      <p:ext uri="{BB962C8B-B14F-4D97-AF65-F5344CB8AC3E}">
        <p14:creationId xmlns:p14="http://schemas.microsoft.com/office/powerpoint/2010/main" val="3767023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E071F-EEBF-4E52-8B1A-DF008FF0D471}"/>
              </a:ext>
            </a:extLst>
          </p:cNvPr>
          <p:cNvSpPr>
            <a:spLocks noGrp="1"/>
          </p:cNvSpPr>
          <p:nvPr>
            <p:ph type="title"/>
          </p:nvPr>
        </p:nvSpPr>
        <p:spPr>
          <a:xfrm>
            <a:off x="-2269219" y="365125"/>
            <a:ext cx="15401219" cy="1325563"/>
          </a:xfrm>
        </p:spPr>
        <p:txBody>
          <a:bodyPr/>
          <a:lstStyle/>
          <a:p>
            <a:endParaRPr lang="en-US" dirty="0"/>
          </a:p>
        </p:txBody>
      </p:sp>
      <p:sp>
        <p:nvSpPr>
          <p:cNvPr id="3" name="Content Placeholder 2">
            <a:extLst>
              <a:ext uri="{FF2B5EF4-FFF2-40B4-BE49-F238E27FC236}">
                <a16:creationId xmlns:a16="http://schemas.microsoft.com/office/drawing/2014/main" id="{209E9ED1-C162-44A6-8683-5F7E0871D32F}"/>
              </a:ext>
            </a:extLst>
          </p:cNvPr>
          <p:cNvSpPr>
            <a:spLocks noGrp="1"/>
          </p:cNvSpPr>
          <p:nvPr>
            <p:ph idx="1"/>
          </p:nvPr>
        </p:nvSpPr>
        <p:spPr/>
        <p:txBody>
          <a:bodyPr/>
          <a:lstStyle/>
          <a:p>
            <a:endParaRPr lang="en-US"/>
          </a:p>
        </p:txBody>
      </p:sp>
      <p:pic>
        <p:nvPicPr>
          <p:cNvPr id="13314" name="Picture 2">
            <a:extLst>
              <a:ext uri="{FF2B5EF4-FFF2-40B4-BE49-F238E27FC236}">
                <a16:creationId xmlns:a16="http://schemas.microsoft.com/office/drawing/2014/main" id="{35BA691A-0B14-4D92-9A39-8CD843666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82772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342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8793E-2F84-487B-990E-D71EC8C98E1C}"/>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Chapter Six : Practice Dharma</a:t>
            </a:r>
          </a:p>
        </p:txBody>
      </p:sp>
      <p:sp>
        <p:nvSpPr>
          <p:cNvPr id="3" name="Content Placeholder 2">
            <a:extLst>
              <a:ext uri="{FF2B5EF4-FFF2-40B4-BE49-F238E27FC236}">
                <a16:creationId xmlns:a16="http://schemas.microsoft.com/office/drawing/2014/main" id="{8A1FA0FF-DD11-479E-BBCE-2322C4886685}"/>
              </a:ext>
            </a:extLst>
          </p:cNvPr>
          <p:cNvSpPr>
            <a:spLocks noGrp="1"/>
          </p:cNvSpPr>
          <p:nvPr>
            <p:ph idx="1"/>
          </p:nvPr>
        </p:nvSpPr>
        <p:spPr/>
        <p:txBody>
          <a:bodyPr/>
          <a:lstStyle/>
          <a:p>
            <a:r>
              <a:rPr lang="en-US" dirty="0"/>
              <a:t>Truth has to be spoken and Dharma has to be </a:t>
            </a:r>
            <a:r>
              <a:rPr lang="en-US" dirty="0" err="1"/>
              <a:t>Practised</a:t>
            </a:r>
            <a:r>
              <a:rPr lang="en-US" dirty="0"/>
              <a:t> !</a:t>
            </a:r>
          </a:p>
          <a:p>
            <a:r>
              <a:rPr lang="en-US" dirty="0" err="1"/>
              <a:t>Chatur</a:t>
            </a:r>
            <a:r>
              <a:rPr lang="en-US" dirty="0"/>
              <a:t> varnas- Brahmana, </a:t>
            </a:r>
            <a:r>
              <a:rPr lang="en-US" dirty="0" err="1"/>
              <a:t>Khastriya</a:t>
            </a:r>
            <a:r>
              <a:rPr lang="en-US" dirty="0"/>
              <a:t>, Vaishya, Shudras</a:t>
            </a:r>
          </a:p>
          <a:p>
            <a:r>
              <a:rPr lang="en-US" dirty="0"/>
              <a:t>DHARMA FOR MEN :  </a:t>
            </a:r>
          </a:p>
          <a:p>
            <a:pPr marL="514350" indent="-514350">
              <a:buFont typeface="+mj-lt"/>
              <a:buAutoNum type="arabicPeriod"/>
            </a:pPr>
            <a:r>
              <a:rPr lang="en-US" dirty="0"/>
              <a:t>Brahmacharya</a:t>
            </a:r>
          </a:p>
          <a:p>
            <a:pPr marL="514350" indent="-514350">
              <a:buFont typeface="+mj-lt"/>
              <a:buAutoNum type="arabicPeriod"/>
            </a:pPr>
            <a:r>
              <a:rPr lang="en-US" dirty="0"/>
              <a:t>Faithful to Wife</a:t>
            </a:r>
          </a:p>
          <a:p>
            <a:pPr marL="514350" indent="-514350">
              <a:buFont typeface="+mj-lt"/>
              <a:buAutoNum type="arabicPeriod"/>
            </a:pPr>
            <a:r>
              <a:rPr lang="en-US" dirty="0"/>
              <a:t>Should consider Wife as Lakshmi</a:t>
            </a:r>
          </a:p>
          <a:p>
            <a:pPr marL="514350" indent="-514350">
              <a:buFont typeface="+mj-lt"/>
              <a:buAutoNum type="arabicPeriod"/>
            </a:pPr>
            <a:r>
              <a:rPr lang="en-US" dirty="0"/>
              <a:t>Man is equally BOUND by rules of Dharma</a:t>
            </a:r>
          </a:p>
          <a:p>
            <a:pPr marL="514350" indent="-514350">
              <a:buFont typeface="+mj-lt"/>
              <a:buAutoNum type="arabicPeriod"/>
            </a:pPr>
            <a:endParaRPr lang="en-US" dirty="0"/>
          </a:p>
          <a:p>
            <a:endParaRPr lang="en-US" dirty="0"/>
          </a:p>
          <a:p>
            <a:endParaRPr lang="en-US" dirty="0"/>
          </a:p>
        </p:txBody>
      </p:sp>
    </p:spTree>
    <p:extLst>
      <p:ext uri="{BB962C8B-B14F-4D97-AF65-F5344CB8AC3E}">
        <p14:creationId xmlns:p14="http://schemas.microsoft.com/office/powerpoint/2010/main" val="444978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D7A92-E45A-4F57-B445-8BDA5B248BE1}"/>
              </a:ext>
            </a:extLst>
          </p:cNvPr>
          <p:cNvSpPr>
            <a:spLocks noGrp="1"/>
          </p:cNvSpPr>
          <p:nvPr>
            <p:ph type="title"/>
          </p:nvPr>
        </p:nvSpPr>
        <p:spPr/>
        <p:txBody>
          <a:bodyPr/>
          <a:lstStyle/>
          <a:p>
            <a:endParaRPr lang="en-US"/>
          </a:p>
        </p:txBody>
      </p:sp>
      <p:pic>
        <p:nvPicPr>
          <p:cNvPr id="18434" name="Picture 2">
            <a:extLst>
              <a:ext uri="{FF2B5EF4-FFF2-40B4-BE49-F238E27FC236}">
                <a16:creationId xmlns:a16="http://schemas.microsoft.com/office/drawing/2014/main" id="{A3196A4B-7921-4AE2-98CA-CFCAE8D4EF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0"/>
            <a:ext cx="838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766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02A7A-4EF6-4136-B0EE-966BDA8DA651}"/>
              </a:ext>
            </a:extLst>
          </p:cNvPr>
          <p:cNvSpPr>
            <a:spLocks noGrp="1"/>
          </p:cNvSpPr>
          <p:nvPr>
            <p:ph type="title"/>
          </p:nvPr>
        </p:nvSpPr>
        <p:spPr>
          <a:xfrm>
            <a:off x="838200" y="365125"/>
            <a:ext cx="10991850" cy="1325563"/>
          </a:xfrm>
        </p:spPr>
        <p:txBody>
          <a:bodyPr/>
          <a:lstStyle/>
          <a:p>
            <a:r>
              <a:rPr lang="en-US" b="1" dirty="0">
                <a:effectLst>
                  <a:outerShdw blurRad="38100" dist="38100" dir="2700000" algn="tl">
                    <a:srgbClr val="000000">
                      <a:alpha val="43137"/>
                    </a:srgbClr>
                  </a:outerShdw>
                </a:effectLst>
              </a:rPr>
              <a:t>Chapter Seven : Gayatri – MOTHER of Mantras</a:t>
            </a:r>
          </a:p>
        </p:txBody>
      </p:sp>
      <p:sp>
        <p:nvSpPr>
          <p:cNvPr id="3" name="Content Placeholder 2">
            <a:extLst>
              <a:ext uri="{FF2B5EF4-FFF2-40B4-BE49-F238E27FC236}">
                <a16:creationId xmlns:a16="http://schemas.microsoft.com/office/drawing/2014/main" id="{13843DD4-52B5-497C-8690-FB999DA5630C}"/>
              </a:ext>
            </a:extLst>
          </p:cNvPr>
          <p:cNvSpPr>
            <a:spLocks noGrp="1"/>
          </p:cNvSpPr>
          <p:nvPr>
            <p:ph idx="1"/>
          </p:nvPr>
        </p:nvSpPr>
        <p:spPr>
          <a:xfrm>
            <a:off x="838200" y="1825625"/>
            <a:ext cx="8001000" cy="4168775"/>
          </a:xfrm>
        </p:spPr>
        <p:txBody>
          <a:bodyPr>
            <a:normAutofit fontScale="92500" lnSpcReduction="10000"/>
          </a:bodyPr>
          <a:lstStyle/>
          <a:p>
            <a:r>
              <a:rPr lang="en-US" dirty="0" err="1"/>
              <a:t>Gayantam</a:t>
            </a:r>
            <a:r>
              <a:rPr lang="en-US" dirty="0"/>
              <a:t> </a:t>
            </a:r>
            <a:r>
              <a:rPr lang="en-US" dirty="0" err="1"/>
              <a:t>Trayate</a:t>
            </a:r>
            <a:r>
              <a:rPr lang="en-US" dirty="0"/>
              <a:t> </a:t>
            </a:r>
            <a:r>
              <a:rPr lang="en-US" dirty="0" err="1"/>
              <a:t>Iti</a:t>
            </a:r>
            <a:r>
              <a:rPr lang="en-US" dirty="0"/>
              <a:t> Gayatri</a:t>
            </a:r>
          </a:p>
          <a:p>
            <a:r>
              <a:rPr lang="en-US" dirty="0"/>
              <a:t>The Gayatri has four feet and six categories. The categories are speech, objects, world, body, breath, and heart (</a:t>
            </a:r>
            <a:r>
              <a:rPr lang="en-US" dirty="0" err="1"/>
              <a:t>vaak</a:t>
            </a:r>
            <a:r>
              <a:rPr lang="en-US" dirty="0"/>
              <a:t>, </a:t>
            </a:r>
            <a:r>
              <a:rPr lang="en-US" dirty="0" err="1"/>
              <a:t>bhutha</a:t>
            </a:r>
            <a:r>
              <a:rPr lang="en-US" dirty="0"/>
              <a:t>, </a:t>
            </a:r>
            <a:r>
              <a:rPr lang="en-US" dirty="0" err="1"/>
              <a:t>prithvi</a:t>
            </a:r>
            <a:r>
              <a:rPr lang="en-US" dirty="0"/>
              <a:t>, </a:t>
            </a:r>
            <a:r>
              <a:rPr lang="en-US" dirty="0" err="1"/>
              <a:t>sarira</a:t>
            </a:r>
            <a:r>
              <a:rPr lang="en-US" dirty="0"/>
              <a:t>, prana, and </a:t>
            </a:r>
            <a:r>
              <a:rPr lang="en-US" dirty="0" err="1"/>
              <a:t>hridaya</a:t>
            </a:r>
            <a:r>
              <a:rPr lang="en-US" dirty="0"/>
              <a:t>).</a:t>
            </a:r>
          </a:p>
          <a:p>
            <a:r>
              <a:rPr lang="en-US" b="1" dirty="0" err="1">
                <a:effectLst>
                  <a:outerShdw blurRad="38100" dist="38100" dir="2700000" algn="tl">
                    <a:srgbClr val="000000">
                      <a:alpha val="43137"/>
                    </a:srgbClr>
                  </a:outerShdw>
                </a:effectLst>
              </a:rPr>
              <a:t>Samdhyaa</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heeno</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suchirnithyam</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anarhah</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sarva</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karmasu</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Yadh</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anyath</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kuruthe</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karmano</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thasya</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phala</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bhaagbhaveth</a:t>
            </a:r>
            <a:r>
              <a:rPr lang="en-US" b="1" dirty="0">
                <a:effectLst>
                  <a:outerShdw blurRad="38100" dist="38100" dir="2700000" algn="tl">
                    <a:srgbClr val="000000">
                      <a:alpha val="43137"/>
                    </a:srgbClr>
                  </a:outerShdw>
                </a:effectLst>
              </a:rPr>
              <a:t>.</a:t>
            </a:r>
          </a:p>
          <a:p>
            <a:r>
              <a:rPr lang="en-US" dirty="0" err="1"/>
              <a:t>Sandhyavandanam</a:t>
            </a:r>
            <a:endParaRPr lang="en-US" dirty="0"/>
          </a:p>
          <a:p>
            <a:r>
              <a:rPr lang="en-US" dirty="0" err="1"/>
              <a:t>Upanayanam</a:t>
            </a:r>
            <a:r>
              <a:rPr lang="en-US" dirty="0"/>
              <a:t> and Thread Ceremony</a:t>
            </a:r>
          </a:p>
          <a:p>
            <a:r>
              <a:rPr lang="en-US" dirty="0"/>
              <a:t>Mantras</a:t>
            </a:r>
          </a:p>
        </p:txBody>
      </p:sp>
    </p:spTree>
    <p:extLst>
      <p:ext uri="{BB962C8B-B14F-4D97-AF65-F5344CB8AC3E}">
        <p14:creationId xmlns:p14="http://schemas.microsoft.com/office/powerpoint/2010/main" val="225474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72C47-6AAE-4231-894E-A848AA75845E}"/>
              </a:ext>
            </a:extLst>
          </p:cNvPr>
          <p:cNvSpPr>
            <a:spLocks noGrp="1"/>
          </p:cNvSpPr>
          <p:nvPr>
            <p:ph type="ctrTitle"/>
          </p:nvPr>
        </p:nvSpPr>
        <p:spPr>
          <a:xfrm>
            <a:off x="1524000" y="352425"/>
            <a:ext cx="9144000" cy="666750"/>
          </a:xfrm>
        </p:spPr>
        <p:txBody>
          <a:bodyPr>
            <a:normAutofit fontScale="90000"/>
          </a:bodyPr>
          <a:lstStyle/>
          <a:p>
            <a:r>
              <a:rPr lang="en-US" b="1" dirty="0">
                <a:effectLst>
                  <a:outerShdw blurRad="38100" dist="38100" dir="2700000" algn="tl">
                    <a:srgbClr val="000000">
                      <a:alpha val="43137"/>
                    </a:srgbClr>
                  </a:outerShdw>
                </a:effectLst>
              </a:rPr>
              <a:t>Chapter One : What is Dharma ?</a:t>
            </a:r>
          </a:p>
        </p:txBody>
      </p:sp>
      <p:sp>
        <p:nvSpPr>
          <p:cNvPr id="3" name="Subtitle 2">
            <a:extLst>
              <a:ext uri="{FF2B5EF4-FFF2-40B4-BE49-F238E27FC236}">
                <a16:creationId xmlns:a16="http://schemas.microsoft.com/office/drawing/2014/main" id="{A177433E-50AA-4601-8E6B-D0071885FC36}"/>
              </a:ext>
            </a:extLst>
          </p:cNvPr>
          <p:cNvSpPr>
            <a:spLocks noGrp="1"/>
          </p:cNvSpPr>
          <p:nvPr>
            <p:ph type="subTitle" idx="1"/>
          </p:nvPr>
        </p:nvSpPr>
        <p:spPr>
          <a:xfrm>
            <a:off x="180975" y="1190625"/>
            <a:ext cx="11887200" cy="5600699"/>
          </a:xfrm>
        </p:spPr>
        <p:txBody>
          <a:bodyPr/>
          <a:lstStyle/>
          <a:p>
            <a:pPr marL="342900" indent="-342900" algn="l">
              <a:buFont typeface="Arial" panose="020B0604020202020204" pitchFamily="34" charset="0"/>
              <a:buChar char="•"/>
            </a:pPr>
            <a:r>
              <a:rPr lang="en-US" dirty="0"/>
              <a:t>Dharma : Peace</a:t>
            </a:r>
          </a:p>
          <a:p>
            <a:pPr marL="342900" indent="-342900" algn="l">
              <a:buFont typeface="Arial" panose="020B0604020202020204" pitchFamily="34" charset="0"/>
              <a:buChar char="•"/>
            </a:pPr>
            <a:r>
              <a:rPr lang="en-US" dirty="0"/>
              <a:t>What happens when Dharma Fails ?</a:t>
            </a:r>
          </a:p>
          <a:p>
            <a:pPr marL="342900" indent="-342900" algn="l">
              <a:buFont typeface="Arial" panose="020B0604020202020204" pitchFamily="34" charset="0"/>
              <a:buChar char="•"/>
            </a:pPr>
            <a:r>
              <a:rPr lang="en-US" dirty="0"/>
              <a:t>Why an Avatar will descend on this Planet ?</a:t>
            </a:r>
          </a:p>
          <a:p>
            <a:pPr marL="342900" indent="-342900" algn="l">
              <a:buFont typeface="Arial" panose="020B0604020202020204" pitchFamily="34" charset="0"/>
              <a:buChar char="•"/>
            </a:pPr>
            <a:r>
              <a:rPr lang="en-US" dirty="0" err="1"/>
              <a:t>Vedas,Sastras</a:t>
            </a:r>
            <a:r>
              <a:rPr lang="en-US" dirty="0"/>
              <a:t>, Puranas, </a:t>
            </a:r>
            <a:r>
              <a:rPr lang="en-US" dirty="0" err="1"/>
              <a:t>Itihasas</a:t>
            </a:r>
            <a:endParaRPr lang="en-US" dirty="0"/>
          </a:p>
          <a:p>
            <a:pPr marL="342900" indent="-342900" algn="l">
              <a:buFont typeface="Arial" panose="020B0604020202020204" pitchFamily="34" charset="0"/>
              <a:buChar char="•"/>
            </a:pPr>
            <a:r>
              <a:rPr lang="en-US" dirty="0"/>
              <a:t>Dharma- Karma- </a:t>
            </a:r>
            <a:r>
              <a:rPr lang="en-US" dirty="0" err="1"/>
              <a:t>Janma</a:t>
            </a:r>
            <a:r>
              <a:rPr lang="en-US" dirty="0"/>
              <a:t>-Brahma</a:t>
            </a:r>
          </a:p>
          <a:p>
            <a:pPr marL="342900" indent="-342900" algn="l">
              <a:buFont typeface="Arial" panose="020B0604020202020204" pitchFamily="34" charset="0"/>
              <a:buChar char="•"/>
            </a:pPr>
            <a:r>
              <a:rPr lang="en-US" dirty="0"/>
              <a:t>“</a:t>
            </a:r>
            <a:r>
              <a:rPr lang="en-US" dirty="0" err="1"/>
              <a:t>Dharayati</a:t>
            </a:r>
            <a:r>
              <a:rPr lang="en-US" dirty="0"/>
              <a:t> </a:t>
            </a:r>
            <a:r>
              <a:rPr lang="en-US" dirty="0" err="1"/>
              <a:t>Iti</a:t>
            </a:r>
            <a:r>
              <a:rPr lang="en-US" dirty="0"/>
              <a:t> Dharma :”  That which holds is Dharma</a:t>
            </a:r>
          </a:p>
          <a:p>
            <a:pPr marL="342900" indent="-342900" algn="l">
              <a:buFont typeface="Arial" panose="020B0604020202020204" pitchFamily="34" charset="0"/>
              <a:buChar char="•"/>
            </a:pPr>
            <a:r>
              <a:rPr lang="en-US" dirty="0"/>
              <a:t>D-Devotion to Duty, H- Heart Harmony, A- Awareness, R- Respect to others, M- Morality, A- </a:t>
            </a:r>
            <a:r>
              <a:rPr lang="en-US" dirty="0" err="1"/>
              <a:t>Atmic</a:t>
            </a:r>
            <a:r>
              <a:rPr lang="en-US" dirty="0"/>
              <a:t> realization</a:t>
            </a:r>
          </a:p>
          <a:p>
            <a:pPr marL="342900" indent="-342900" algn="l">
              <a:buFont typeface="Arial" panose="020B0604020202020204" pitchFamily="34" charset="0"/>
              <a:buChar char="•"/>
            </a:pPr>
            <a:r>
              <a:rPr lang="en-US" dirty="0"/>
              <a:t>Examples of Buddha and </a:t>
            </a:r>
            <a:r>
              <a:rPr lang="en-US" dirty="0" err="1"/>
              <a:t>Sankara</a:t>
            </a:r>
            <a:r>
              <a:rPr lang="en-US" dirty="0"/>
              <a:t> : They both adhered to Dharma</a:t>
            </a:r>
          </a:p>
          <a:p>
            <a:pPr marL="342900" indent="-342900" algn="l">
              <a:buFont typeface="Arial" panose="020B0604020202020204" pitchFamily="34" charset="0"/>
              <a:buChar char="•"/>
            </a:pPr>
            <a:r>
              <a:rPr lang="en-US" dirty="0"/>
              <a:t>Ultimate aim of Dharma : Unison with Brahman</a:t>
            </a:r>
          </a:p>
          <a:p>
            <a:pPr marL="342900" indent="-342900" algn="l">
              <a:buFont typeface="Arial" panose="020B0604020202020204" pitchFamily="34" charset="0"/>
              <a:buChar char="•"/>
            </a:pPr>
            <a:r>
              <a:rPr lang="en-US" dirty="0"/>
              <a:t>Symbolic meanings : Animal Sacrifices in Yajnas, The word “Pasupathi”, </a:t>
            </a:r>
            <a:r>
              <a:rPr lang="en-US" dirty="0" err="1"/>
              <a:t>Nandiswara</a:t>
            </a:r>
            <a:r>
              <a:rPr lang="en-US" dirty="0"/>
              <a:t>, etc</a:t>
            </a:r>
          </a:p>
        </p:txBody>
      </p:sp>
    </p:spTree>
    <p:extLst>
      <p:ext uri="{BB962C8B-B14F-4D97-AF65-F5344CB8AC3E}">
        <p14:creationId xmlns:p14="http://schemas.microsoft.com/office/powerpoint/2010/main" val="669894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CC13C-0FB2-4DBC-A5A4-F635394CDC8B}"/>
              </a:ext>
            </a:extLst>
          </p:cNvPr>
          <p:cNvSpPr>
            <a:spLocks noGrp="1"/>
          </p:cNvSpPr>
          <p:nvPr>
            <p:ph type="title"/>
          </p:nvPr>
        </p:nvSpPr>
        <p:spPr/>
        <p:txBody>
          <a:bodyPr/>
          <a:lstStyle/>
          <a:p>
            <a:endParaRPr lang="en-US"/>
          </a:p>
        </p:txBody>
      </p:sp>
      <p:pic>
        <p:nvPicPr>
          <p:cNvPr id="4" name="Picture 2" descr="Image result for gayatri mata puttaparthi">
            <a:extLst>
              <a:ext uri="{FF2B5EF4-FFF2-40B4-BE49-F238E27FC236}">
                <a16:creationId xmlns:a16="http://schemas.microsoft.com/office/drawing/2014/main" id="{24158898-2E37-47F2-BE42-DB16A0B60D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0" y="111760"/>
            <a:ext cx="635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434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8EC07-0A7B-4E22-A5AE-5F79124AE567}"/>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Chapter Eight : The Householder Stage </a:t>
            </a:r>
          </a:p>
        </p:txBody>
      </p:sp>
      <p:sp>
        <p:nvSpPr>
          <p:cNvPr id="3" name="Content Placeholder 2">
            <a:extLst>
              <a:ext uri="{FF2B5EF4-FFF2-40B4-BE49-F238E27FC236}">
                <a16:creationId xmlns:a16="http://schemas.microsoft.com/office/drawing/2014/main" id="{2F37BDBF-017A-4B18-B9DB-16745E438561}"/>
              </a:ext>
            </a:extLst>
          </p:cNvPr>
          <p:cNvSpPr>
            <a:spLocks noGrp="1"/>
          </p:cNvSpPr>
          <p:nvPr>
            <p:ph idx="1"/>
          </p:nvPr>
        </p:nvSpPr>
        <p:spPr>
          <a:xfrm>
            <a:off x="838200" y="1495425"/>
            <a:ext cx="10515600" cy="5295900"/>
          </a:xfrm>
        </p:spPr>
        <p:txBody>
          <a:bodyPr>
            <a:normAutofit fontScale="85000" lnSpcReduction="20000"/>
          </a:bodyPr>
          <a:lstStyle/>
          <a:p>
            <a:r>
              <a:rPr lang="en-US" dirty="0"/>
              <a:t>The chief stage, because the householder fosters the other three. The householder is the most important of all</a:t>
            </a:r>
          </a:p>
          <a:p>
            <a:r>
              <a:rPr lang="en-US" dirty="0"/>
              <a:t>All four stages will lead you to liberation (moksha) if you follow strictly the dharma as laid down for each and devote yourself steadfastly to your uplift</a:t>
            </a:r>
          </a:p>
          <a:p>
            <a:r>
              <a:rPr lang="en-US" dirty="0"/>
              <a:t>Castes like brahmin, </a:t>
            </a:r>
            <a:r>
              <a:rPr lang="en-US" dirty="0" err="1"/>
              <a:t>colours</a:t>
            </a:r>
            <a:r>
              <a:rPr lang="en-US" dirty="0"/>
              <a:t> like white and black, stages of life like student, etc. —these are physical conditions and not the characteristics of the </a:t>
            </a:r>
            <a:r>
              <a:rPr lang="en-US" dirty="0" err="1"/>
              <a:t>Atma</a:t>
            </a:r>
            <a:r>
              <a:rPr lang="en-US" dirty="0"/>
              <a:t>. They are conditioned by time and place. They belong to this world of bondage and are governed by reasons related to this world</a:t>
            </a:r>
          </a:p>
          <a:p>
            <a:r>
              <a:rPr lang="en-US" dirty="0"/>
              <a:t>The great sages who grasped the divine dharma (</a:t>
            </a:r>
            <a:r>
              <a:rPr lang="en-US" dirty="0" err="1"/>
              <a:t>Atma</a:t>
            </a:r>
            <a:r>
              <a:rPr lang="en-US" dirty="0"/>
              <a:t>-dharma) declared that being, awareness, and bliss (sat, chit, and </a:t>
            </a:r>
            <a:r>
              <a:rPr lang="en-US" dirty="0" err="1"/>
              <a:t>ananda</a:t>
            </a:r>
            <a:r>
              <a:rPr lang="en-US" dirty="0"/>
              <a:t>) are the basic characteristics of the Self. </a:t>
            </a:r>
          </a:p>
          <a:p>
            <a:r>
              <a:rPr lang="en-US" dirty="0"/>
              <a:t>Kingly sages like King Janaka, </a:t>
            </a:r>
            <a:r>
              <a:rPr lang="en-US" dirty="0" err="1"/>
              <a:t>Aswapathi</a:t>
            </a:r>
            <a:r>
              <a:rPr lang="en-US" dirty="0"/>
              <a:t>, and </a:t>
            </a:r>
            <a:r>
              <a:rPr lang="en-US" dirty="0" err="1"/>
              <a:t>Dilipa</a:t>
            </a:r>
            <a:r>
              <a:rPr lang="en-US" dirty="0"/>
              <a:t> reached the goal while continuing in the householder stage; while in that stage, they struggled and succeeded in removing all obstacles that hindered the winning of the grace of the Lord; they had as the goal the Godhead they wanted to reach</a:t>
            </a:r>
          </a:p>
          <a:p>
            <a:r>
              <a:rPr lang="en-US" dirty="0"/>
              <a:t>The scriptures (sastras) therefore require that a person has to be in the householder stage till the age of 48</a:t>
            </a:r>
          </a:p>
        </p:txBody>
      </p:sp>
    </p:spTree>
    <p:extLst>
      <p:ext uri="{BB962C8B-B14F-4D97-AF65-F5344CB8AC3E}">
        <p14:creationId xmlns:p14="http://schemas.microsoft.com/office/powerpoint/2010/main" val="3002684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49B62-6EEA-4B38-8380-B84336C5C3C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29DC812-5C73-4B77-9D5C-5A07058D08E0}"/>
              </a:ext>
            </a:extLst>
          </p:cNvPr>
          <p:cNvSpPr>
            <a:spLocks noGrp="1"/>
          </p:cNvSpPr>
          <p:nvPr>
            <p:ph idx="1"/>
          </p:nvPr>
        </p:nvSpPr>
        <p:spPr/>
        <p:txBody>
          <a:bodyPr/>
          <a:lstStyle/>
          <a:p>
            <a:endParaRPr lang="en-US" dirty="0"/>
          </a:p>
        </p:txBody>
      </p:sp>
      <p:pic>
        <p:nvPicPr>
          <p:cNvPr id="11266" name="Picture 2">
            <a:extLst>
              <a:ext uri="{FF2B5EF4-FFF2-40B4-BE49-F238E27FC236}">
                <a16:creationId xmlns:a16="http://schemas.microsoft.com/office/drawing/2014/main" id="{D9461D0B-211B-4B63-BF84-E50D00770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64426"/>
            <a:ext cx="10515600" cy="435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527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60B72-8D2F-4FE6-99A2-B5A36D7F91A2}"/>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Chapter Nine :  All May Seek Spiritual Wisdom</a:t>
            </a:r>
          </a:p>
        </p:txBody>
      </p:sp>
      <p:sp>
        <p:nvSpPr>
          <p:cNvPr id="3" name="Content Placeholder 2">
            <a:extLst>
              <a:ext uri="{FF2B5EF4-FFF2-40B4-BE49-F238E27FC236}">
                <a16:creationId xmlns:a16="http://schemas.microsoft.com/office/drawing/2014/main" id="{208B4926-2F66-459B-AEE5-734C50E9E82B}"/>
              </a:ext>
            </a:extLst>
          </p:cNvPr>
          <p:cNvSpPr>
            <a:spLocks noGrp="1"/>
          </p:cNvSpPr>
          <p:nvPr>
            <p:ph idx="1"/>
          </p:nvPr>
        </p:nvSpPr>
        <p:spPr/>
        <p:txBody>
          <a:bodyPr/>
          <a:lstStyle/>
          <a:p>
            <a:r>
              <a:rPr lang="en-US" dirty="0"/>
              <a:t>along with the drug, the regulations regarding the mode of living have also to be strictly adhered to. The drug, Brahma-consciousness, has to be supplemented and strengthened by the appropriate dharma as well as by cultivation of devotion, wisdom (jnana), and discrimination (vairagya).</a:t>
            </a:r>
          </a:p>
          <a:p>
            <a:r>
              <a:rPr lang="en-US" dirty="0"/>
              <a:t>Women may Seek knowledge of Brahman : Gargi, </a:t>
            </a:r>
            <a:r>
              <a:rPr lang="en-US" dirty="0" err="1"/>
              <a:t>Maitreyi</a:t>
            </a:r>
            <a:r>
              <a:rPr lang="en-US" dirty="0"/>
              <a:t>, </a:t>
            </a:r>
            <a:r>
              <a:rPr lang="en-US" dirty="0" err="1"/>
              <a:t>Sulabha</a:t>
            </a:r>
            <a:r>
              <a:rPr lang="en-US" dirty="0"/>
              <a:t>, Yogini</a:t>
            </a:r>
          </a:p>
          <a:p>
            <a:r>
              <a:rPr lang="en-US" dirty="0"/>
              <a:t>Classification of Yugas – </a:t>
            </a:r>
            <a:r>
              <a:rPr lang="en-US" dirty="0" err="1"/>
              <a:t>Kruta</a:t>
            </a:r>
            <a:r>
              <a:rPr lang="en-US" dirty="0"/>
              <a:t>, </a:t>
            </a:r>
            <a:r>
              <a:rPr lang="en-US" dirty="0" err="1"/>
              <a:t>Treta</a:t>
            </a:r>
            <a:r>
              <a:rPr lang="en-US" dirty="0"/>
              <a:t>, </a:t>
            </a:r>
            <a:r>
              <a:rPr lang="en-US" dirty="0" err="1"/>
              <a:t>Dwapara</a:t>
            </a:r>
            <a:r>
              <a:rPr lang="en-US" dirty="0"/>
              <a:t>, Kali</a:t>
            </a:r>
          </a:p>
          <a:p>
            <a:pPr marL="0" indent="0">
              <a:buNone/>
            </a:pPr>
            <a:endParaRPr lang="en-US" dirty="0"/>
          </a:p>
        </p:txBody>
      </p:sp>
    </p:spTree>
    <p:extLst>
      <p:ext uri="{BB962C8B-B14F-4D97-AF65-F5344CB8AC3E}">
        <p14:creationId xmlns:p14="http://schemas.microsoft.com/office/powerpoint/2010/main" val="2277122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E1C3-AF78-44BA-BC33-AA9D366EF21E}"/>
              </a:ext>
            </a:extLst>
          </p:cNvPr>
          <p:cNvSpPr>
            <a:spLocks noGrp="1"/>
          </p:cNvSpPr>
          <p:nvPr>
            <p:ph type="title"/>
          </p:nvPr>
        </p:nvSpPr>
        <p:spPr>
          <a:xfrm>
            <a:off x="817107" y="-177082"/>
            <a:ext cx="12761517" cy="2196589"/>
          </a:xfrm>
        </p:spPr>
        <p:txBody>
          <a:bodyPr/>
          <a:lstStyle/>
          <a:p>
            <a:endParaRPr lang="en-US" dirty="0"/>
          </a:p>
        </p:txBody>
      </p:sp>
      <p:sp>
        <p:nvSpPr>
          <p:cNvPr id="3" name="Content Placeholder 2">
            <a:extLst>
              <a:ext uri="{FF2B5EF4-FFF2-40B4-BE49-F238E27FC236}">
                <a16:creationId xmlns:a16="http://schemas.microsoft.com/office/drawing/2014/main" id="{4B438634-D9E4-4B7F-A4EB-2DB930CC7A50}"/>
              </a:ext>
            </a:extLst>
          </p:cNvPr>
          <p:cNvSpPr>
            <a:spLocks noGrp="1"/>
          </p:cNvSpPr>
          <p:nvPr>
            <p:ph idx="1"/>
          </p:nvPr>
        </p:nvSpPr>
        <p:spPr/>
        <p:txBody>
          <a:bodyPr/>
          <a:lstStyle/>
          <a:p>
            <a:endParaRPr lang="en-US"/>
          </a:p>
        </p:txBody>
      </p:sp>
      <p:pic>
        <p:nvPicPr>
          <p:cNvPr id="8194" name="Picture 2">
            <a:extLst>
              <a:ext uri="{FF2B5EF4-FFF2-40B4-BE49-F238E27FC236}">
                <a16:creationId xmlns:a16="http://schemas.microsoft.com/office/drawing/2014/main" id="{3D04C380-DFF0-4B43-8AB4-866958206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470996" cy="6929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763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785B9-C234-46B5-9F02-62F9E6DA6FEE}"/>
              </a:ext>
            </a:extLst>
          </p:cNvPr>
          <p:cNvSpPr>
            <a:spLocks noGrp="1"/>
          </p:cNvSpPr>
          <p:nvPr>
            <p:ph type="title"/>
          </p:nvPr>
        </p:nvSpPr>
        <p:spPr/>
        <p:txBody>
          <a:bodyPr/>
          <a:lstStyle/>
          <a:p>
            <a:r>
              <a:rPr lang="en-US" b="1" spc="600" dirty="0">
                <a:effectLst>
                  <a:outerShdw blurRad="38100" dist="38100" dir="2700000" algn="tl">
                    <a:srgbClr val="000000">
                      <a:alpha val="43137"/>
                    </a:srgbClr>
                  </a:outerShdw>
                </a:effectLst>
              </a:rPr>
              <a:t>Chapter Ten : The House of God</a:t>
            </a:r>
          </a:p>
        </p:txBody>
      </p:sp>
      <p:sp>
        <p:nvSpPr>
          <p:cNvPr id="3" name="Content Placeholder 2">
            <a:extLst>
              <a:ext uri="{FF2B5EF4-FFF2-40B4-BE49-F238E27FC236}">
                <a16:creationId xmlns:a16="http://schemas.microsoft.com/office/drawing/2014/main" id="{E188FBF2-97B5-43DC-86F3-C9DAC4BDC7B6}"/>
              </a:ext>
            </a:extLst>
          </p:cNvPr>
          <p:cNvSpPr>
            <a:spLocks noGrp="1"/>
          </p:cNvSpPr>
          <p:nvPr>
            <p:ph idx="1"/>
          </p:nvPr>
        </p:nvSpPr>
        <p:spPr/>
        <p:txBody>
          <a:bodyPr/>
          <a:lstStyle/>
          <a:p>
            <a:r>
              <a:rPr lang="en-US" dirty="0"/>
              <a:t>Functions of Temple : </a:t>
            </a:r>
            <a:r>
              <a:rPr lang="en-US" b="1" i="1" dirty="0">
                <a:effectLst>
                  <a:outerShdw blurRad="38100" dist="38100" dir="2700000" algn="tl">
                    <a:srgbClr val="000000">
                      <a:alpha val="43137"/>
                    </a:srgbClr>
                  </a:outerShdw>
                </a:effectLst>
              </a:rPr>
              <a:t>schools for the training of the spirit, academies for the promotion of scriptural studies, institutes of super-science, laboratories for the testing of the values of life</a:t>
            </a:r>
          </a:p>
          <a:p>
            <a:r>
              <a:rPr lang="en-US" dirty="0"/>
              <a:t>Devotion is the Queen</a:t>
            </a:r>
          </a:p>
          <a:p>
            <a:r>
              <a:rPr lang="en-US" dirty="0"/>
              <a:t>Arousing feelings during Worship : you must cultivate the attitude of seeing your chosen deity, Rama or Krishna, in the cradle when you swing your own child in it</a:t>
            </a:r>
          </a:p>
          <a:p>
            <a:r>
              <a:rPr lang="en-US" dirty="0"/>
              <a:t>Rani </a:t>
            </a:r>
            <a:r>
              <a:rPr lang="en-US" dirty="0" err="1"/>
              <a:t>Rasmani</a:t>
            </a:r>
            <a:r>
              <a:rPr lang="en-US" dirty="0"/>
              <a:t> – Ramakrishna </a:t>
            </a:r>
            <a:r>
              <a:rPr lang="en-US" dirty="0" err="1"/>
              <a:t>Paramahamsa</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533488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4A09D-81F0-45DF-836F-A03CD418A37C}"/>
              </a:ext>
            </a:extLst>
          </p:cNvPr>
          <p:cNvSpPr>
            <a:spLocks noGrp="1"/>
          </p:cNvSpPr>
          <p:nvPr>
            <p:ph type="title"/>
          </p:nvPr>
        </p:nvSpPr>
        <p:spPr>
          <a:xfrm>
            <a:off x="1200150" y="365125"/>
            <a:ext cx="12001499" cy="1325563"/>
          </a:xfrm>
        </p:spPr>
        <p:txBody>
          <a:bodyPr/>
          <a:lstStyle/>
          <a:p>
            <a:r>
              <a:rPr lang="en-US" b="1" spc="600" dirty="0">
                <a:effectLst>
                  <a:outerShdw blurRad="38100" dist="38100" dir="2700000" algn="tl">
                    <a:srgbClr val="000000">
                      <a:alpha val="43137"/>
                    </a:srgbClr>
                  </a:outerShdw>
                </a:effectLst>
              </a:rPr>
              <a:t>Chapter Twelve : Temples</a:t>
            </a:r>
          </a:p>
        </p:txBody>
      </p:sp>
      <p:sp>
        <p:nvSpPr>
          <p:cNvPr id="3" name="Content Placeholder 2">
            <a:extLst>
              <a:ext uri="{FF2B5EF4-FFF2-40B4-BE49-F238E27FC236}">
                <a16:creationId xmlns:a16="http://schemas.microsoft.com/office/drawing/2014/main" id="{FEB1BD57-7A52-4CA0-905E-0EE90896D1E2}"/>
              </a:ext>
            </a:extLst>
          </p:cNvPr>
          <p:cNvSpPr>
            <a:spLocks noGrp="1"/>
          </p:cNvSpPr>
          <p:nvPr>
            <p:ph idx="1"/>
          </p:nvPr>
        </p:nvSpPr>
        <p:spPr/>
        <p:txBody>
          <a:bodyPr>
            <a:normAutofit fontScale="92500" lnSpcReduction="20000"/>
          </a:bodyPr>
          <a:lstStyle/>
          <a:p>
            <a:r>
              <a:rPr lang="en-US" dirty="0"/>
              <a:t>Believe that God walks about in the temple; it is His residence. All have a responsibility to preserve the holiness of that atmosphere, which confers the joy of serving the Lord.</a:t>
            </a:r>
          </a:p>
          <a:p>
            <a:r>
              <a:rPr lang="en-US" dirty="0"/>
              <a:t>Idlers gather in the precincts and play cards or dice or such other games. The evil spirit of Kali (Kali-purusha) sports in glee when such groups gather in the temples.</a:t>
            </a:r>
          </a:p>
          <a:p>
            <a:r>
              <a:rPr lang="en-US" dirty="0"/>
              <a:t>Gopuras : Some ultra-modern critics condemn the decorated gate of the temple (gopuras), etc. as so much waste of money. This reveals a total absence of farsightedness; no one with a high ideal or an upward vision would make such a remark. If you dwell upon the significance of the entrance gate to the temple, you can realize how holy, how mysterious, how revealing its purpose is !</a:t>
            </a:r>
          </a:p>
          <a:p>
            <a:r>
              <a:rPr lang="en-US" dirty="0" err="1"/>
              <a:t>Deho</a:t>
            </a:r>
            <a:r>
              <a:rPr lang="en-US" dirty="0"/>
              <a:t> </a:t>
            </a:r>
            <a:r>
              <a:rPr lang="en-US" dirty="0" err="1"/>
              <a:t>Devalaya</a:t>
            </a:r>
            <a:r>
              <a:rPr lang="en-US" dirty="0"/>
              <a:t> </a:t>
            </a:r>
            <a:r>
              <a:rPr lang="en-US" dirty="0" err="1"/>
              <a:t>Prokto</a:t>
            </a:r>
            <a:r>
              <a:rPr lang="en-US" dirty="0"/>
              <a:t> </a:t>
            </a:r>
            <a:r>
              <a:rPr lang="en-US" dirty="0" err="1"/>
              <a:t>Jivo</a:t>
            </a:r>
            <a:r>
              <a:rPr lang="en-US" dirty="0"/>
              <a:t> </a:t>
            </a:r>
            <a:r>
              <a:rPr lang="en-US" dirty="0" err="1"/>
              <a:t>Devah</a:t>
            </a:r>
            <a:r>
              <a:rPr lang="en-US" dirty="0"/>
              <a:t> </a:t>
            </a:r>
            <a:r>
              <a:rPr lang="en-US" dirty="0" err="1"/>
              <a:t>Sanathana</a:t>
            </a:r>
            <a:endParaRPr lang="en-US" dirty="0"/>
          </a:p>
        </p:txBody>
      </p:sp>
    </p:spTree>
    <p:extLst>
      <p:ext uri="{BB962C8B-B14F-4D97-AF65-F5344CB8AC3E}">
        <p14:creationId xmlns:p14="http://schemas.microsoft.com/office/powerpoint/2010/main" val="417979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E4436-B30C-448D-AB20-94BAE275B3A0}"/>
              </a:ext>
            </a:extLst>
          </p:cNvPr>
          <p:cNvSpPr>
            <a:spLocks noGrp="1"/>
          </p:cNvSpPr>
          <p:nvPr>
            <p:ph type="title"/>
          </p:nvPr>
        </p:nvSpPr>
        <p:spPr>
          <a:xfrm>
            <a:off x="838200" y="1"/>
            <a:ext cx="10515600" cy="1690688"/>
          </a:xfrm>
        </p:spPr>
        <p:txBody>
          <a:bodyPr/>
          <a:lstStyle/>
          <a:p>
            <a:r>
              <a:rPr lang="en-US" b="1" spc="600" dirty="0">
                <a:effectLst>
                  <a:outerShdw blurRad="38100" dist="38100" dir="2700000" algn="tl">
                    <a:srgbClr val="000000">
                      <a:alpha val="43137"/>
                    </a:srgbClr>
                  </a:outerShdw>
                </a:effectLst>
              </a:rPr>
              <a:t>Chapter Eleven : The Three Eras</a:t>
            </a:r>
          </a:p>
        </p:txBody>
      </p:sp>
      <p:sp>
        <p:nvSpPr>
          <p:cNvPr id="3" name="Content Placeholder 2">
            <a:extLst>
              <a:ext uri="{FF2B5EF4-FFF2-40B4-BE49-F238E27FC236}">
                <a16:creationId xmlns:a16="http://schemas.microsoft.com/office/drawing/2014/main" id="{31F2720E-6BFD-414C-9FB9-58557BAA53D2}"/>
              </a:ext>
            </a:extLst>
          </p:cNvPr>
          <p:cNvSpPr>
            <a:spLocks noGrp="1"/>
          </p:cNvSpPr>
          <p:nvPr>
            <p:ph idx="1"/>
          </p:nvPr>
        </p:nvSpPr>
        <p:spPr>
          <a:xfrm>
            <a:off x="838200" y="1495425"/>
            <a:ext cx="10515600" cy="4997450"/>
          </a:xfrm>
        </p:spPr>
        <p:txBody>
          <a:bodyPr>
            <a:normAutofit fontScale="92500" lnSpcReduction="20000"/>
          </a:bodyPr>
          <a:lstStyle/>
          <a:p>
            <a:r>
              <a:rPr lang="en-US" dirty="0"/>
              <a:t>Vedic Era : hymns (</a:t>
            </a:r>
            <a:r>
              <a:rPr lang="en-US" dirty="0" err="1"/>
              <a:t>samhithas</a:t>
            </a:r>
            <a:r>
              <a:rPr lang="en-US" dirty="0"/>
              <a:t>), Brahmanas, forest texts (</a:t>
            </a:r>
            <a:r>
              <a:rPr lang="en-US" dirty="0" err="1"/>
              <a:t>Aranyakas</a:t>
            </a:r>
            <a:r>
              <a:rPr lang="en-US" dirty="0"/>
              <a:t>), and Upanishads. </a:t>
            </a:r>
          </a:p>
          <a:p>
            <a:r>
              <a:rPr lang="en-US" dirty="0" err="1"/>
              <a:t>Upanshidic</a:t>
            </a:r>
            <a:r>
              <a:rPr lang="en-US" dirty="0"/>
              <a:t> era : spiritual wisdom (jnana) and are therefore called wisdom texts (Jnana-</a:t>
            </a:r>
            <a:r>
              <a:rPr lang="en-US" dirty="0" err="1"/>
              <a:t>kanda</a:t>
            </a:r>
            <a:r>
              <a:rPr lang="en-US" dirty="0"/>
              <a:t>).</a:t>
            </a:r>
          </a:p>
          <a:p>
            <a:r>
              <a:rPr lang="en-US" dirty="0"/>
              <a:t>Puranic Era</a:t>
            </a:r>
          </a:p>
          <a:p>
            <a:r>
              <a:rPr lang="en-US" dirty="0"/>
              <a:t>Only pure, tender, tolerant, calm and loving souls, the very cream of spiritual aspirants (sadhus), the swans (</a:t>
            </a:r>
            <a:r>
              <a:rPr lang="en-US" dirty="0" err="1"/>
              <a:t>hamsas</a:t>
            </a:r>
            <a:r>
              <a:rPr lang="en-US" dirty="0"/>
              <a:t>) sporting ever in the company of kindred devotees, can understand Bhakti, It’s purity and depth</a:t>
            </a:r>
          </a:p>
          <a:p>
            <a:r>
              <a:rPr lang="en-US" dirty="0"/>
              <a:t>BHAKTA VATSALA </a:t>
            </a:r>
            <a:r>
              <a:rPr lang="en-US" i="1" dirty="0"/>
              <a:t>“I follow the devotee as the calf follows the cow, for the devotee gives up for Me all that is considered desirable by the worldly-minded”</a:t>
            </a:r>
          </a:p>
          <a:p>
            <a:r>
              <a:rPr lang="en-US" dirty="0"/>
              <a:t>Spiritual aspirants have to </a:t>
            </a:r>
            <a:r>
              <a:rPr lang="en-US" dirty="0" err="1"/>
              <a:t>practise</a:t>
            </a:r>
            <a:r>
              <a:rPr lang="en-US" dirty="0"/>
              <a:t> the spiritual discipline related to the with-qualities aspect of God; this will endow them with concentration and, later, according to the law of procedure from the gross to the subtle, they can merge their minds in the quality-less Brahman itself.</a:t>
            </a:r>
            <a:endParaRPr lang="en-US" i="1" dirty="0"/>
          </a:p>
        </p:txBody>
      </p:sp>
    </p:spTree>
    <p:extLst>
      <p:ext uri="{BB962C8B-B14F-4D97-AF65-F5344CB8AC3E}">
        <p14:creationId xmlns:p14="http://schemas.microsoft.com/office/powerpoint/2010/main" val="1658484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97A05-D478-4985-963E-9093D82481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5356F8E-8FB4-408E-B796-45AAF767733A}"/>
              </a:ext>
            </a:extLst>
          </p:cNvPr>
          <p:cNvSpPr>
            <a:spLocks noGrp="1"/>
          </p:cNvSpPr>
          <p:nvPr>
            <p:ph idx="1"/>
          </p:nvPr>
        </p:nvSpPr>
        <p:spPr/>
        <p:txBody>
          <a:bodyPr/>
          <a:lstStyle/>
          <a:p>
            <a:endParaRPr lang="en-US" dirty="0"/>
          </a:p>
        </p:txBody>
      </p:sp>
      <p:pic>
        <p:nvPicPr>
          <p:cNvPr id="10242" name="Picture 2">
            <a:extLst>
              <a:ext uri="{FF2B5EF4-FFF2-40B4-BE49-F238E27FC236}">
                <a16:creationId xmlns:a16="http://schemas.microsoft.com/office/drawing/2014/main" id="{CBF205D3-00F0-4A6B-A653-AC9FCE7827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885826"/>
            <a:ext cx="105156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831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08C5E-4163-4BAE-A572-A7A68E6F688D}"/>
              </a:ext>
            </a:extLst>
          </p:cNvPr>
          <p:cNvSpPr>
            <a:spLocks noGrp="1"/>
          </p:cNvSpPr>
          <p:nvPr>
            <p:ph type="title"/>
          </p:nvPr>
        </p:nvSpPr>
        <p:spPr/>
        <p:txBody>
          <a:bodyPr/>
          <a:lstStyle/>
          <a:p>
            <a:r>
              <a:rPr lang="en-US" b="1" spc="300" dirty="0">
                <a:effectLst>
                  <a:outerShdw blurRad="38100" dist="38100" dir="2700000" algn="tl">
                    <a:srgbClr val="000000">
                      <a:alpha val="43137"/>
                    </a:srgbClr>
                  </a:outerShdw>
                </a:effectLst>
              </a:rPr>
              <a:t>Chapter Thirteen : The Dharmic Person</a:t>
            </a:r>
          </a:p>
        </p:txBody>
      </p:sp>
      <p:sp>
        <p:nvSpPr>
          <p:cNvPr id="3" name="Content Placeholder 2">
            <a:extLst>
              <a:ext uri="{FF2B5EF4-FFF2-40B4-BE49-F238E27FC236}">
                <a16:creationId xmlns:a16="http://schemas.microsoft.com/office/drawing/2014/main" id="{A6D758FC-BB2F-49AD-A62E-4E4AB998D322}"/>
              </a:ext>
            </a:extLst>
          </p:cNvPr>
          <p:cNvSpPr>
            <a:spLocks noGrp="1"/>
          </p:cNvSpPr>
          <p:nvPr>
            <p:ph idx="1"/>
          </p:nvPr>
        </p:nvSpPr>
        <p:spPr/>
        <p:txBody>
          <a:bodyPr/>
          <a:lstStyle/>
          <a:p>
            <a:r>
              <a:rPr lang="en-US" dirty="0"/>
              <a:t>The knowledge of dharma is reached in three stages: (1) You must receive training under wise people (</a:t>
            </a:r>
            <a:r>
              <a:rPr lang="en-US" dirty="0" err="1"/>
              <a:t>vidwans</a:t>
            </a:r>
            <a:r>
              <a:rPr lang="en-US" dirty="0"/>
              <a:t>), who are also imbued with dharma. (2) You must aspire to attain self-purification (</a:t>
            </a:r>
            <a:r>
              <a:rPr lang="en-US" dirty="0" err="1"/>
              <a:t>Atmasuddhi</a:t>
            </a:r>
            <a:r>
              <a:rPr lang="en-US" dirty="0"/>
              <a:t>) and truth (</a:t>
            </a:r>
            <a:r>
              <a:rPr lang="en-US" dirty="0" err="1"/>
              <a:t>sathya</a:t>
            </a:r>
            <a:r>
              <a:rPr lang="en-US" dirty="0"/>
              <a:t>). (3) You must realize the value of knowledge of the Vedas (Veda-vidya), the voice of God (Parameswara)</a:t>
            </a:r>
          </a:p>
          <a:p>
            <a:r>
              <a:rPr lang="en-US" dirty="0" err="1"/>
              <a:t>Purusharathas</a:t>
            </a:r>
            <a:endParaRPr lang="en-US" dirty="0"/>
          </a:p>
          <a:p>
            <a:r>
              <a:rPr lang="en-US" dirty="0"/>
              <a:t>IDEAL Nature</a:t>
            </a:r>
          </a:p>
          <a:p>
            <a:pPr marL="0" indent="0">
              <a:buNone/>
            </a:pPr>
            <a:endParaRPr lang="en-US" dirty="0"/>
          </a:p>
        </p:txBody>
      </p:sp>
    </p:spTree>
    <p:extLst>
      <p:ext uri="{BB962C8B-B14F-4D97-AF65-F5344CB8AC3E}">
        <p14:creationId xmlns:p14="http://schemas.microsoft.com/office/powerpoint/2010/main" val="2878304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949D6-81B1-43DF-826F-692E6D4FA0FB}"/>
              </a:ext>
            </a:extLst>
          </p:cNvPr>
          <p:cNvSpPr>
            <a:spLocks noGrp="1"/>
          </p:cNvSpPr>
          <p:nvPr>
            <p:ph type="title"/>
          </p:nvPr>
        </p:nvSpPr>
        <p:spPr>
          <a:xfrm>
            <a:off x="589649" y="66495"/>
            <a:ext cx="12911959" cy="2090304"/>
          </a:xfrm>
        </p:spPr>
        <p:txBody>
          <a:bodyPr/>
          <a:lstStyle/>
          <a:p>
            <a:endParaRPr lang="en-US" dirty="0"/>
          </a:p>
        </p:txBody>
      </p:sp>
      <p:sp>
        <p:nvSpPr>
          <p:cNvPr id="3" name="Content Placeholder 2">
            <a:extLst>
              <a:ext uri="{FF2B5EF4-FFF2-40B4-BE49-F238E27FC236}">
                <a16:creationId xmlns:a16="http://schemas.microsoft.com/office/drawing/2014/main" id="{15EF0265-D4A6-473D-9A1D-2B4AAF7AB8DB}"/>
              </a:ext>
            </a:extLst>
          </p:cNvPr>
          <p:cNvSpPr>
            <a:spLocks noGrp="1"/>
          </p:cNvSpPr>
          <p:nvPr>
            <p:ph idx="1"/>
          </p:nvPr>
        </p:nvSpPr>
        <p:spPr/>
        <p:txBody>
          <a:bodyPr/>
          <a:lstStyle/>
          <a:p>
            <a:endParaRPr lang="en-US" dirty="0"/>
          </a:p>
        </p:txBody>
      </p:sp>
      <p:pic>
        <p:nvPicPr>
          <p:cNvPr id="5122" name="Picture 2">
            <a:extLst>
              <a:ext uri="{FF2B5EF4-FFF2-40B4-BE49-F238E27FC236}">
                <a16:creationId xmlns:a16="http://schemas.microsoft.com/office/drawing/2014/main" id="{B9E406F7-5933-46A0-AED1-299763966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925" y="66494"/>
            <a:ext cx="7905750" cy="6791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104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7A21-DB5D-40F2-BD50-0DDF83BECD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96CCD0-1C3B-4BE0-A6A3-3F0AAA1E06F4}"/>
              </a:ext>
            </a:extLst>
          </p:cNvPr>
          <p:cNvSpPr>
            <a:spLocks noGrp="1"/>
          </p:cNvSpPr>
          <p:nvPr>
            <p:ph idx="1"/>
          </p:nvPr>
        </p:nvSpPr>
        <p:spPr/>
        <p:txBody>
          <a:bodyPr/>
          <a:lstStyle/>
          <a:p>
            <a:endParaRPr lang="en-US" u="sng" dirty="0"/>
          </a:p>
        </p:txBody>
      </p:sp>
      <p:pic>
        <p:nvPicPr>
          <p:cNvPr id="14338" name="Picture 2">
            <a:extLst>
              <a:ext uri="{FF2B5EF4-FFF2-40B4-BE49-F238E27FC236}">
                <a16:creationId xmlns:a16="http://schemas.microsoft.com/office/drawing/2014/main" id="{A9DCDEC7-935E-42ED-9AA8-B522DDE8F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0" y="81281"/>
            <a:ext cx="6238240" cy="6776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675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79C9D-AD06-47EF-8F6B-4929ACE82710}"/>
              </a:ext>
            </a:extLst>
          </p:cNvPr>
          <p:cNvSpPr>
            <a:spLocks noGrp="1"/>
          </p:cNvSpPr>
          <p:nvPr>
            <p:ph type="title"/>
          </p:nvPr>
        </p:nvSpPr>
        <p:spPr/>
        <p:txBody>
          <a:bodyPr/>
          <a:lstStyle/>
          <a:p>
            <a:r>
              <a:rPr lang="en-US" dirty="0"/>
              <a:t>We can take references to Dharma Vahini also from : </a:t>
            </a:r>
          </a:p>
        </p:txBody>
      </p:sp>
      <p:sp>
        <p:nvSpPr>
          <p:cNvPr id="3" name="Content Placeholder 2">
            <a:extLst>
              <a:ext uri="{FF2B5EF4-FFF2-40B4-BE49-F238E27FC236}">
                <a16:creationId xmlns:a16="http://schemas.microsoft.com/office/drawing/2014/main" id="{E4DA5BF9-B444-499C-8F16-221C7DF8011E}"/>
              </a:ext>
            </a:extLst>
          </p:cNvPr>
          <p:cNvSpPr>
            <a:spLocks noGrp="1"/>
          </p:cNvSpPr>
          <p:nvPr>
            <p:ph idx="1"/>
          </p:nvPr>
        </p:nvSpPr>
        <p:spPr>
          <a:xfrm>
            <a:off x="1323974" y="1990725"/>
            <a:ext cx="10515600" cy="4502150"/>
          </a:xfrm>
        </p:spPr>
        <p:txBody>
          <a:bodyPr/>
          <a:lstStyle/>
          <a:p>
            <a:r>
              <a:rPr lang="en-US" dirty="0"/>
              <a:t>References from </a:t>
            </a:r>
            <a:r>
              <a:rPr lang="en-US" dirty="0" err="1"/>
              <a:t>Ramakatha</a:t>
            </a:r>
            <a:r>
              <a:rPr lang="en-US" dirty="0"/>
              <a:t> Rasa Vahini</a:t>
            </a:r>
          </a:p>
          <a:p>
            <a:r>
              <a:rPr lang="en-US" dirty="0" err="1"/>
              <a:t>Prashnottara</a:t>
            </a:r>
            <a:r>
              <a:rPr lang="en-US" dirty="0"/>
              <a:t> Vahini</a:t>
            </a:r>
          </a:p>
          <a:p>
            <a:r>
              <a:rPr lang="en-US" dirty="0" err="1"/>
              <a:t>Sandeha</a:t>
            </a:r>
            <a:r>
              <a:rPr lang="en-US" dirty="0"/>
              <a:t> </a:t>
            </a:r>
            <a:r>
              <a:rPr lang="en-US" dirty="0" err="1"/>
              <a:t>Nivarini</a:t>
            </a:r>
            <a:endParaRPr lang="en-US" dirty="0"/>
          </a:p>
          <a:p>
            <a:r>
              <a:rPr lang="en-US" dirty="0"/>
              <a:t>Swami’s Discourses during various festival </a:t>
            </a:r>
            <a:r>
              <a:rPr lang="en-US" dirty="0" err="1"/>
              <a:t>ocassions</a:t>
            </a:r>
            <a:r>
              <a:rPr lang="en-US" dirty="0"/>
              <a:t>.</a:t>
            </a:r>
          </a:p>
          <a:p>
            <a:r>
              <a:rPr lang="en-US" dirty="0"/>
              <a:t>Swami’s </a:t>
            </a:r>
            <a:r>
              <a:rPr lang="en-US" dirty="0" err="1"/>
              <a:t>Avataric</a:t>
            </a:r>
            <a:r>
              <a:rPr lang="en-US" dirty="0"/>
              <a:t> mission</a:t>
            </a:r>
          </a:p>
          <a:p>
            <a:r>
              <a:rPr lang="en-US" dirty="0"/>
              <a:t>Bhagavad Geeta</a:t>
            </a:r>
          </a:p>
          <a:p>
            <a:r>
              <a:rPr lang="en-US" dirty="0">
                <a:hlinkClick r:id="rId2"/>
              </a:rPr>
              <a:t>Musings on Dharma Vahini</a:t>
            </a:r>
            <a:endParaRPr lang="en-US" dirty="0"/>
          </a:p>
          <a:p>
            <a:endParaRPr lang="en-US" dirty="0"/>
          </a:p>
          <a:p>
            <a:pPr marL="0" indent="0">
              <a:buNone/>
            </a:pPr>
            <a:endParaRPr lang="en-US" dirty="0"/>
          </a:p>
        </p:txBody>
      </p:sp>
    </p:spTree>
    <p:extLst>
      <p:ext uri="{BB962C8B-B14F-4D97-AF65-F5344CB8AC3E}">
        <p14:creationId xmlns:p14="http://schemas.microsoft.com/office/powerpoint/2010/main" val="457105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F17C-271C-4CA1-9104-1FC7A8919B38}"/>
              </a:ext>
            </a:extLst>
          </p:cNvPr>
          <p:cNvSpPr>
            <a:spLocks noGrp="1"/>
          </p:cNvSpPr>
          <p:nvPr>
            <p:ph type="title"/>
          </p:nvPr>
        </p:nvSpPr>
        <p:spPr/>
        <p:txBody>
          <a:bodyPr/>
          <a:lstStyle/>
          <a:p>
            <a:endParaRPr lang="en-US"/>
          </a:p>
        </p:txBody>
      </p:sp>
      <p:pic>
        <p:nvPicPr>
          <p:cNvPr id="2050" name="Picture 2">
            <a:extLst>
              <a:ext uri="{FF2B5EF4-FFF2-40B4-BE49-F238E27FC236}">
                <a16:creationId xmlns:a16="http://schemas.microsoft.com/office/drawing/2014/main" id="{6478A678-4D0A-4E66-B0B9-9BEDDAB215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4097" y="-172720"/>
            <a:ext cx="13356072" cy="720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069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4608D-B762-4AC9-94D1-BCEDFEA5912D}"/>
              </a:ext>
            </a:extLst>
          </p:cNvPr>
          <p:cNvSpPr>
            <a:spLocks noGrp="1"/>
          </p:cNvSpPr>
          <p:nvPr>
            <p:ph type="title"/>
          </p:nvPr>
        </p:nvSpPr>
        <p:spPr>
          <a:xfrm>
            <a:off x="-7363968" y="240445"/>
            <a:ext cx="26448837" cy="1574926"/>
          </a:xfrm>
        </p:spPr>
        <p:txBody>
          <a:bodyPr/>
          <a:lstStyle/>
          <a:p>
            <a:endParaRPr lang="en-US" dirty="0"/>
          </a:p>
        </p:txBody>
      </p:sp>
      <p:sp>
        <p:nvSpPr>
          <p:cNvPr id="3" name="Content Placeholder 2">
            <a:extLst>
              <a:ext uri="{FF2B5EF4-FFF2-40B4-BE49-F238E27FC236}">
                <a16:creationId xmlns:a16="http://schemas.microsoft.com/office/drawing/2014/main" id="{3373CABB-0741-4DA7-BF07-BBD487740FCA}"/>
              </a:ext>
            </a:extLst>
          </p:cNvPr>
          <p:cNvSpPr>
            <a:spLocks noGrp="1"/>
          </p:cNvSpPr>
          <p:nvPr>
            <p:ph idx="1"/>
          </p:nvPr>
        </p:nvSpPr>
        <p:spPr/>
        <p:txBody>
          <a:bodyPr/>
          <a:lstStyle/>
          <a:p>
            <a:endParaRPr lang="en-US" b="1" dirty="0"/>
          </a:p>
        </p:txBody>
      </p:sp>
      <p:pic>
        <p:nvPicPr>
          <p:cNvPr id="3074" name="Picture 2">
            <a:extLst>
              <a:ext uri="{FF2B5EF4-FFF2-40B4-BE49-F238E27FC236}">
                <a16:creationId xmlns:a16="http://schemas.microsoft.com/office/drawing/2014/main" id="{8A5C898C-AC8F-48D8-985B-BC2300FB48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653" y="1"/>
            <a:ext cx="7798903"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731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D8870-20BE-47C0-8DB0-6DC6FF700D43}"/>
              </a:ext>
            </a:extLst>
          </p:cNvPr>
          <p:cNvSpPr>
            <a:spLocks noGrp="1"/>
          </p:cNvSpPr>
          <p:nvPr>
            <p:ph type="title"/>
          </p:nvPr>
        </p:nvSpPr>
        <p:spPr>
          <a:xfrm>
            <a:off x="838200" y="85725"/>
            <a:ext cx="10515600" cy="1285875"/>
          </a:xfrm>
        </p:spPr>
        <p:txBody>
          <a:bodyPr/>
          <a:lstStyle/>
          <a:p>
            <a:r>
              <a:rPr lang="en-US" b="1" dirty="0">
                <a:effectLst>
                  <a:outerShdw blurRad="38100" dist="38100" dir="2700000" algn="tl">
                    <a:srgbClr val="000000">
                      <a:alpha val="43137"/>
                    </a:srgbClr>
                  </a:outerShdw>
                </a:effectLst>
              </a:rPr>
              <a:t>Chapter Two : Divine Versus Worldly Dharma</a:t>
            </a:r>
          </a:p>
        </p:txBody>
      </p:sp>
      <p:sp>
        <p:nvSpPr>
          <p:cNvPr id="3" name="Content Placeholder 2">
            <a:extLst>
              <a:ext uri="{FF2B5EF4-FFF2-40B4-BE49-F238E27FC236}">
                <a16:creationId xmlns:a16="http://schemas.microsoft.com/office/drawing/2014/main" id="{3A3D5AA9-C1A3-4769-965A-767F17FB9491}"/>
              </a:ext>
            </a:extLst>
          </p:cNvPr>
          <p:cNvSpPr>
            <a:spLocks noGrp="1"/>
          </p:cNvSpPr>
          <p:nvPr>
            <p:ph idx="1"/>
          </p:nvPr>
        </p:nvSpPr>
        <p:spPr>
          <a:xfrm>
            <a:off x="0" y="1371600"/>
            <a:ext cx="12192000" cy="5267325"/>
          </a:xfrm>
        </p:spPr>
        <p:txBody>
          <a:bodyPr>
            <a:normAutofit fontScale="85000" lnSpcReduction="20000"/>
          </a:bodyPr>
          <a:lstStyle/>
          <a:p>
            <a:r>
              <a:rPr lang="en-US" b="1" dirty="0" err="1"/>
              <a:t>Atma</a:t>
            </a:r>
            <a:r>
              <a:rPr lang="en-US" b="1" dirty="0"/>
              <a:t> Dharma </a:t>
            </a:r>
            <a:r>
              <a:rPr lang="en-US" dirty="0"/>
              <a:t>: Dharma expresses in various form. Hold on to </a:t>
            </a:r>
            <a:r>
              <a:rPr lang="en-US" dirty="0" err="1"/>
              <a:t>Atma</a:t>
            </a:r>
            <a:r>
              <a:rPr lang="en-US" dirty="0"/>
              <a:t> Dharma</a:t>
            </a:r>
          </a:p>
          <a:p>
            <a:r>
              <a:rPr lang="en-US" dirty="0"/>
              <a:t>What is </a:t>
            </a:r>
            <a:r>
              <a:rPr lang="en-US" dirty="0" err="1"/>
              <a:t>Atma</a:t>
            </a:r>
            <a:r>
              <a:rPr lang="en-US" dirty="0"/>
              <a:t> Dharma ? : </a:t>
            </a:r>
            <a:r>
              <a:rPr lang="en-US" i="1" dirty="0"/>
              <a:t>build your living on the </a:t>
            </a:r>
            <a:r>
              <a:rPr lang="en-US" i="1" dirty="0" err="1"/>
              <a:t>Atmic</a:t>
            </a:r>
            <a:r>
              <a:rPr lang="en-US" i="1" dirty="0"/>
              <a:t> base; then, your progress is assured.</a:t>
            </a:r>
          </a:p>
          <a:p>
            <a:r>
              <a:rPr lang="en-US" dirty="0"/>
              <a:t>See Stone as GOD : ? </a:t>
            </a:r>
            <a:r>
              <a:rPr lang="en-US" i="1" dirty="0"/>
              <a:t>The unlimited, the ever-present, the all-pervading-immanent entity, the Absolute, is visualized in the particular, in the concrete. Similarly, dharma that is universal, equal, and free can be spotted and tested in a single concrete act !</a:t>
            </a:r>
          </a:p>
          <a:p>
            <a:r>
              <a:rPr lang="en-US" dirty="0"/>
              <a:t>Follow DHARMA and Be Free </a:t>
            </a:r>
          </a:p>
          <a:p>
            <a:r>
              <a:rPr lang="en-US" dirty="0"/>
              <a:t>How can dharma, which sets limits on thoughts and words and regulates and controls, make a person free?</a:t>
            </a:r>
          </a:p>
          <a:p>
            <a:r>
              <a:rPr lang="en-US" dirty="0"/>
              <a:t>Egotism based on Body is Hell : </a:t>
            </a:r>
            <a:r>
              <a:rPr lang="en-US" i="1" dirty="0"/>
              <a:t>If a person, finding life with the son miserable, goes to the daughter and lives in her house, that is not winning freedom! That is only a way of feeding the ego.</a:t>
            </a:r>
          </a:p>
          <a:p>
            <a:r>
              <a:rPr lang="en-US" b="1" dirty="0"/>
              <a:t>Destruction of Ego is the way to Freedom</a:t>
            </a:r>
          </a:p>
          <a:p>
            <a:r>
              <a:rPr lang="en-US" dirty="0"/>
              <a:t>The feeling “that is a friend” or “this is an enemy” is an error. This delusion has to be given up. The Lord, the embodiment of love, is the only constant friend, relative, companion, guide, and protector. Know this and live in that knowledge !</a:t>
            </a:r>
          </a:p>
          <a:p>
            <a:pPr marL="0" indent="0">
              <a:buNone/>
            </a:pPr>
            <a:endParaRPr lang="en-US" dirty="0"/>
          </a:p>
        </p:txBody>
      </p:sp>
    </p:spTree>
    <p:extLst>
      <p:ext uri="{BB962C8B-B14F-4D97-AF65-F5344CB8AC3E}">
        <p14:creationId xmlns:p14="http://schemas.microsoft.com/office/powerpoint/2010/main" val="2901354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736D3-8E21-4DFF-A24F-977A56ED0DEB}"/>
              </a:ext>
            </a:extLst>
          </p:cNvPr>
          <p:cNvSpPr>
            <a:spLocks noGrp="1"/>
          </p:cNvSpPr>
          <p:nvPr>
            <p:ph type="title"/>
          </p:nvPr>
        </p:nvSpPr>
        <p:spPr>
          <a:xfrm>
            <a:off x="240133" y="-59115"/>
            <a:ext cx="13047382" cy="2174044"/>
          </a:xfrm>
        </p:spPr>
        <p:txBody>
          <a:bodyPr/>
          <a:lstStyle/>
          <a:p>
            <a:endParaRPr lang="en-US" dirty="0"/>
          </a:p>
        </p:txBody>
      </p:sp>
      <p:sp>
        <p:nvSpPr>
          <p:cNvPr id="3" name="Content Placeholder 2">
            <a:extLst>
              <a:ext uri="{FF2B5EF4-FFF2-40B4-BE49-F238E27FC236}">
                <a16:creationId xmlns:a16="http://schemas.microsoft.com/office/drawing/2014/main" id="{3E4D51A9-844D-4AA6-96E1-0EA180EC3A61}"/>
              </a:ext>
            </a:extLst>
          </p:cNvPr>
          <p:cNvSpPr>
            <a:spLocks noGrp="1"/>
          </p:cNvSpPr>
          <p:nvPr>
            <p:ph idx="1"/>
          </p:nvPr>
        </p:nvSpPr>
        <p:spPr/>
        <p:txBody>
          <a:bodyPr/>
          <a:lstStyle/>
          <a:p>
            <a:endParaRPr lang="en-US"/>
          </a:p>
        </p:txBody>
      </p:sp>
      <p:pic>
        <p:nvPicPr>
          <p:cNvPr id="6146" name="Picture 2">
            <a:extLst>
              <a:ext uri="{FF2B5EF4-FFF2-40B4-BE49-F238E27FC236}">
                <a16:creationId xmlns:a16="http://schemas.microsoft.com/office/drawing/2014/main" id="{7EAC094C-9190-4522-BFFB-770D93F9D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
            <a:ext cx="119538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261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DB07-DBD6-4FBF-9867-0C1BBCCD61EA}"/>
              </a:ext>
            </a:extLst>
          </p:cNvPr>
          <p:cNvSpPr>
            <a:spLocks noGrp="1"/>
          </p:cNvSpPr>
          <p:nvPr>
            <p:ph type="title"/>
          </p:nvPr>
        </p:nvSpPr>
        <p:spPr>
          <a:xfrm>
            <a:off x="-43384" y="-10804"/>
            <a:ext cx="13507772" cy="2203032"/>
          </a:xfrm>
        </p:spPr>
        <p:txBody>
          <a:bodyPr/>
          <a:lstStyle/>
          <a:p>
            <a:endParaRPr lang="en-US" dirty="0"/>
          </a:p>
        </p:txBody>
      </p:sp>
      <p:sp>
        <p:nvSpPr>
          <p:cNvPr id="3" name="Content Placeholder 2">
            <a:extLst>
              <a:ext uri="{FF2B5EF4-FFF2-40B4-BE49-F238E27FC236}">
                <a16:creationId xmlns:a16="http://schemas.microsoft.com/office/drawing/2014/main" id="{920B8067-17B4-4573-9C22-FB0BE8C8E605}"/>
              </a:ext>
            </a:extLst>
          </p:cNvPr>
          <p:cNvSpPr>
            <a:spLocks noGrp="1"/>
          </p:cNvSpPr>
          <p:nvPr>
            <p:ph idx="1"/>
          </p:nvPr>
        </p:nvSpPr>
        <p:spPr/>
        <p:txBody>
          <a:bodyPr/>
          <a:lstStyle/>
          <a:p>
            <a:endParaRPr lang="en-US"/>
          </a:p>
        </p:txBody>
      </p:sp>
      <p:pic>
        <p:nvPicPr>
          <p:cNvPr id="7170" name="Picture 2">
            <a:extLst>
              <a:ext uri="{FF2B5EF4-FFF2-40B4-BE49-F238E27FC236}">
                <a16:creationId xmlns:a16="http://schemas.microsoft.com/office/drawing/2014/main" id="{20A4D6E0-5749-4986-9B78-B2D79C20A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381000"/>
            <a:ext cx="10515600" cy="613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259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16466-A42E-436B-B79A-AC11A21F88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420859D-0B55-4DED-B54F-EDAD930AA30A}"/>
              </a:ext>
            </a:extLst>
          </p:cNvPr>
          <p:cNvSpPr>
            <a:spLocks noGrp="1"/>
          </p:cNvSpPr>
          <p:nvPr>
            <p:ph idx="1"/>
          </p:nvPr>
        </p:nvSpPr>
        <p:spPr/>
        <p:txBody>
          <a:bodyPr/>
          <a:lstStyle/>
          <a:p>
            <a:endParaRPr lang="en-US"/>
          </a:p>
        </p:txBody>
      </p:sp>
      <p:pic>
        <p:nvPicPr>
          <p:cNvPr id="15362" name="Picture 2">
            <a:extLst>
              <a:ext uri="{FF2B5EF4-FFF2-40B4-BE49-F238E27FC236}">
                <a16:creationId xmlns:a16="http://schemas.microsoft.com/office/drawing/2014/main" id="{927D1675-B2C2-4232-882B-A69B644384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128" y="0"/>
            <a:ext cx="105466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999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62B9-EE85-4EB8-85EC-0DF53D7D7E0D}"/>
              </a:ext>
            </a:extLst>
          </p:cNvPr>
          <p:cNvSpPr>
            <a:spLocks noGrp="1"/>
          </p:cNvSpPr>
          <p:nvPr>
            <p:ph type="title"/>
          </p:nvPr>
        </p:nvSpPr>
        <p:spPr>
          <a:xfrm>
            <a:off x="-2259123" y="365125"/>
            <a:ext cx="15046867" cy="1378228"/>
          </a:xfrm>
        </p:spPr>
        <p:txBody>
          <a:bodyPr/>
          <a:lstStyle/>
          <a:p>
            <a:endParaRPr lang="en-US" dirty="0"/>
          </a:p>
        </p:txBody>
      </p:sp>
      <p:sp>
        <p:nvSpPr>
          <p:cNvPr id="3" name="Content Placeholder 2">
            <a:extLst>
              <a:ext uri="{FF2B5EF4-FFF2-40B4-BE49-F238E27FC236}">
                <a16:creationId xmlns:a16="http://schemas.microsoft.com/office/drawing/2014/main" id="{48E4F91B-63F1-4D67-B230-2E498B1AC60F}"/>
              </a:ext>
            </a:extLst>
          </p:cNvPr>
          <p:cNvSpPr>
            <a:spLocks noGrp="1"/>
          </p:cNvSpPr>
          <p:nvPr>
            <p:ph idx="1"/>
          </p:nvPr>
        </p:nvSpPr>
        <p:spPr/>
        <p:txBody>
          <a:bodyPr/>
          <a:lstStyle/>
          <a:p>
            <a:endParaRPr lang="en-US"/>
          </a:p>
        </p:txBody>
      </p:sp>
      <p:pic>
        <p:nvPicPr>
          <p:cNvPr id="16386" name="Picture 2">
            <a:extLst>
              <a:ext uri="{FF2B5EF4-FFF2-40B4-BE49-F238E27FC236}">
                <a16:creationId xmlns:a16="http://schemas.microsoft.com/office/drawing/2014/main" id="{6B926884-A7B9-4ED4-8F14-204DF2E1E8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74" y="1"/>
            <a:ext cx="74961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167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TotalTime>
  <Words>1785</Words>
  <Application>Microsoft Office PowerPoint</Application>
  <PresentationFormat>Widescreen</PresentationFormat>
  <Paragraphs>95</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PowerPoint Presentation</vt:lpstr>
      <vt:lpstr>Chapter One : What is Dharma ?</vt:lpstr>
      <vt:lpstr>PowerPoint Presentation</vt:lpstr>
      <vt:lpstr>PowerPoint Presentation</vt:lpstr>
      <vt:lpstr>Chapter Two : Divine Versus Worldly Dharma</vt:lpstr>
      <vt:lpstr>PowerPoint Presentation</vt:lpstr>
      <vt:lpstr>PowerPoint Presentation</vt:lpstr>
      <vt:lpstr>PowerPoint Presentation</vt:lpstr>
      <vt:lpstr>PowerPoint Presentation</vt:lpstr>
      <vt:lpstr>Chapter Three : THE BASIC Flaw</vt:lpstr>
      <vt:lpstr>PowerPoint Presentation</vt:lpstr>
      <vt:lpstr>Chapter Four : Masculine and Feminine Natures </vt:lpstr>
      <vt:lpstr>PowerPoint Presentation</vt:lpstr>
      <vt:lpstr>PowerPoint Presentation</vt:lpstr>
      <vt:lpstr>Chapter Five : Education for Women</vt:lpstr>
      <vt:lpstr>PowerPoint Presentation</vt:lpstr>
      <vt:lpstr>Chapter Six : Practice Dharma</vt:lpstr>
      <vt:lpstr>PowerPoint Presentation</vt:lpstr>
      <vt:lpstr>Chapter Seven : Gayatri – MOTHER of Mantras</vt:lpstr>
      <vt:lpstr>PowerPoint Presentation</vt:lpstr>
      <vt:lpstr>Chapter Eight : The Householder Stage </vt:lpstr>
      <vt:lpstr>PowerPoint Presentation</vt:lpstr>
      <vt:lpstr>Chapter Nine :  All May Seek Spiritual Wisdom</vt:lpstr>
      <vt:lpstr>PowerPoint Presentation</vt:lpstr>
      <vt:lpstr>Chapter Ten : The House of God</vt:lpstr>
      <vt:lpstr>Chapter Twelve : Temples</vt:lpstr>
      <vt:lpstr>Chapter Eleven : The Three Eras</vt:lpstr>
      <vt:lpstr>PowerPoint Presentation</vt:lpstr>
      <vt:lpstr>Chapter Thirteen : The Dharmic Person</vt:lpstr>
      <vt:lpstr>PowerPoint Presentation</vt:lpstr>
      <vt:lpstr>We can take references to Dharma Vahini also from :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Vijayanagar BN_WEST</dc:creator>
  <cp:lastModifiedBy>Vijayanagar BN_WEST</cp:lastModifiedBy>
  <cp:revision>29</cp:revision>
  <dcterms:created xsi:type="dcterms:W3CDTF">2021-02-03T05:57:55Z</dcterms:created>
  <dcterms:modified xsi:type="dcterms:W3CDTF">2021-02-05T16:03:04Z</dcterms:modified>
</cp:coreProperties>
</file>