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4" r:id="rId4"/>
    <p:sldId id="258" r:id="rId5"/>
    <p:sldId id="316" r:id="rId6"/>
    <p:sldId id="261" r:id="rId7"/>
    <p:sldId id="262" r:id="rId8"/>
    <p:sldId id="263" r:id="rId9"/>
    <p:sldId id="264" r:id="rId10"/>
    <p:sldId id="265" r:id="rId11"/>
    <p:sldId id="266" r:id="rId12"/>
    <p:sldId id="267" r:id="rId13"/>
    <p:sldId id="268" r:id="rId14"/>
    <p:sldId id="270" r:id="rId15"/>
    <p:sldId id="287" r:id="rId16"/>
    <p:sldId id="295" r:id="rId17"/>
    <p:sldId id="296" r:id="rId18"/>
    <p:sldId id="297" r:id="rId19"/>
    <p:sldId id="299" r:id="rId20"/>
    <p:sldId id="271" r:id="rId21"/>
    <p:sldId id="302" r:id="rId22"/>
    <p:sldId id="303" r:id="rId23"/>
    <p:sldId id="280" r:id="rId24"/>
    <p:sldId id="293" r:id="rId25"/>
    <p:sldId id="281" r:id="rId26"/>
    <p:sldId id="260" r:id="rId27"/>
    <p:sldId id="282" r:id="rId28"/>
    <p:sldId id="288" r:id="rId29"/>
    <p:sldId id="305" r:id="rId30"/>
    <p:sldId id="307" r:id="rId31"/>
    <p:sldId id="312" r:id="rId32"/>
    <p:sldId id="313" r:id="rId33"/>
    <p:sldId id="314" r:id="rId34"/>
    <p:sldId id="315" r:id="rId35"/>
    <p:sldId id="279" r:id="rId36"/>
    <p:sldId id="289" r:id="rId37"/>
    <p:sldId id="300" r:id="rId38"/>
    <p:sldId id="290" r:id="rId39"/>
    <p:sldId id="301" r:id="rId40"/>
    <p:sldId id="291" r:id="rId41"/>
    <p:sldId id="292" r:id="rId42"/>
    <p:sldId id="30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7B63F30-9DDD-4577-AC74-059ACD1F446B}" type="datetimeFigureOut">
              <a:rPr lang="en-IN" smtClean="0"/>
              <a:t>22-01-2022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53DB28-3D55-4936-8B80-329E8693DFFF}" type="slidenum">
              <a:rPr lang="en-IN" smtClean="0"/>
              <a:t>‹#›</a:t>
            </a:fld>
            <a:endParaRPr lang="en-IN"/>
          </a:p>
        </p:txBody>
      </p:sp>
    </p:spTree>
    <p:extLst>
      <p:ext uri="{BB962C8B-B14F-4D97-AF65-F5344CB8AC3E}">
        <p14:creationId xmlns:p14="http://schemas.microsoft.com/office/powerpoint/2010/main" val="1586307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7B63F30-9DDD-4577-AC74-059ACD1F446B}" type="datetimeFigureOut">
              <a:rPr lang="en-IN" smtClean="0"/>
              <a:t>22-01-2022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53DB28-3D55-4936-8B80-329E8693DFFF}" type="slidenum">
              <a:rPr lang="en-IN" smtClean="0"/>
              <a:t>‹#›</a:t>
            </a:fld>
            <a:endParaRPr lang="en-IN"/>
          </a:p>
        </p:txBody>
      </p:sp>
    </p:spTree>
    <p:extLst>
      <p:ext uri="{BB962C8B-B14F-4D97-AF65-F5344CB8AC3E}">
        <p14:creationId xmlns:p14="http://schemas.microsoft.com/office/powerpoint/2010/main" val="116026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7B63F30-9DDD-4577-AC74-059ACD1F446B}" type="datetimeFigureOut">
              <a:rPr lang="en-IN" smtClean="0"/>
              <a:t>22-01-2022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53DB28-3D55-4936-8B80-329E8693DFFF}" type="slidenum">
              <a:rPr lang="en-IN" smtClean="0"/>
              <a:t>‹#›</a:t>
            </a:fld>
            <a:endParaRPr lang="en-IN"/>
          </a:p>
        </p:txBody>
      </p:sp>
    </p:spTree>
    <p:extLst>
      <p:ext uri="{BB962C8B-B14F-4D97-AF65-F5344CB8AC3E}">
        <p14:creationId xmlns:p14="http://schemas.microsoft.com/office/powerpoint/2010/main" val="135140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7B63F30-9DDD-4577-AC74-059ACD1F446B}" type="datetimeFigureOut">
              <a:rPr lang="en-IN" smtClean="0"/>
              <a:t>22-01-2022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53DB28-3D55-4936-8B80-329E8693DFFF}" type="slidenum">
              <a:rPr lang="en-IN" smtClean="0"/>
              <a:t>‹#›</a:t>
            </a:fld>
            <a:endParaRPr lang="en-IN"/>
          </a:p>
        </p:txBody>
      </p:sp>
    </p:spTree>
    <p:extLst>
      <p:ext uri="{BB962C8B-B14F-4D97-AF65-F5344CB8AC3E}">
        <p14:creationId xmlns:p14="http://schemas.microsoft.com/office/powerpoint/2010/main" val="367052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B63F30-9DDD-4577-AC74-059ACD1F446B}" type="datetimeFigureOut">
              <a:rPr lang="en-IN" smtClean="0"/>
              <a:t>22-01-2022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53DB28-3D55-4936-8B80-329E8693DFFF}" type="slidenum">
              <a:rPr lang="en-IN" smtClean="0"/>
              <a:t>‹#›</a:t>
            </a:fld>
            <a:endParaRPr lang="en-IN"/>
          </a:p>
        </p:txBody>
      </p:sp>
    </p:spTree>
    <p:extLst>
      <p:ext uri="{BB962C8B-B14F-4D97-AF65-F5344CB8AC3E}">
        <p14:creationId xmlns:p14="http://schemas.microsoft.com/office/powerpoint/2010/main" val="3879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7B63F30-9DDD-4577-AC74-059ACD1F446B}" type="datetimeFigureOut">
              <a:rPr lang="en-IN" smtClean="0"/>
              <a:t>22-01-2022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A53DB28-3D55-4936-8B80-329E8693DFFF}" type="slidenum">
              <a:rPr lang="en-IN" smtClean="0"/>
              <a:t>‹#›</a:t>
            </a:fld>
            <a:endParaRPr lang="en-IN"/>
          </a:p>
        </p:txBody>
      </p:sp>
    </p:spTree>
    <p:extLst>
      <p:ext uri="{BB962C8B-B14F-4D97-AF65-F5344CB8AC3E}">
        <p14:creationId xmlns:p14="http://schemas.microsoft.com/office/powerpoint/2010/main" val="197222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7B63F30-9DDD-4577-AC74-059ACD1F446B}" type="datetimeFigureOut">
              <a:rPr lang="en-IN" smtClean="0"/>
              <a:t>22-01-2022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A53DB28-3D55-4936-8B80-329E8693DFFF}" type="slidenum">
              <a:rPr lang="en-IN" smtClean="0"/>
              <a:t>‹#›</a:t>
            </a:fld>
            <a:endParaRPr lang="en-IN"/>
          </a:p>
        </p:txBody>
      </p:sp>
    </p:spTree>
    <p:extLst>
      <p:ext uri="{BB962C8B-B14F-4D97-AF65-F5344CB8AC3E}">
        <p14:creationId xmlns:p14="http://schemas.microsoft.com/office/powerpoint/2010/main" val="3922987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7B63F30-9DDD-4577-AC74-059ACD1F446B}" type="datetimeFigureOut">
              <a:rPr lang="en-IN" smtClean="0"/>
              <a:t>22-01-2022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A53DB28-3D55-4936-8B80-329E8693DFFF}" type="slidenum">
              <a:rPr lang="en-IN" smtClean="0"/>
              <a:t>‹#›</a:t>
            </a:fld>
            <a:endParaRPr lang="en-IN"/>
          </a:p>
        </p:txBody>
      </p:sp>
    </p:spTree>
    <p:extLst>
      <p:ext uri="{BB962C8B-B14F-4D97-AF65-F5344CB8AC3E}">
        <p14:creationId xmlns:p14="http://schemas.microsoft.com/office/powerpoint/2010/main" val="88309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63F30-9DDD-4577-AC74-059ACD1F446B}" type="datetimeFigureOut">
              <a:rPr lang="en-IN" smtClean="0"/>
              <a:t>22-01-2022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A53DB28-3D55-4936-8B80-329E8693DFFF}" type="slidenum">
              <a:rPr lang="en-IN" smtClean="0"/>
              <a:t>‹#›</a:t>
            </a:fld>
            <a:endParaRPr lang="en-IN"/>
          </a:p>
        </p:txBody>
      </p:sp>
    </p:spTree>
    <p:extLst>
      <p:ext uri="{BB962C8B-B14F-4D97-AF65-F5344CB8AC3E}">
        <p14:creationId xmlns:p14="http://schemas.microsoft.com/office/powerpoint/2010/main" val="129900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B63F30-9DDD-4577-AC74-059ACD1F446B}" type="datetimeFigureOut">
              <a:rPr lang="en-IN" smtClean="0"/>
              <a:t>22-01-2022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A53DB28-3D55-4936-8B80-329E8693DFFF}" type="slidenum">
              <a:rPr lang="en-IN" smtClean="0"/>
              <a:t>‹#›</a:t>
            </a:fld>
            <a:endParaRPr lang="en-IN"/>
          </a:p>
        </p:txBody>
      </p:sp>
    </p:spTree>
    <p:extLst>
      <p:ext uri="{BB962C8B-B14F-4D97-AF65-F5344CB8AC3E}">
        <p14:creationId xmlns:p14="http://schemas.microsoft.com/office/powerpoint/2010/main" val="281383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B63F30-9DDD-4577-AC74-059ACD1F446B}" type="datetimeFigureOut">
              <a:rPr lang="en-IN" smtClean="0"/>
              <a:t>22-01-2022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A53DB28-3D55-4936-8B80-329E8693DFFF}" type="slidenum">
              <a:rPr lang="en-IN" smtClean="0"/>
              <a:t>‹#›</a:t>
            </a:fld>
            <a:endParaRPr lang="en-IN"/>
          </a:p>
        </p:txBody>
      </p:sp>
    </p:spTree>
    <p:extLst>
      <p:ext uri="{BB962C8B-B14F-4D97-AF65-F5344CB8AC3E}">
        <p14:creationId xmlns:p14="http://schemas.microsoft.com/office/powerpoint/2010/main" val="3565109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63F30-9DDD-4577-AC74-059ACD1F446B}" type="datetimeFigureOut">
              <a:rPr lang="en-IN" smtClean="0"/>
              <a:t>22-01-2022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3DB28-3D55-4936-8B80-329E8693DFFF}" type="slidenum">
              <a:rPr lang="en-IN" smtClean="0"/>
              <a:t>‹#›</a:t>
            </a:fld>
            <a:endParaRPr lang="en-IN"/>
          </a:p>
        </p:txBody>
      </p:sp>
    </p:spTree>
    <p:extLst>
      <p:ext uri="{BB962C8B-B14F-4D97-AF65-F5344CB8AC3E}">
        <p14:creationId xmlns:p14="http://schemas.microsoft.com/office/powerpoint/2010/main" val="129312326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432047"/>
          </a:xfrm>
        </p:spPr>
        <p:txBody>
          <a:bodyPr>
            <a:noAutofit/>
          </a:bodyPr>
          <a:lstStyle/>
          <a:p>
            <a:r>
              <a:rPr lang="en-GB" sz="2800" u="sng" dirty="0" smtClean="0"/>
              <a:t>Om Sri Sai Ram</a:t>
            </a:r>
            <a:endParaRPr lang="en-IN" sz="2800" u="sng" dirty="0"/>
          </a:p>
        </p:txBody>
      </p:sp>
      <p:sp>
        <p:nvSpPr>
          <p:cNvPr id="3" name="Subtitle 2"/>
          <p:cNvSpPr>
            <a:spLocks noGrp="1"/>
          </p:cNvSpPr>
          <p:nvPr>
            <p:ph type="subTitle" idx="1"/>
          </p:nvPr>
        </p:nvSpPr>
        <p:spPr>
          <a:xfrm>
            <a:off x="395536" y="764704"/>
            <a:ext cx="8280920" cy="5688632"/>
          </a:xfrm>
        </p:spPr>
        <p:txBody>
          <a:bodyPr/>
          <a:lstStyle/>
          <a:p>
            <a:pPr algn="l"/>
            <a:r>
              <a:rPr lang="en-GB" dirty="0" smtClean="0"/>
              <a:t>                              Core Message of </a:t>
            </a: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7" y="1340767"/>
            <a:ext cx="8208911" cy="5133497"/>
          </a:xfrm>
          <a:prstGeom prst="rect">
            <a:avLst/>
          </a:prstGeom>
        </p:spPr>
      </p:pic>
    </p:spTree>
    <p:extLst>
      <p:ext uri="{BB962C8B-B14F-4D97-AF65-F5344CB8AC3E}">
        <p14:creationId xmlns:p14="http://schemas.microsoft.com/office/powerpoint/2010/main" val="318009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rmAutofit fontScale="90000"/>
          </a:bodyPr>
          <a:lstStyle/>
          <a:p>
            <a:r>
              <a:rPr lang="en-GB" b="1" u="sng" dirty="0" smtClean="0">
                <a:solidFill>
                  <a:srgbClr val="FFFF00"/>
                </a:solidFill>
              </a:rPr>
              <a:t>Sathwa Guna</a:t>
            </a:r>
            <a:endParaRPr lang="en-IN" b="1" u="sng" dirty="0">
              <a:solidFill>
                <a:srgbClr val="FFFF00"/>
              </a:solidFill>
            </a:endParaRPr>
          </a:p>
        </p:txBody>
      </p:sp>
      <p:sp>
        <p:nvSpPr>
          <p:cNvPr id="3" name="Content Placeholder 2"/>
          <p:cNvSpPr>
            <a:spLocks noGrp="1"/>
          </p:cNvSpPr>
          <p:nvPr>
            <p:ph idx="1"/>
          </p:nvPr>
        </p:nvSpPr>
        <p:spPr>
          <a:xfrm>
            <a:off x="323528" y="764704"/>
            <a:ext cx="8640960" cy="5904656"/>
          </a:xfrm>
        </p:spPr>
        <p:txBody>
          <a:bodyPr/>
          <a:lstStyle/>
          <a:p>
            <a:pPr marL="0" indent="0">
              <a:buNone/>
            </a:pPr>
            <a:r>
              <a:rPr lang="en-GB" sz="2800" dirty="0" smtClean="0">
                <a:solidFill>
                  <a:srgbClr val="FFFF00"/>
                </a:solidFill>
              </a:rPr>
              <a:t>From the Sathwik aspect of Agni came our Eyes</a:t>
            </a:r>
          </a:p>
          <a:p>
            <a:pPr marL="0" indent="0">
              <a:buNone/>
            </a:pPr>
            <a:endParaRPr lang="en-GB" sz="2800" dirty="0"/>
          </a:p>
          <a:p>
            <a:pPr marL="0" indent="0">
              <a:buNone/>
            </a:pPr>
            <a:endParaRPr lang="en-GB" sz="2800" dirty="0"/>
          </a:p>
          <a:p>
            <a:pPr marL="0" indent="0">
              <a:buNone/>
            </a:pPr>
            <a:r>
              <a:rPr lang="en-GB" sz="2800" dirty="0" smtClean="0">
                <a:solidFill>
                  <a:srgbClr val="FFFF00"/>
                </a:solidFill>
              </a:rPr>
              <a:t>From the Sathwik aspect of Water came our Tongue</a:t>
            </a:r>
          </a:p>
          <a:p>
            <a:pPr marL="0" indent="0">
              <a:buNone/>
            </a:pPr>
            <a:endParaRPr lang="en-GB" sz="2800" dirty="0"/>
          </a:p>
          <a:p>
            <a:pPr marL="0" indent="0">
              <a:buNone/>
            </a:pPr>
            <a:endParaRPr lang="en-GB" sz="2800" dirty="0" smtClean="0"/>
          </a:p>
          <a:p>
            <a:pPr marL="0" indent="0">
              <a:buNone/>
            </a:pPr>
            <a:endParaRPr lang="en-GB" sz="2800" dirty="0" smtClean="0"/>
          </a:p>
          <a:p>
            <a:pPr marL="0" indent="0">
              <a:buNone/>
            </a:pPr>
            <a:r>
              <a:rPr lang="en-GB" sz="2800" dirty="0" smtClean="0">
                <a:solidFill>
                  <a:srgbClr val="FFFF00"/>
                </a:solidFill>
              </a:rPr>
              <a:t>From the Sathwik Aspect of Earth came our Nose </a:t>
            </a:r>
          </a:p>
          <a:p>
            <a:pPr marL="0" indent="0">
              <a:buNone/>
            </a:pPr>
            <a:endParaRPr lang="en-GB" dirty="0" smtClean="0">
              <a:solidFill>
                <a:srgbClr val="FFFF00"/>
              </a:solidFill>
            </a:endParaRPr>
          </a:p>
          <a:p>
            <a:endParaRPr lang="en-IN"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3770" y="2846047"/>
            <a:ext cx="1474293" cy="147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6583" y="1282049"/>
            <a:ext cx="2438784" cy="1008112"/>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3771" y="4941168"/>
            <a:ext cx="1364408" cy="163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683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rmAutofit fontScale="90000"/>
          </a:bodyPr>
          <a:lstStyle/>
          <a:p>
            <a:r>
              <a:rPr lang="en-GB" b="1" u="sng" dirty="0" smtClean="0">
                <a:solidFill>
                  <a:srgbClr val="FFFF00"/>
                </a:solidFill>
              </a:rPr>
              <a:t>Sathwik Guna</a:t>
            </a:r>
            <a:endParaRPr lang="en-IN" b="1" u="sng" dirty="0">
              <a:solidFill>
                <a:srgbClr val="FFFF00"/>
              </a:solidFill>
            </a:endParaRPr>
          </a:p>
        </p:txBody>
      </p:sp>
      <p:sp>
        <p:nvSpPr>
          <p:cNvPr id="3" name="Content Placeholder 2"/>
          <p:cNvSpPr>
            <a:spLocks noGrp="1"/>
          </p:cNvSpPr>
          <p:nvPr>
            <p:ph idx="1"/>
          </p:nvPr>
        </p:nvSpPr>
        <p:spPr>
          <a:xfrm>
            <a:off x="457200" y="908720"/>
            <a:ext cx="8291264" cy="5472608"/>
          </a:xfrm>
        </p:spPr>
        <p:txBody>
          <a:bodyPr/>
          <a:lstStyle/>
          <a:p>
            <a:pPr marL="0" indent="0">
              <a:buNone/>
            </a:pPr>
            <a:r>
              <a:rPr lang="en-GB" b="1" dirty="0" smtClean="0">
                <a:solidFill>
                  <a:srgbClr val="FFFF00"/>
                </a:solidFill>
              </a:rPr>
              <a:t>The aspects of Sabda, Sparsha, Rupa, Rasa  Gandham Should be  essentially Pure Sathwik in Nature</a:t>
            </a:r>
          </a:p>
          <a:p>
            <a:pPr marL="0" indent="0">
              <a:buNone/>
            </a:pPr>
            <a:r>
              <a:rPr lang="en-GB" b="1" dirty="0" smtClean="0">
                <a:solidFill>
                  <a:srgbClr val="FFFF00"/>
                </a:solidFill>
              </a:rPr>
              <a:t>Akasa- Sabda</a:t>
            </a:r>
          </a:p>
          <a:p>
            <a:pPr marL="0" indent="0">
              <a:buNone/>
            </a:pPr>
            <a:r>
              <a:rPr lang="en-GB" b="1" dirty="0" smtClean="0">
                <a:solidFill>
                  <a:srgbClr val="FFFF00"/>
                </a:solidFill>
              </a:rPr>
              <a:t>Vayu- Sparsha</a:t>
            </a:r>
          </a:p>
          <a:p>
            <a:pPr marL="0" indent="0">
              <a:buNone/>
            </a:pPr>
            <a:r>
              <a:rPr lang="en-GB" b="1" dirty="0" smtClean="0">
                <a:solidFill>
                  <a:srgbClr val="FFFF00"/>
                </a:solidFill>
              </a:rPr>
              <a:t>Agni- Rupa</a:t>
            </a:r>
          </a:p>
          <a:p>
            <a:pPr marL="0" indent="0">
              <a:buNone/>
            </a:pPr>
            <a:r>
              <a:rPr lang="en-GB" b="1" dirty="0" smtClean="0">
                <a:solidFill>
                  <a:srgbClr val="FFFF00"/>
                </a:solidFill>
              </a:rPr>
              <a:t>Water- Rasa</a:t>
            </a:r>
          </a:p>
          <a:p>
            <a:pPr marL="0" indent="0">
              <a:buNone/>
            </a:pPr>
            <a:r>
              <a:rPr lang="en-GB" b="1" dirty="0" smtClean="0">
                <a:solidFill>
                  <a:srgbClr val="FFFF00"/>
                </a:solidFill>
              </a:rPr>
              <a:t>Earth- Gandham</a:t>
            </a:r>
            <a:endParaRPr lang="en-IN" b="1"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907" y="2259189"/>
            <a:ext cx="3609421" cy="347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47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04056"/>
          </a:xfrm>
        </p:spPr>
        <p:txBody>
          <a:bodyPr>
            <a:normAutofit fontScale="90000"/>
          </a:bodyPr>
          <a:lstStyle/>
          <a:p>
            <a:r>
              <a:rPr lang="en-GB" b="1" u="sng" dirty="0" smtClean="0">
                <a:solidFill>
                  <a:srgbClr val="FFFF00"/>
                </a:solidFill>
              </a:rPr>
              <a:t>Rajo Guna</a:t>
            </a:r>
            <a:endParaRPr lang="en-IN" b="1" u="sng" dirty="0">
              <a:solidFill>
                <a:srgbClr val="FFFF00"/>
              </a:solidFill>
            </a:endParaRPr>
          </a:p>
        </p:txBody>
      </p:sp>
      <p:sp>
        <p:nvSpPr>
          <p:cNvPr id="3" name="Content Placeholder 2"/>
          <p:cNvSpPr>
            <a:spLocks noGrp="1"/>
          </p:cNvSpPr>
          <p:nvPr>
            <p:ph idx="1"/>
          </p:nvPr>
        </p:nvSpPr>
        <p:spPr>
          <a:xfrm>
            <a:off x="457200" y="836712"/>
            <a:ext cx="8229600" cy="5832648"/>
          </a:xfrm>
        </p:spPr>
        <p:txBody>
          <a:bodyPr>
            <a:normAutofit/>
          </a:bodyPr>
          <a:lstStyle/>
          <a:p>
            <a:pPr marL="0" indent="0">
              <a:buNone/>
            </a:pPr>
            <a:r>
              <a:rPr lang="en-GB" dirty="0" smtClean="0">
                <a:solidFill>
                  <a:srgbClr val="FFFF00"/>
                </a:solidFill>
              </a:rPr>
              <a:t>From the Rajo Guna Aspect of Akasa came the Eyes</a:t>
            </a:r>
          </a:p>
          <a:p>
            <a:pPr marL="0" indent="0">
              <a:buNone/>
            </a:pPr>
            <a:endParaRPr lang="en-GB" dirty="0" smtClean="0">
              <a:solidFill>
                <a:srgbClr val="FFFF00"/>
              </a:solidFill>
            </a:endParaRPr>
          </a:p>
          <a:p>
            <a:pPr marL="0" indent="0">
              <a:buNone/>
            </a:pPr>
            <a:r>
              <a:rPr lang="en-GB" dirty="0" smtClean="0">
                <a:solidFill>
                  <a:srgbClr val="FFFF00"/>
                </a:solidFill>
              </a:rPr>
              <a:t>From the Rajo Guna aspect of Vayu came the Hands</a:t>
            </a:r>
          </a:p>
          <a:p>
            <a:pPr marL="0" indent="0">
              <a:buNone/>
            </a:pPr>
            <a:endParaRPr lang="en-GB" dirty="0">
              <a:solidFill>
                <a:srgbClr val="FFFF00"/>
              </a:solidFill>
            </a:endParaRPr>
          </a:p>
          <a:p>
            <a:pPr marL="0" indent="0">
              <a:buNone/>
            </a:pPr>
            <a:endParaRPr lang="en-GB" dirty="0" smtClean="0">
              <a:solidFill>
                <a:srgbClr val="FFFF00"/>
              </a:solidFill>
            </a:endParaRPr>
          </a:p>
          <a:p>
            <a:pPr marL="0" indent="0">
              <a:buNone/>
            </a:pPr>
            <a:r>
              <a:rPr lang="en-GB" dirty="0" smtClean="0">
                <a:solidFill>
                  <a:srgbClr val="FFFF00"/>
                </a:solidFill>
              </a:rPr>
              <a:t>From the Rajo Guna aspect of Agni came the Legs</a:t>
            </a:r>
          </a:p>
          <a:p>
            <a:pPr marL="0" indent="0">
              <a:buNone/>
            </a:pPr>
            <a:endParaRPr lang="en-GB" dirty="0">
              <a:solidFill>
                <a:srgbClr val="FFFF00"/>
              </a:solidFill>
            </a:endParaRPr>
          </a:p>
          <a:p>
            <a:pPr marL="0" indent="0">
              <a:buNone/>
            </a:pPr>
            <a:endParaRPr lang="en-GB" dirty="0" smtClean="0">
              <a:solidFill>
                <a:srgbClr val="FFFF00"/>
              </a:solidFill>
            </a:endParaRPr>
          </a:p>
          <a:p>
            <a:pPr marL="0" indent="0">
              <a:buNone/>
            </a:pPr>
            <a:r>
              <a:rPr lang="en-GB" dirty="0" smtClean="0">
                <a:solidFill>
                  <a:srgbClr val="FFFF00"/>
                </a:solidFill>
              </a:rPr>
              <a:t>From the Rajo Guna aspect of water and earth is the Excretory organs</a:t>
            </a:r>
            <a:endParaRPr lang="en-IN"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478" y="1412776"/>
            <a:ext cx="1943993" cy="67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7" y="2636912"/>
            <a:ext cx="1520169" cy="108012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421" y="4292904"/>
            <a:ext cx="1139180" cy="121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257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IN" u="sng" dirty="0">
                <a:solidFill>
                  <a:srgbClr val="FFFF00"/>
                </a:solidFill>
              </a:rPr>
              <a:t>Sathwik and Rajas</a:t>
            </a:r>
          </a:p>
        </p:txBody>
      </p:sp>
      <p:sp>
        <p:nvSpPr>
          <p:cNvPr id="3" name="Content Placeholder 2"/>
          <p:cNvSpPr>
            <a:spLocks noGrp="1"/>
          </p:cNvSpPr>
          <p:nvPr>
            <p:ph sz="half" idx="1"/>
          </p:nvPr>
        </p:nvSpPr>
        <p:spPr>
          <a:xfrm>
            <a:off x="457200" y="980728"/>
            <a:ext cx="4038600" cy="5145435"/>
          </a:xfrm>
        </p:spPr>
        <p:txBody>
          <a:bodyPr/>
          <a:lstStyle/>
          <a:p>
            <a:pPr marL="0" indent="0">
              <a:buNone/>
            </a:pPr>
            <a:r>
              <a:rPr lang="en-IN" dirty="0" smtClean="0">
                <a:solidFill>
                  <a:srgbClr val="C00000"/>
                </a:solidFill>
              </a:rPr>
              <a:t>              </a:t>
            </a:r>
            <a:r>
              <a:rPr lang="en-IN" b="1" dirty="0" smtClean="0">
                <a:solidFill>
                  <a:srgbClr val="FFFF00"/>
                </a:solidFill>
              </a:rPr>
              <a:t>Akasa</a:t>
            </a:r>
            <a:endParaRPr lang="en-IN" b="1" dirty="0">
              <a:solidFill>
                <a:srgbClr val="FFFF00"/>
              </a:solidFill>
            </a:endParaRPr>
          </a:p>
          <a:p>
            <a:endParaRPr lang="en-IN" b="1" dirty="0">
              <a:solidFill>
                <a:srgbClr val="FFFF00"/>
              </a:solidFill>
            </a:endParaRPr>
          </a:p>
          <a:p>
            <a:pPr marL="0" indent="0">
              <a:buNone/>
            </a:pPr>
            <a:r>
              <a:rPr lang="en-IN" b="1" dirty="0" smtClean="0">
                <a:solidFill>
                  <a:srgbClr val="FFFF00"/>
                </a:solidFill>
              </a:rPr>
              <a:t>    Sathwik           </a:t>
            </a:r>
            <a:r>
              <a:rPr lang="en-IN" b="1" dirty="0">
                <a:solidFill>
                  <a:srgbClr val="FFFF00"/>
                </a:solidFill>
              </a:rPr>
              <a:t>Rajo</a:t>
            </a:r>
          </a:p>
          <a:p>
            <a:endParaRPr lang="en-IN" b="1" dirty="0">
              <a:solidFill>
                <a:srgbClr val="FFFF00"/>
              </a:solidFill>
            </a:endParaRPr>
          </a:p>
          <a:p>
            <a:pPr marL="0" indent="0">
              <a:buNone/>
            </a:pPr>
            <a:r>
              <a:rPr lang="en-IN" b="1" dirty="0" smtClean="0">
                <a:solidFill>
                  <a:srgbClr val="FFFF00"/>
                </a:solidFill>
              </a:rPr>
              <a:t>      Ear                  </a:t>
            </a:r>
            <a:r>
              <a:rPr lang="en-IN" b="1" dirty="0">
                <a:solidFill>
                  <a:srgbClr val="FFFF00"/>
                </a:solidFill>
              </a:rPr>
              <a:t>Eye</a:t>
            </a:r>
          </a:p>
          <a:p>
            <a:endParaRPr lang="en-IN" dirty="0">
              <a:solidFill>
                <a:srgbClr val="C00000"/>
              </a:solidFill>
            </a:endParaRPr>
          </a:p>
        </p:txBody>
      </p:sp>
      <p:sp>
        <p:nvSpPr>
          <p:cNvPr id="4" name="Content Placeholder 3"/>
          <p:cNvSpPr>
            <a:spLocks noGrp="1"/>
          </p:cNvSpPr>
          <p:nvPr>
            <p:ph sz="half" idx="2"/>
          </p:nvPr>
        </p:nvSpPr>
        <p:spPr>
          <a:xfrm>
            <a:off x="4648200" y="980728"/>
            <a:ext cx="4038600" cy="5145435"/>
          </a:xfrm>
        </p:spPr>
        <p:txBody>
          <a:bodyPr/>
          <a:lstStyle/>
          <a:p>
            <a:pPr marL="0" indent="0">
              <a:buNone/>
            </a:pPr>
            <a:r>
              <a:rPr lang="en-GB" b="1" dirty="0" smtClean="0"/>
              <a:t>                    </a:t>
            </a:r>
            <a:r>
              <a:rPr lang="en-GB" b="1" dirty="0" smtClean="0">
                <a:solidFill>
                  <a:srgbClr val="FFFF00"/>
                </a:solidFill>
              </a:rPr>
              <a:t>Vayu</a:t>
            </a:r>
          </a:p>
          <a:p>
            <a:pPr marL="0" indent="0">
              <a:buNone/>
            </a:pPr>
            <a:endParaRPr lang="en-GB" b="1" dirty="0" smtClean="0">
              <a:solidFill>
                <a:srgbClr val="FFFF00"/>
              </a:solidFill>
            </a:endParaRPr>
          </a:p>
          <a:p>
            <a:pPr marL="0" indent="0">
              <a:buNone/>
            </a:pPr>
            <a:r>
              <a:rPr lang="en-GB" b="1" dirty="0" smtClean="0">
                <a:solidFill>
                  <a:srgbClr val="FFFF00"/>
                </a:solidFill>
              </a:rPr>
              <a:t>Sathwik                    Rajo</a:t>
            </a:r>
          </a:p>
          <a:p>
            <a:pPr marL="0" indent="0">
              <a:buNone/>
            </a:pPr>
            <a:endParaRPr lang="en-GB" b="1" dirty="0">
              <a:solidFill>
                <a:srgbClr val="FFFF00"/>
              </a:solidFill>
            </a:endParaRPr>
          </a:p>
          <a:p>
            <a:pPr marL="0" indent="0">
              <a:buNone/>
            </a:pPr>
            <a:r>
              <a:rPr lang="en-GB" b="1" dirty="0" smtClean="0">
                <a:solidFill>
                  <a:srgbClr val="FFFF00"/>
                </a:solidFill>
              </a:rPr>
              <a:t>Skin                          Hand</a:t>
            </a:r>
          </a:p>
          <a:p>
            <a:pPr marL="0" indent="0">
              <a:buNone/>
            </a:pPr>
            <a:endParaRPr lang="en-GB" dirty="0">
              <a:solidFill>
                <a:srgbClr val="C00000"/>
              </a:solidFill>
            </a:endParaRPr>
          </a:p>
          <a:p>
            <a:pPr marL="0" indent="0">
              <a:buNone/>
            </a:pPr>
            <a:endParaRPr lang="en-GB" dirty="0">
              <a:solidFill>
                <a:srgbClr val="C00000"/>
              </a:solidFill>
            </a:endParaRPr>
          </a:p>
        </p:txBody>
      </p:sp>
      <p:cxnSp>
        <p:nvCxnSpPr>
          <p:cNvPr id="6" name="Straight Arrow Connector 5"/>
          <p:cNvCxnSpPr/>
          <p:nvPr/>
        </p:nvCxnSpPr>
        <p:spPr>
          <a:xfrm flipH="1">
            <a:off x="1502055" y="1484784"/>
            <a:ext cx="504056" cy="50405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8" name="Straight Arrow Connector 7"/>
          <p:cNvCxnSpPr/>
          <p:nvPr/>
        </p:nvCxnSpPr>
        <p:spPr>
          <a:xfrm>
            <a:off x="2195736" y="1484784"/>
            <a:ext cx="576064" cy="50405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6" name="Straight Arrow Connector 15"/>
          <p:cNvCxnSpPr/>
          <p:nvPr/>
        </p:nvCxnSpPr>
        <p:spPr>
          <a:xfrm>
            <a:off x="1259632" y="2492896"/>
            <a:ext cx="0" cy="50405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8" name="Straight Arrow Connector 17"/>
          <p:cNvCxnSpPr/>
          <p:nvPr/>
        </p:nvCxnSpPr>
        <p:spPr>
          <a:xfrm>
            <a:off x="3131840" y="2492896"/>
            <a:ext cx="0" cy="50405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0" name="Straight Arrow Connector 19"/>
          <p:cNvCxnSpPr/>
          <p:nvPr/>
        </p:nvCxnSpPr>
        <p:spPr>
          <a:xfrm flipH="1">
            <a:off x="5868144" y="1484784"/>
            <a:ext cx="720080" cy="50405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2" name="Straight Arrow Connector 21"/>
          <p:cNvCxnSpPr/>
          <p:nvPr/>
        </p:nvCxnSpPr>
        <p:spPr>
          <a:xfrm>
            <a:off x="6588224" y="1484784"/>
            <a:ext cx="792088" cy="50405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4" name="Straight Arrow Connector 23"/>
          <p:cNvCxnSpPr/>
          <p:nvPr/>
        </p:nvCxnSpPr>
        <p:spPr>
          <a:xfrm>
            <a:off x="5148064" y="2492896"/>
            <a:ext cx="0" cy="50405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6" name="Straight Arrow Connector 25"/>
          <p:cNvCxnSpPr/>
          <p:nvPr/>
        </p:nvCxnSpPr>
        <p:spPr>
          <a:xfrm>
            <a:off x="7812360" y="2492896"/>
            <a:ext cx="0" cy="50405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p:nvPr/>
        </p:nvCxnSpPr>
        <p:spPr>
          <a:xfrm>
            <a:off x="4536085" y="1052736"/>
            <a:ext cx="0" cy="2808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9552" y="4005064"/>
            <a:ext cx="8424936"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593637"/>
            <a:ext cx="2745909" cy="133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75" y="4176153"/>
            <a:ext cx="1276132" cy="216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2994" y="4208483"/>
            <a:ext cx="2614636" cy="178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027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u="sng" dirty="0" smtClean="0">
                <a:solidFill>
                  <a:srgbClr val="FFFF00"/>
                </a:solidFill>
              </a:rPr>
              <a:t>Sathwik / Rajo Guna</a:t>
            </a:r>
            <a:endParaRPr lang="en-IN" u="sng" dirty="0">
              <a:solidFill>
                <a:srgbClr val="FFFF00"/>
              </a:solidFill>
            </a:endParaRPr>
          </a:p>
        </p:txBody>
      </p:sp>
      <p:sp>
        <p:nvSpPr>
          <p:cNvPr id="4" name="Content Placeholder 3"/>
          <p:cNvSpPr>
            <a:spLocks noGrp="1"/>
          </p:cNvSpPr>
          <p:nvPr>
            <p:ph idx="1"/>
          </p:nvPr>
        </p:nvSpPr>
        <p:spPr>
          <a:xfrm>
            <a:off x="457200" y="980728"/>
            <a:ext cx="8229600" cy="5616624"/>
          </a:xfrm>
        </p:spPr>
        <p:txBody>
          <a:bodyPr/>
          <a:lstStyle/>
          <a:p>
            <a:pPr marL="0" indent="0">
              <a:buNone/>
            </a:pPr>
            <a:r>
              <a:rPr lang="en-GB" dirty="0" smtClean="0">
                <a:solidFill>
                  <a:srgbClr val="FFFF00"/>
                </a:solidFill>
              </a:rPr>
              <a:t>“</a:t>
            </a:r>
            <a:r>
              <a:rPr lang="en-GB" sz="3600" dirty="0" smtClean="0">
                <a:solidFill>
                  <a:srgbClr val="FFFF00"/>
                </a:solidFill>
              </a:rPr>
              <a:t>In the law of creation, the Sathwik aspects have to be received and Rajasic aspects need to be rejected….But in today’s world it has become the opposite !”</a:t>
            </a:r>
            <a:endParaRPr lang="en-IN" sz="3600"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627708"/>
            <a:ext cx="4860032" cy="273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767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GB" sz="3600" u="sng" dirty="0" smtClean="0">
                <a:solidFill>
                  <a:srgbClr val="FFFF00"/>
                </a:solidFill>
              </a:rPr>
              <a:t>Vedic injunctions</a:t>
            </a:r>
            <a:endParaRPr lang="en-IN" sz="3600" u="sng" dirty="0">
              <a:solidFill>
                <a:srgbClr val="FFFF00"/>
              </a:solidFill>
            </a:endParaRPr>
          </a:p>
        </p:txBody>
      </p:sp>
      <p:sp>
        <p:nvSpPr>
          <p:cNvPr id="3" name="Content Placeholder 2"/>
          <p:cNvSpPr>
            <a:spLocks noGrp="1"/>
          </p:cNvSpPr>
          <p:nvPr>
            <p:ph idx="1"/>
          </p:nvPr>
        </p:nvSpPr>
        <p:spPr>
          <a:xfrm>
            <a:off x="323528" y="908720"/>
            <a:ext cx="8568952" cy="5472608"/>
          </a:xfrm>
        </p:spPr>
        <p:txBody>
          <a:bodyPr>
            <a:normAutofit/>
          </a:bodyPr>
          <a:lstStyle/>
          <a:p>
            <a:pPr marL="0" indent="0">
              <a:buNone/>
            </a:pPr>
            <a:endParaRPr lang="en-GB" sz="3400" dirty="0"/>
          </a:p>
          <a:p>
            <a:pPr marL="0" indent="0">
              <a:lnSpc>
                <a:spcPct val="120000"/>
              </a:lnSpc>
              <a:buNone/>
            </a:pPr>
            <a:endParaRPr lang="en-IN" sz="3400" dirty="0" smtClean="0"/>
          </a:p>
          <a:p>
            <a:pPr marL="0" indent="0">
              <a:lnSpc>
                <a:spcPct val="120000"/>
              </a:lnSpc>
              <a:buNone/>
            </a:pPr>
            <a:endParaRPr lang="en-IN" sz="1600" b="1" dirty="0">
              <a:solidFill>
                <a:srgbClr val="FFFF00"/>
              </a:solidFill>
            </a:endParaRPr>
          </a:p>
          <a:p>
            <a:pPr marL="0" indent="0">
              <a:buNone/>
            </a:pPr>
            <a:endParaRPr lang="en-IN" sz="1600" b="1" dirty="0">
              <a:solidFill>
                <a:srgbClr val="FFFF00"/>
              </a:solidFill>
            </a:endParaRPr>
          </a:p>
          <a:p>
            <a:pPr marL="0" indent="0">
              <a:buNone/>
            </a:pPr>
            <a:endParaRPr lang="en-IN" sz="1600" dirty="0">
              <a:solidFill>
                <a:srgbClr val="FFFF00"/>
              </a:solidFill>
            </a:endParaRPr>
          </a:p>
        </p:txBody>
      </p:sp>
      <p:cxnSp>
        <p:nvCxnSpPr>
          <p:cNvPr id="5" name="Straight Connector 4"/>
          <p:cNvCxnSpPr/>
          <p:nvPr/>
        </p:nvCxnSpPr>
        <p:spPr>
          <a:xfrm>
            <a:off x="323528" y="3501008"/>
            <a:ext cx="849694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7544" y="908720"/>
            <a:ext cx="8136904" cy="2246769"/>
          </a:xfrm>
          <a:prstGeom prst="rect">
            <a:avLst/>
          </a:prstGeom>
          <a:noFill/>
        </p:spPr>
        <p:txBody>
          <a:bodyPr wrap="square" rtlCol="0">
            <a:spAutoFit/>
          </a:bodyPr>
          <a:lstStyle/>
          <a:p>
            <a:r>
              <a:rPr lang="en-IN" sz="2000" b="1" i="1" dirty="0">
                <a:solidFill>
                  <a:srgbClr val="FFFF00"/>
                </a:solidFill>
              </a:rPr>
              <a:t>Om </a:t>
            </a:r>
            <a:r>
              <a:rPr lang="en-IN" sz="2000" b="1" i="1" dirty="0" err="1">
                <a:solidFill>
                  <a:srgbClr val="FFFF00"/>
                </a:solidFill>
              </a:rPr>
              <a:t>Bhadram</a:t>
            </a:r>
            <a:r>
              <a:rPr lang="en-IN" sz="2000" b="1" i="1" dirty="0">
                <a:solidFill>
                  <a:srgbClr val="FFFF00"/>
                </a:solidFill>
              </a:rPr>
              <a:t> </a:t>
            </a:r>
            <a:r>
              <a:rPr lang="en-IN" sz="2000" b="1" i="1" dirty="0" err="1">
                <a:solidFill>
                  <a:srgbClr val="FFFF00"/>
                </a:solidFill>
              </a:rPr>
              <a:t>Karnnebhih</a:t>
            </a:r>
            <a:r>
              <a:rPr lang="en-IN" sz="2000" b="1" i="1" dirty="0">
                <a:solidFill>
                  <a:srgbClr val="FFFF00"/>
                </a:solidFill>
              </a:rPr>
              <a:t> </a:t>
            </a:r>
            <a:r>
              <a:rPr lang="en-IN" sz="2000" b="1" i="1" dirty="0" err="1">
                <a:solidFill>
                  <a:srgbClr val="FFFF00"/>
                </a:solidFill>
              </a:rPr>
              <a:t>Shrnnuyaama</a:t>
            </a:r>
            <a:r>
              <a:rPr lang="en-IN" sz="2000" b="1" i="1" dirty="0">
                <a:solidFill>
                  <a:srgbClr val="FFFF00"/>
                </a:solidFill>
              </a:rPr>
              <a:t> </a:t>
            </a:r>
            <a:r>
              <a:rPr lang="en-IN" sz="2000" b="1" i="1" dirty="0" err="1">
                <a:solidFill>
                  <a:srgbClr val="FFFF00"/>
                </a:solidFill>
              </a:rPr>
              <a:t>Devaah</a:t>
            </a:r>
            <a:r>
              <a:rPr lang="en-IN" sz="2000" b="1" i="1" dirty="0">
                <a:solidFill>
                  <a:srgbClr val="FFFF00"/>
                </a:solidFill>
              </a:rPr>
              <a:t> | </a:t>
            </a:r>
          </a:p>
          <a:p>
            <a:r>
              <a:rPr lang="en-IN" sz="2000" b="1" i="1" dirty="0" err="1">
                <a:solidFill>
                  <a:srgbClr val="FFFF00"/>
                </a:solidFill>
              </a:rPr>
              <a:t>Bhadram</a:t>
            </a:r>
            <a:r>
              <a:rPr lang="en-IN" sz="2000" b="1" i="1" dirty="0">
                <a:solidFill>
                  <a:srgbClr val="FFFF00"/>
                </a:solidFill>
              </a:rPr>
              <a:t> </a:t>
            </a:r>
            <a:r>
              <a:rPr lang="en-IN" sz="2000" b="1" i="1" dirty="0" err="1">
                <a:solidFill>
                  <a:srgbClr val="FFFF00"/>
                </a:solidFill>
              </a:rPr>
              <a:t>Pashyema-Akssabhir-Yajatraah</a:t>
            </a:r>
            <a:r>
              <a:rPr lang="en-IN" sz="2000" b="1" i="1" dirty="0">
                <a:solidFill>
                  <a:srgbClr val="FFFF00"/>
                </a:solidFill>
              </a:rPr>
              <a:t> |</a:t>
            </a:r>
          </a:p>
          <a:p>
            <a:r>
              <a:rPr lang="en-IN" sz="2000" b="1" i="1" dirty="0" err="1">
                <a:solidFill>
                  <a:srgbClr val="FFFF00"/>
                </a:solidFill>
              </a:rPr>
              <a:t>Sthirair-Anggais-Tussttuvaamsas-Tanuubhih</a:t>
            </a:r>
            <a:r>
              <a:rPr lang="en-IN" sz="2000" b="1" i="1" dirty="0">
                <a:solidFill>
                  <a:srgbClr val="FFFF00"/>
                </a:solidFill>
              </a:rPr>
              <a:t> | </a:t>
            </a:r>
            <a:r>
              <a:rPr lang="en-IN" sz="2000" b="1" i="1" dirty="0" err="1">
                <a:solidFill>
                  <a:srgbClr val="FFFF00"/>
                </a:solidFill>
              </a:rPr>
              <a:t>Vyashema</a:t>
            </a:r>
            <a:r>
              <a:rPr lang="en-IN" sz="2000" b="1" i="1" dirty="0">
                <a:solidFill>
                  <a:srgbClr val="FFFF00"/>
                </a:solidFill>
              </a:rPr>
              <a:t> </a:t>
            </a:r>
            <a:r>
              <a:rPr lang="en-IN" sz="2000" b="1" i="1" dirty="0" err="1">
                <a:solidFill>
                  <a:srgbClr val="FFFF00"/>
                </a:solidFill>
              </a:rPr>
              <a:t>Devahitam</a:t>
            </a:r>
            <a:r>
              <a:rPr lang="en-IN" sz="2000" b="1" i="1" dirty="0">
                <a:solidFill>
                  <a:srgbClr val="FFFF00"/>
                </a:solidFill>
              </a:rPr>
              <a:t> </a:t>
            </a:r>
            <a:r>
              <a:rPr lang="en-IN" sz="2000" b="1" i="1" dirty="0" err="1">
                <a:solidFill>
                  <a:srgbClr val="FFFF00"/>
                </a:solidFill>
              </a:rPr>
              <a:t>Yad-Aayuh</a:t>
            </a:r>
            <a:r>
              <a:rPr lang="en-IN" sz="2000" b="1" i="1" dirty="0">
                <a:solidFill>
                  <a:srgbClr val="FFFF00"/>
                </a:solidFill>
              </a:rPr>
              <a:t> |</a:t>
            </a:r>
          </a:p>
          <a:p>
            <a:r>
              <a:rPr lang="en-IN" sz="2000" b="1" i="1" dirty="0" err="1">
                <a:solidFill>
                  <a:srgbClr val="FFFF00"/>
                </a:solidFill>
              </a:rPr>
              <a:t>Svasti</a:t>
            </a:r>
            <a:r>
              <a:rPr lang="en-IN" sz="2000" b="1" i="1" dirty="0">
                <a:solidFill>
                  <a:srgbClr val="FFFF00"/>
                </a:solidFill>
              </a:rPr>
              <a:t> Na </a:t>
            </a:r>
            <a:r>
              <a:rPr lang="en-IN" sz="2000" b="1" i="1" dirty="0" err="1">
                <a:solidFill>
                  <a:srgbClr val="FFFF00"/>
                </a:solidFill>
              </a:rPr>
              <a:t>Indro</a:t>
            </a:r>
            <a:r>
              <a:rPr lang="en-IN" sz="2000" b="1" i="1" dirty="0">
                <a:solidFill>
                  <a:srgbClr val="FFFF00"/>
                </a:solidFill>
              </a:rPr>
              <a:t> </a:t>
            </a:r>
            <a:r>
              <a:rPr lang="en-IN" sz="2000" b="1" i="1" dirty="0" err="1">
                <a:solidFill>
                  <a:srgbClr val="FFFF00"/>
                </a:solidFill>
              </a:rPr>
              <a:t>Vrddha-Shravaah</a:t>
            </a:r>
            <a:r>
              <a:rPr lang="en-IN" sz="2000" b="1" i="1" dirty="0">
                <a:solidFill>
                  <a:srgbClr val="FFFF00"/>
                </a:solidFill>
              </a:rPr>
              <a:t> | </a:t>
            </a:r>
            <a:r>
              <a:rPr lang="en-IN" sz="2000" b="1" i="1" dirty="0" err="1">
                <a:solidFill>
                  <a:srgbClr val="FFFF00"/>
                </a:solidFill>
              </a:rPr>
              <a:t>Svasti</a:t>
            </a:r>
            <a:r>
              <a:rPr lang="en-IN" sz="2000" b="1" i="1" dirty="0">
                <a:solidFill>
                  <a:srgbClr val="FFFF00"/>
                </a:solidFill>
              </a:rPr>
              <a:t> Nah </a:t>
            </a:r>
            <a:r>
              <a:rPr lang="en-IN" sz="2000" b="1" i="1" dirty="0" err="1">
                <a:solidFill>
                  <a:srgbClr val="FFFF00"/>
                </a:solidFill>
              </a:rPr>
              <a:t>Puussaa</a:t>
            </a:r>
            <a:r>
              <a:rPr lang="en-IN" sz="2000" b="1" i="1" dirty="0">
                <a:solidFill>
                  <a:srgbClr val="FFFF00"/>
                </a:solidFill>
              </a:rPr>
              <a:t> </a:t>
            </a:r>
            <a:r>
              <a:rPr lang="en-IN" sz="2000" b="1" i="1" dirty="0" err="1">
                <a:solidFill>
                  <a:srgbClr val="FFFF00"/>
                </a:solidFill>
              </a:rPr>
              <a:t>Vishva-Vedaah</a:t>
            </a:r>
            <a:r>
              <a:rPr lang="en-IN" sz="2000" b="1" i="1" dirty="0">
                <a:solidFill>
                  <a:srgbClr val="FFFF00"/>
                </a:solidFill>
              </a:rPr>
              <a:t> |</a:t>
            </a:r>
          </a:p>
          <a:p>
            <a:r>
              <a:rPr lang="en-IN" sz="2000" b="1" i="1" dirty="0" err="1">
                <a:solidFill>
                  <a:srgbClr val="FFFF00"/>
                </a:solidFill>
              </a:rPr>
              <a:t>Svasti</a:t>
            </a:r>
            <a:r>
              <a:rPr lang="en-IN" sz="2000" b="1" i="1" dirty="0">
                <a:solidFill>
                  <a:srgbClr val="FFFF00"/>
                </a:solidFill>
              </a:rPr>
              <a:t> </a:t>
            </a:r>
            <a:r>
              <a:rPr lang="en-IN" sz="2000" b="1" i="1" dirty="0" err="1">
                <a:solidFill>
                  <a:srgbClr val="FFFF00"/>
                </a:solidFill>
              </a:rPr>
              <a:t>Nas-Taakssaryo</a:t>
            </a:r>
            <a:r>
              <a:rPr lang="en-IN" sz="2000" b="1" i="1" dirty="0">
                <a:solidFill>
                  <a:srgbClr val="FFFF00"/>
                </a:solidFill>
              </a:rPr>
              <a:t> </a:t>
            </a:r>
            <a:r>
              <a:rPr lang="en-IN" sz="2000" b="1" i="1" dirty="0" err="1">
                <a:solidFill>
                  <a:srgbClr val="FFFF00"/>
                </a:solidFill>
              </a:rPr>
              <a:t>Arisstta-Nemih</a:t>
            </a:r>
            <a:r>
              <a:rPr lang="en-IN" sz="2000" b="1" i="1" dirty="0">
                <a:solidFill>
                  <a:srgbClr val="FFFF00"/>
                </a:solidFill>
              </a:rPr>
              <a:t> | </a:t>
            </a:r>
            <a:r>
              <a:rPr lang="en-IN" sz="2000" b="1" i="1" dirty="0" err="1">
                <a:solidFill>
                  <a:srgbClr val="FFFF00"/>
                </a:solidFill>
              </a:rPr>
              <a:t>Svasti</a:t>
            </a:r>
            <a:r>
              <a:rPr lang="en-IN" sz="2000" b="1" i="1" dirty="0">
                <a:solidFill>
                  <a:srgbClr val="FFFF00"/>
                </a:solidFill>
              </a:rPr>
              <a:t> No </a:t>
            </a:r>
            <a:r>
              <a:rPr lang="en-IN" sz="2000" b="1" i="1" dirty="0" err="1">
                <a:solidFill>
                  <a:srgbClr val="FFFF00"/>
                </a:solidFill>
              </a:rPr>
              <a:t>Vrhaspatir-Dadhaatu</a:t>
            </a:r>
            <a:r>
              <a:rPr lang="en-IN" sz="2000" b="1" i="1" dirty="0">
                <a:solidFill>
                  <a:srgbClr val="FFFF00"/>
                </a:solidFill>
              </a:rPr>
              <a:t> ||</a:t>
            </a:r>
          </a:p>
          <a:p>
            <a:r>
              <a:rPr lang="en-IN" sz="2000" b="1" i="1" dirty="0">
                <a:solidFill>
                  <a:srgbClr val="FFFF00"/>
                </a:solidFill>
              </a:rPr>
              <a:t>Om </a:t>
            </a:r>
            <a:r>
              <a:rPr lang="en-IN" sz="2000" b="1" i="1" dirty="0" err="1">
                <a:solidFill>
                  <a:srgbClr val="FFFF00"/>
                </a:solidFill>
              </a:rPr>
              <a:t>Shaantih</a:t>
            </a:r>
            <a:r>
              <a:rPr lang="en-IN" sz="2000" b="1" i="1" dirty="0">
                <a:solidFill>
                  <a:srgbClr val="FFFF00"/>
                </a:solidFill>
              </a:rPr>
              <a:t> </a:t>
            </a:r>
            <a:r>
              <a:rPr lang="en-IN" sz="2000" b="1" i="1" dirty="0" err="1">
                <a:solidFill>
                  <a:srgbClr val="FFFF00"/>
                </a:solidFill>
              </a:rPr>
              <a:t>Shaantih</a:t>
            </a:r>
            <a:r>
              <a:rPr lang="en-IN" sz="2000" b="1" i="1" dirty="0">
                <a:solidFill>
                  <a:srgbClr val="FFFF00"/>
                </a:solidFill>
              </a:rPr>
              <a:t> </a:t>
            </a:r>
            <a:r>
              <a:rPr lang="en-IN" sz="2000" b="1" i="1" dirty="0" err="1">
                <a:solidFill>
                  <a:srgbClr val="FFFF00"/>
                </a:solidFill>
              </a:rPr>
              <a:t>Shaantih</a:t>
            </a:r>
            <a:r>
              <a:rPr lang="en-IN" sz="2000" b="1" i="1" dirty="0">
                <a:solidFill>
                  <a:srgbClr val="FFFF00"/>
                </a:solidFill>
              </a:rPr>
              <a:t> || </a:t>
            </a:r>
          </a:p>
        </p:txBody>
      </p:sp>
      <p:sp>
        <p:nvSpPr>
          <p:cNvPr id="7" name="TextBox 6"/>
          <p:cNvSpPr txBox="1"/>
          <p:nvPr/>
        </p:nvSpPr>
        <p:spPr>
          <a:xfrm>
            <a:off x="179512" y="3717032"/>
            <a:ext cx="8424936" cy="2862322"/>
          </a:xfrm>
          <a:prstGeom prst="rect">
            <a:avLst/>
          </a:prstGeom>
          <a:noFill/>
        </p:spPr>
        <p:txBody>
          <a:bodyPr wrap="square" rtlCol="0">
            <a:spAutoFit/>
          </a:bodyPr>
          <a:lstStyle/>
          <a:p>
            <a:pPr lvl="1"/>
            <a:r>
              <a:rPr lang="en-IN" sz="2000" b="1" i="1" dirty="0">
                <a:solidFill>
                  <a:srgbClr val="FFFF00"/>
                </a:solidFill>
              </a:rPr>
              <a:t>Om  </a:t>
            </a:r>
            <a:r>
              <a:rPr lang="en-IN" sz="2000" b="1" i="1" dirty="0" err="1">
                <a:solidFill>
                  <a:srgbClr val="FFFF00"/>
                </a:solidFill>
              </a:rPr>
              <a:t>yash</a:t>
            </a:r>
            <a:r>
              <a:rPr lang="en-IN" sz="2000" b="1" i="1" dirty="0">
                <a:solidFill>
                  <a:srgbClr val="FFFF00"/>
                </a:solidFill>
              </a:rPr>
              <a:t> </a:t>
            </a:r>
            <a:r>
              <a:rPr lang="en-IN" sz="2000" b="1" i="1" dirty="0" err="1">
                <a:solidFill>
                  <a:srgbClr val="FFFF00"/>
                </a:solidFill>
              </a:rPr>
              <a:t>chanda</a:t>
            </a:r>
            <a:r>
              <a:rPr lang="en-IN" sz="2000" b="1" i="1" dirty="0">
                <a:solidFill>
                  <a:srgbClr val="FFFF00"/>
                </a:solidFill>
              </a:rPr>
              <a:t> </a:t>
            </a:r>
            <a:r>
              <a:rPr lang="en-IN" sz="2000" b="1" i="1" dirty="0" err="1">
                <a:solidFill>
                  <a:srgbClr val="FFFF00"/>
                </a:solidFill>
              </a:rPr>
              <a:t>sam</a:t>
            </a:r>
            <a:r>
              <a:rPr lang="en-IN" sz="2000" b="1" i="1" dirty="0">
                <a:solidFill>
                  <a:srgbClr val="FFFF00"/>
                </a:solidFill>
              </a:rPr>
              <a:t> </a:t>
            </a:r>
            <a:r>
              <a:rPr lang="en-IN" sz="2000" b="1" i="1" dirty="0" err="1">
                <a:solidFill>
                  <a:srgbClr val="FFFF00"/>
                </a:solidFill>
              </a:rPr>
              <a:t>risha</a:t>
            </a:r>
            <a:r>
              <a:rPr lang="en-IN" sz="2000" b="1" i="1" dirty="0">
                <a:solidFill>
                  <a:srgbClr val="FFFF00"/>
                </a:solidFill>
              </a:rPr>
              <a:t> </a:t>
            </a:r>
            <a:r>
              <a:rPr lang="en-IN" sz="2000" b="1" i="1" dirty="0" err="1">
                <a:solidFill>
                  <a:srgbClr val="FFFF00"/>
                </a:solidFill>
              </a:rPr>
              <a:t>bo</a:t>
            </a:r>
            <a:r>
              <a:rPr lang="en-IN" sz="2000" b="1" i="1" dirty="0">
                <a:solidFill>
                  <a:srgbClr val="FFFF00"/>
                </a:solidFill>
              </a:rPr>
              <a:t> </a:t>
            </a:r>
            <a:r>
              <a:rPr lang="en-IN" sz="2000" b="1" i="1" dirty="0" err="1">
                <a:solidFill>
                  <a:srgbClr val="FFFF00"/>
                </a:solidFill>
              </a:rPr>
              <a:t>vishwaru</a:t>
            </a:r>
            <a:r>
              <a:rPr lang="en-IN" sz="2000" b="1" i="1" dirty="0">
                <a:solidFill>
                  <a:srgbClr val="FFFF00"/>
                </a:solidFill>
              </a:rPr>
              <a:t> pa ha </a:t>
            </a:r>
          </a:p>
          <a:p>
            <a:pPr lvl="1"/>
            <a:r>
              <a:rPr lang="en-IN" sz="2000" b="1" i="1" dirty="0" err="1">
                <a:solidFill>
                  <a:srgbClr val="FFFF00"/>
                </a:solidFill>
              </a:rPr>
              <a:t>Chando</a:t>
            </a:r>
            <a:r>
              <a:rPr lang="en-IN" sz="2000" b="1" i="1" dirty="0">
                <a:solidFill>
                  <a:srgbClr val="FFFF00"/>
                </a:solidFill>
              </a:rPr>
              <a:t> </a:t>
            </a:r>
            <a:r>
              <a:rPr lang="en-IN" sz="2000" b="1" i="1" dirty="0" err="1">
                <a:solidFill>
                  <a:srgbClr val="FFFF00"/>
                </a:solidFill>
              </a:rPr>
              <a:t>biyo</a:t>
            </a:r>
            <a:r>
              <a:rPr lang="en-IN" sz="2000" b="1" i="1" dirty="0">
                <a:solidFill>
                  <a:srgbClr val="FFFF00"/>
                </a:solidFill>
              </a:rPr>
              <a:t> </a:t>
            </a:r>
            <a:r>
              <a:rPr lang="en-IN" sz="2000" b="1" i="1" dirty="0" err="1">
                <a:solidFill>
                  <a:srgbClr val="FFFF00"/>
                </a:solidFill>
              </a:rPr>
              <a:t>diya</a:t>
            </a:r>
            <a:r>
              <a:rPr lang="en-IN" sz="2000" b="1" i="1" dirty="0">
                <a:solidFill>
                  <a:srgbClr val="FFFF00"/>
                </a:solidFill>
              </a:rPr>
              <a:t> </a:t>
            </a:r>
            <a:r>
              <a:rPr lang="en-IN" sz="2000" b="1" i="1" dirty="0" err="1">
                <a:solidFill>
                  <a:srgbClr val="FFFF00"/>
                </a:solidFill>
              </a:rPr>
              <a:t>mritat</a:t>
            </a:r>
            <a:r>
              <a:rPr lang="en-IN" sz="2000" b="1" i="1" dirty="0">
                <a:solidFill>
                  <a:srgbClr val="FFFF00"/>
                </a:solidFill>
              </a:rPr>
              <a:t> samba </a:t>
            </a:r>
            <a:r>
              <a:rPr lang="en-IN" sz="2000" b="1" i="1" dirty="0" err="1">
                <a:solidFill>
                  <a:srgbClr val="FFFF00"/>
                </a:solidFill>
              </a:rPr>
              <a:t>bu</a:t>
            </a:r>
            <a:r>
              <a:rPr lang="en-IN" sz="2000" b="1" i="1" dirty="0">
                <a:solidFill>
                  <a:srgbClr val="FFFF00"/>
                </a:solidFill>
              </a:rPr>
              <a:t> </a:t>
            </a:r>
            <a:r>
              <a:rPr lang="en-IN" sz="2000" b="1" i="1" dirty="0" err="1">
                <a:solidFill>
                  <a:srgbClr val="FFFF00"/>
                </a:solidFill>
              </a:rPr>
              <a:t>va</a:t>
            </a:r>
            <a:r>
              <a:rPr lang="en-IN" sz="2000" b="1" i="1" dirty="0">
                <a:solidFill>
                  <a:srgbClr val="FFFF00"/>
                </a:solidFill>
              </a:rPr>
              <a:t> </a:t>
            </a:r>
          </a:p>
          <a:p>
            <a:pPr lvl="1"/>
            <a:r>
              <a:rPr lang="en-IN" sz="2000" b="1" i="1" dirty="0">
                <a:solidFill>
                  <a:srgbClr val="FFFF00"/>
                </a:solidFill>
              </a:rPr>
              <a:t>Sa </a:t>
            </a:r>
            <a:r>
              <a:rPr lang="en-IN" sz="2000" b="1" i="1" dirty="0" err="1">
                <a:solidFill>
                  <a:srgbClr val="FFFF00"/>
                </a:solidFill>
              </a:rPr>
              <a:t>mendro</a:t>
            </a:r>
            <a:r>
              <a:rPr lang="en-IN" sz="2000" b="1" i="1" dirty="0">
                <a:solidFill>
                  <a:srgbClr val="FFFF00"/>
                </a:solidFill>
              </a:rPr>
              <a:t> </a:t>
            </a:r>
            <a:r>
              <a:rPr lang="en-IN" sz="2000" b="1" i="1" dirty="0" err="1">
                <a:solidFill>
                  <a:srgbClr val="FFFF00"/>
                </a:solidFill>
              </a:rPr>
              <a:t>medaya</a:t>
            </a:r>
            <a:r>
              <a:rPr lang="en-IN" sz="2000" b="1" i="1" dirty="0">
                <a:solidFill>
                  <a:srgbClr val="FFFF00"/>
                </a:solidFill>
              </a:rPr>
              <a:t>-a </a:t>
            </a:r>
            <a:r>
              <a:rPr lang="en-IN" sz="2000" b="1" i="1" dirty="0" err="1">
                <a:solidFill>
                  <a:srgbClr val="FFFF00"/>
                </a:solidFill>
              </a:rPr>
              <a:t>spri</a:t>
            </a:r>
            <a:r>
              <a:rPr lang="en-IN" sz="2000" b="1" i="1" dirty="0">
                <a:solidFill>
                  <a:srgbClr val="FFFF00"/>
                </a:solidFill>
              </a:rPr>
              <a:t> no </a:t>
            </a:r>
            <a:r>
              <a:rPr lang="en-IN" sz="2000" b="1" i="1" dirty="0" err="1">
                <a:solidFill>
                  <a:srgbClr val="FFFF00"/>
                </a:solidFill>
              </a:rPr>
              <a:t>tu</a:t>
            </a:r>
            <a:r>
              <a:rPr lang="en-IN" sz="2000" b="1" i="1" dirty="0">
                <a:solidFill>
                  <a:srgbClr val="FFFF00"/>
                </a:solidFill>
              </a:rPr>
              <a:t> </a:t>
            </a:r>
          </a:p>
          <a:p>
            <a:pPr lvl="1"/>
            <a:r>
              <a:rPr lang="en-IN" sz="2000" b="1" i="1" dirty="0" err="1">
                <a:solidFill>
                  <a:srgbClr val="FFFF00"/>
                </a:solidFill>
              </a:rPr>
              <a:t>Amritasiya</a:t>
            </a:r>
            <a:r>
              <a:rPr lang="en-IN" sz="2000" b="1" i="1" dirty="0">
                <a:solidFill>
                  <a:srgbClr val="FFFF00"/>
                </a:solidFill>
              </a:rPr>
              <a:t> deva </a:t>
            </a:r>
            <a:r>
              <a:rPr lang="en-IN" sz="2000" b="1" i="1" dirty="0" err="1">
                <a:solidFill>
                  <a:srgbClr val="FFFF00"/>
                </a:solidFill>
              </a:rPr>
              <a:t>dara</a:t>
            </a:r>
            <a:r>
              <a:rPr lang="en-IN" sz="2000" b="1" i="1" dirty="0">
                <a:solidFill>
                  <a:srgbClr val="FFFF00"/>
                </a:solidFill>
              </a:rPr>
              <a:t> no </a:t>
            </a:r>
            <a:r>
              <a:rPr lang="en-IN" sz="2000" b="1" i="1" dirty="0" err="1">
                <a:solidFill>
                  <a:srgbClr val="FFFF00"/>
                </a:solidFill>
              </a:rPr>
              <a:t>bu</a:t>
            </a:r>
            <a:r>
              <a:rPr lang="en-IN" sz="2000" b="1" i="1" dirty="0">
                <a:solidFill>
                  <a:srgbClr val="FFFF00"/>
                </a:solidFill>
              </a:rPr>
              <a:t> </a:t>
            </a:r>
            <a:r>
              <a:rPr lang="en-IN" sz="2000" b="1" i="1" dirty="0" err="1">
                <a:solidFill>
                  <a:srgbClr val="FFFF00"/>
                </a:solidFill>
              </a:rPr>
              <a:t>ya</a:t>
            </a:r>
            <a:r>
              <a:rPr lang="en-IN" sz="2000" b="1" i="1" dirty="0">
                <a:solidFill>
                  <a:srgbClr val="FFFF00"/>
                </a:solidFill>
              </a:rPr>
              <a:t> </a:t>
            </a:r>
            <a:r>
              <a:rPr lang="en-IN" sz="2000" b="1" i="1" dirty="0" err="1">
                <a:solidFill>
                  <a:srgbClr val="FFFF00"/>
                </a:solidFill>
              </a:rPr>
              <a:t>sam</a:t>
            </a:r>
            <a:endParaRPr lang="en-IN" sz="2000" b="1" i="1" dirty="0">
              <a:solidFill>
                <a:srgbClr val="FFFF00"/>
              </a:solidFill>
            </a:endParaRPr>
          </a:p>
          <a:p>
            <a:pPr lvl="1"/>
            <a:r>
              <a:rPr lang="en-IN" sz="2000" b="1" i="1" dirty="0">
                <a:solidFill>
                  <a:srgbClr val="FFFF00"/>
                </a:solidFill>
              </a:rPr>
              <a:t>Shari ram me vi char </a:t>
            </a:r>
            <a:r>
              <a:rPr lang="en-IN" sz="2000" b="1" i="1" dirty="0" err="1">
                <a:solidFill>
                  <a:srgbClr val="FFFF00"/>
                </a:solidFill>
              </a:rPr>
              <a:t>shanam</a:t>
            </a:r>
            <a:r>
              <a:rPr lang="en-IN" sz="2000" b="1" i="1" dirty="0">
                <a:solidFill>
                  <a:srgbClr val="FFFF00"/>
                </a:solidFill>
              </a:rPr>
              <a:t> </a:t>
            </a:r>
          </a:p>
          <a:p>
            <a:pPr lvl="1"/>
            <a:r>
              <a:rPr lang="en-IN" sz="2000" b="1" i="1" dirty="0" err="1">
                <a:solidFill>
                  <a:srgbClr val="FFFF00"/>
                </a:solidFill>
              </a:rPr>
              <a:t>Jiva</a:t>
            </a:r>
            <a:r>
              <a:rPr lang="en-IN" sz="2000" b="1" i="1" dirty="0">
                <a:solidFill>
                  <a:srgbClr val="FFFF00"/>
                </a:solidFill>
              </a:rPr>
              <a:t> me </a:t>
            </a:r>
            <a:r>
              <a:rPr lang="en-IN" sz="2000" b="1" i="1" dirty="0" err="1">
                <a:solidFill>
                  <a:srgbClr val="FFFF00"/>
                </a:solidFill>
              </a:rPr>
              <a:t>madu</a:t>
            </a:r>
            <a:r>
              <a:rPr lang="en-IN" sz="2000" b="1" i="1" dirty="0">
                <a:solidFill>
                  <a:srgbClr val="FFFF00"/>
                </a:solidFill>
              </a:rPr>
              <a:t> </a:t>
            </a:r>
            <a:r>
              <a:rPr lang="en-IN" sz="2000" b="1" i="1" dirty="0" err="1">
                <a:solidFill>
                  <a:srgbClr val="FFFF00"/>
                </a:solidFill>
              </a:rPr>
              <a:t>mata</a:t>
            </a:r>
            <a:r>
              <a:rPr lang="en-IN" sz="2000" b="1" i="1" dirty="0">
                <a:solidFill>
                  <a:srgbClr val="FFFF00"/>
                </a:solidFill>
              </a:rPr>
              <a:t> ma </a:t>
            </a:r>
          </a:p>
          <a:p>
            <a:pPr lvl="1"/>
            <a:r>
              <a:rPr lang="en-IN" sz="2000" b="1" i="1" dirty="0" err="1">
                <a:solidFill>
                  <a:srgbClr val="FFFF00"/>
                </a:solidFill>
              </a:rPr>
              <a:t>Karna</a:t>
            </a:r>
            <a:r>
              <a:rPr lang="en-IN" sz="2000" b="1" i="1" dirty="0">
                <a:solidFill>
                  <a:srgbClr val="FFFF00"/>
                </a:solidFill>
              </a:rPr>
              <a:t>-a </a:t>
            </a:r>
            <a:r>
              <a:rPr lang="en-IN" sz="2000" b="1" i="1" dirty="0" err="1">
                <a:solidFill>
                  <a:srgbClr val="FFFF00"/>
                </a:solidFill>
              </a:rPr>
              <a:t>biyam</a:t>
            </a:r>
            <a:r>
              <a:rPr lang="en-IN" sz="2000" b="1" i="1" dirty="0">
                <a:solidFill>
                  <a:srgbClr val="FFFF00"/>
                </a:solidFill>
              </a:rPr>
              <a:t> </a:t>
            </a:r>
            <a:r>
              <a:rPr lang="en-IN" sz="2000" b="1" i="1" dirty="0" err="1">
                <a:solidFill>
                  <a:srgbClr val="FFFF00"/>
                </a:solidFill>
              </a:rPr>
              <a:t>buri</a:t>
            </a:r>
            <a:r>
              <a:rPr lang="en-IN" sz="2000" b="1" i="1" dirty="0">
                <a:solidFill>
                  <a:srgbClr val="FFFF00"/>
                </a:solidFill>
              </a:rPr>
              <a:t> vi </a:t>
            </a:r>
            <a:r>
              <a:rPr lang="en-IN" sz="2000" b="1" i="1" dirty="0" err="1">
                <a:solidFill>
                  <a:srgbClr val="FFFF00"/>
                </a:solidFill>
              </a:rPr>
              <a:t>shru</a:t>
            </a:r>
            <a:r>
              <a:rPr lang="en-IN" sz="2000" b="1" i="1" dirty="0">
                <a:solidFill>
                  <a:srgbClr val="FFFF00"/>
                </a:solidFill>
              </a:rPr>
              <a:t> </a:t>
            </a:r>
            <a:r>
              <a:rPr lang="en-IN" sz="2000" b="1" i="1" dirty="0" err="1">
                <a:solidFill>
                  <a:srgbClr val="FFFF00"/>
                </a:solidFill>
              </a:rPr>
              <a:t>vam</a:t>
            </a:r>
            <a:r>
              <a:rPr lang="en-IN" sz="2000" b="1" i="1" dirty="0">
                <a:solidFill>
                  <a:srgbClr val="FFFF00"/>
                </a:solidFill>
              </a:rPr>
              <a:t> </a:t>
            </a:r>
          </a:p>
          <a:p>
            <a:pPr lvl="1"/>
            <a:r>
              <a:rPr lang="en-IN" sz="2000" b="1" i="1" dirty="0" err="1">
                <a:solidFill>
                  <a:srgbClr val="FFFF00"/>
                </a:solidFill>
              </a:rPr>
              <a:t>Bramana</a:t>
            </a:r>
            <a:r>
              <a:rPr lang="en-IN" sz="2000" b="1" i="1" dirty="0">
                <a:solidFill>
                  <a:srgbClr val="FFFF00"/>
                </a:solidFill>
              </a:rPr>
              <a:t> </a:t>
            </a:r>
            <a:r>
              <a:rPr lang="en-IN" sz="2000" b="1" i="1" dirty="0" err="1">
                <a:solidFill>
                  <a:srgbClr val="FFFF00"/>
                </a:solidFill>
              </a:rPr>
              <a:t>kosho</a:t>
            </a:r>
            <a:r>
              <a:rPr lang="en-IN" sz="2000" b="1" i="1" dirty="0">
                <a:solidFill>
                  <a:srgbClr val="FFFF00"/>
                </a:solidFill>
              </a:rPr>
              <a:t> </a:t>
            </a:r>
            <a:r>
              <a:rPr lang="en-IN" sz="2000" b="1" i="1" dirty="0" err="1">
                <a:solidFill>
                  <a:srgbClr val="FFFF00"/>
                </a:solidFill>
              </a:rPr>
              <a:t>asi</a:t>
            </a:r>
            <a:r>
              <a:rPr lang="en-IN" sz="2000" b="1" i="1" dirty="0">
                <a:solidFill>
                  <a:srgbClr val="FFFF00"/>
                </a:solidFill>
              </a:rPr>
              <a:t> </a:t>
            </a:r>
            <a:r>
              <a:rPr lang="en-IN" sz="2000" b="1" i="1" dirty="0" err="1">
                <a:solidFill>
                  <a:srgbClr val="FFFF00"/>
                </a:solidFill>
              </a:rPr>
              <a:t>medaya</a:t>
            </a:r>
            <a:r>
              <a:rPr lang="en-IN" sz="2000" b="1" i="1" dirty="0">
                <a:solidFill>
                  <a:srgbClr val="FFFF00"/>
                </a:solidFill>
              </a:rPr>
              <a:t> </a:t>
            </a:r>
            <a:r>
              <a:rPr lang="en-IN" sz="2000" b="1" i="1" dirty="0" err="1">
                <a:solidFill>
                  <a:srgbClr val="FFFF00"/>
                </a:solidFill>
              </a:rPr>
              <a:t>pihi</a:t>
            </a:r>
            <a:r>
              <a:rPr lang="en-IN" sz="2000" b="1" i="1" dirty="0">
                <a:solidFill>
                  <a:srgbClr val="FFFF00"/>
                </a:solidFill>
              </a:rPr>
              <a:t> ta ha </a:t>
            </a:r>
          </a:p>
          <a:p>
            <a:pPr lvl="1"/>
            <a:r>
              <a:rPr lang="en-IN" sz="2000" b="1" i="1" dirty="0" err="1">
                <a:solidFill>
                  <a:srgbClr val="FFFF00"/>
                </a:solidFill>
              </a:rPr>
              <a:t>Shrutam</a:t>
            </a:r>
            <a:r>
              <a:rPr lang="en-IN" sz="2000" b="1" i="1" dirty="0">
                <a:solidFill>
                  <a:srgbClr val="FFFF00"/>
                </a:solidFill>
              </a:rPr>
              <a:t> me </a:t>
            </a:r>
            <a:r>
              <a:rPr lang="en-IN" sz="2000" b="1" i="1" dirty="0" err="1">
                <a:solidFill>
                  <a:srgbClr val="FFFF00"/>
                </a:solidFill>
              </a:rPr>
              <a:t>gopa</a:t>
            </a:r>
            <a:r>
              <a:rPr lang="en-IN" sz="2000" b="1" i="1" dirty="0">
                <a:solidFill>
                  <a:srgbClr val="FFFF00"/>
                </a:solidFill>
              </a:rPr>
              <a:t> </a:t>
            </a:r>
            <a:r>
              <a:rPr lang="en-IN" sz="2000" b="1" i="1" dirty="0" err="1">
                <a:solidFill>
                  <a:srgbClr val="FFFF00"/>
                </a:solidFill>
              </a:rPr>
              <a:t>ya</a:t>
            </a:r>
            <a:r>
              <a:rPr lang="en-IN" sz="2000" b="1" i="1" dirty="0">
                <a:solidFill>
                  <a:srgbClr val="FFFF00"/>
                </a:solidFill>
              </a:rPr>
              <a:t> </a:t>
            </a:r>
          </a:p>
        </p:txBody>
      </p:sp>
    </p:spTree>
    <p:extLst>
      <p:ext uri="{BB962C8B-B14F-4D97-AF65-F5344CB8AC3E}">
        <p14:creationId xmlns:p14="http://schemas.microsoft.com/office/powerpoint/2010/main" val="325845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8229600" cy="609600"/>
          </a:xfrm>
        </p:spPr>
        <p:txBody>
          <a:bodyPr>
            <a:normAutofit fontScale="90000"/>
          </a:bodyPr>
          <a:lstStyle/>
          <a:p>
            <a:pPr eaLnBrk="1" hangingPunct="1"/>
            <a:r>
              <a:rPr lang="en-US" sz="4000" b="1" u="sng" dirty="0" smtClean="0">
                <a:solidFill>
                  <a:srgbClr val="FFFF00"/>
                </a:solidFill>
                <a:latin typeface="Arial Narrow" pitchFamily="34" charset="0"/>
              </a:rPr>
              <a:t>Eyes -A Gift of God</a:t>
            </a:r>
          </a:p>
        </p:txBody>
      </p:sp>
      <p:sp>
        <p:nvSpPr>
          <p:cNvPr id="25603" name="Rectangle 3"/>
          <p:cNvSpPr>
            <a:spLocks noGrp="1" noChangeArrowheads="1"/>
          </p:cNvSpPr>
          <p:nvPr>
            <p:ph type="body" idx="1"/>
          </p:nvPr>
        </p:nvSpPr>
        <p:spPr>
          <a:xfrm>
            <a:off x="457200" y="990600"/>
            <a:ext cx="8229600" cy="5135563"/>
          </a:xfrm>
        </p:spPr>
        <p:txBody>
          <a:bodyPr/>
          <a:lstStyle/>
          <a:p>
            <a:pPr eaLnBrk="1" hangingPunct="1">
              <a:buFontTx/>
              <a:buNone/>
            </a:pPr>
            <a:r>
              <a:rPr lang="en-US" dirty="0" smtClean="0">
                <a:latin typeface="Arial Narrow" pitchFamily="34" charset="0"/>
              </a:rPr>
              <a:t>                       </a:t>
            </a:r>
            <a:r>
              <a:rPr lang="en-US" b="1" dirty="0" smtClean="0">
                <a:solidFill>
                  <a:srgbClr val="FFFF00"/>
                </a:solidFill>
                <a:latin typeface="Arial Narrow" pitchFamily="34" charset="0"/>
              </a:rPr>
              <a:t>There are 13 Crores of</a:t>
            </a:r>
          </a:p>
          <a:p>
            <a:pPr eaLnBrk="1" hangingPunct="1">
              <a:buFontTx/>
              <a:buNone/>
            </a:pPr>
            <a:r>
              <a:rPr lang="en-US" b="1" dirty="0" smtClean="0">
                <a:solidFill>
                  <a:srgbClr val="FFFF00"/>
                </a:solidFill>
                <a:latin typeface="Arial Narrow" pitchFamily="34" charset="0"/>
              </a:rPr>
              <a:t>                     Light sensors in our eyes!</a:t>
            </a:r>
          </a:p>
          <a:p>
            <a:pPr eaLnBrk="1" hangingPunct="1">
              <a:buFontTx/>
              <a:buNone/>
            </a:pPr>
            <a:endParaRPr lang="en-US" b="1" dirty="0" smtClean="0">
              <a:solidFill>
                <a:srgbClr val="FFFF00"/>
              </a:solidFill>
            </a:endParaRPr>
          </a:p>
        </p:txBody>
      </p:sp>
      <p:pic>
        <p:nvPicPr>
          <p:cNvPr id="25604" name="Content Placeholder 13" descr="RoundEye1.gif"/>
          <p:cNvPicPr>
            <a:picLocks noChangeAspect="1"/>
          </p:cNvPicPr>
          <p:nvPr/>
        </p:nvPicPr>
        <p:blipFill>
          <a:blip r:embed="rId2"/>
          <a:srcRect/>
          <a:stretch>
            <a:fillRect/>
          </a:stretch>
        </p:blipFill>
        <p:spPr bwMode="auto">
          <a:xfrm>
            <a:off x="838200" y="2590800"/>
            <a:ext cx="3603625" cy="2751138"/>
          </a:xfrm>
          <a:prstGeom prst="rect">
            <a:avLst/>
          </a:prstGeom>
          <a:noFill/>
          <a:ln w="9525">
            <a:noFill/>
            <a:miter lim="800000"/>
            <a:headEnd/>
            <a:tailEnd/>
          </a:ln>
        </p:spPr>
      </p:pic>
      <p:pic>
        <p:nvPicPr>
          <p:cNvPr id="25605" name="Content Placeholder 13" descr="RoundEye1.gif"/>
          <p:cNvPicPr>
            <a:picLocks noChangeAspect="1"/>
          </p:cNvPicPr>
          <p:nvPr/>
        </p:nvPicPr>
        <p:blipFill>
          <a:blip r:embed="rId2"/>
          <a:srcRect/>
          <a:stretch>
            <a:fillRect/>
          </a:stretch>
        </p:blipFill>
        <p:spPr bwMode="auto">
          <a:xfrm>
            <a:off x="4419600" y="2590800"/>
            <a:ext cx="3603625" cy="275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4000" b="1" u="sng" dirty="0" smtClean="0">
                <a:solidFill>
                  <a:srgbClr val="FFFF00"/>
                </a:solidFill>
                <a:latin typeface="Arial Narrow" pitchFamily="34" charset="0"/>
              </a:rPr>
              <a:t>Eyes -A Gift of God</a:t>
            </a:r>
          </a:p>
        </p:txBody>
      </p:sp>
      <p:pic>
        <p:nvPicPr>
          <p:cNvPr id="26627" name="Picture 6" descr="WaxingMoon20898"/>
          <p:cNvPicPr>
            <a:picLocks noChangeAspect="1" noChangeArrowheads="1"/>
          </p:cNvPicPr>
          <p:nvPr/>
        </p:nvPicPr>
        <p:blipFill>
          <a:blip r:embed="rId2"/>
          <a:srcRect/>
          <a:stretch>
            <a:fillRect/>
          </a:stretch>
        </p:blipFill>
        <p:spPr bwMode="auto">
          <a:xfrm>
            <a:off x="4343400" y="990600"/>
            <a:ext cx="3962400" cy="2286000"/>
          </a:xfrm>
          <a:prstGeom prst="rect">
            <a:avLst/>
          </a:prstGeom>
          <a:noFill/>
          <a:ln w="9525">
            <a:noFill/>
            <a:miter lim="800000"/>
            <a:headEnd/>
            <a:tailEnd/>
          </a:ln>
        </p:spPr>
      </p:pic>
      <p:pic>
        <p:nvPicPr>
          <p:cNvPr id="26628" name="Picture 7" descr="Sun-Shining-in-Blue-Sky-Over-Tree-in-Winter-Snow-Biei-Hokkaido-Japan-Photographic-Print-C13062664"/>
          <p:cNvPicPr>
            <a:picLocks noChangeAspect="1" noChangeArrowheads="1"/>
          </p:cNvPicPr>
          <p:nvPr/>
        </p:nvPicPr>
        <p:blipFill>
          <a:blip r:embed="rId3"/>
          <a:srcRect/>
          <a:stretch>
            <a:fillRect/>
          </a:stretch>
        </p:blipFill>
        <p:spPr bwMode="auto">
          <a:xfrm>
            <a:off x="4418013" y="3581400"/>
            <a:ext cx="3963987" cy="2514600"/>
          </a:xfrm>
          <a:prstGeom prst="rect">
            <a:avLst/>
          </a:prstGeom>
          <a:noFill/>
          <a:ln w="9525">
            <a:noFill/>
            <a:miter lim="800000"/>
            <a:headEnd/>
            <a:tailEnd/>
          </a:ln>
        </p:spPr>
      </p:pic>
      <p:sp>
        <p:nvSpPr>
          <p:cNvPr id="26629" name="WordArt 8"/>
          <p:cNvSpPr>
            <a:spLocks noChangeArrowheads="1" noChangeShapeType="1" noTextEdit="1"/>
          </p:cNvSpPr>
          <p:nvPr/>
        </p:nvSpPr>
        <p:spPr bwMode="auto">
          <a:xfrm>
            <a:off x="7391400" y="1295400"/>
            <a:ext cx="647700" cy="295275"/>
          </a:xfrm>
          <a:prstGeom prst="rect">
            <a:avLst/>
          </a:prstGeom>
        </p:spPr>
        <p:txBody>
          <a:bodyPr wrap="none" fromWordArt="1">
            <a:prstTxWarp prst="textPlain">
              <a:avLst>
                <a:gd name="adj" fmla="val 50000"/>
              </a:avLst>
            </a:prstTxWarp>
          </a:bodyPr>
          <a:lstStyle/>
          <a:p>
            <a:pPr algn="ctr"/>
            <a:r>
              <a:rPr lang="en-US" sz="2000" b="1" kern="10" dirty="0">
                <a:ln w="9525">
                  <a:noFill/>
                  <a:round/>
                  <a:headEnd/>
                  <a:tailEnd/>
                </a:ln>
                <a:effectLst>
                  <a:outerShdw dist="45791" dir="2021404" algn="ctr" rotWithShape="0">
                    <a:srgbClr val="B2B2B2">
                      <a:alpha val="79999"/>
                    </a:srgbClr>
                  </a:outerShdw>
                </a:effectLst>
                <a:latin typeface="Times New Roman"/>
                <a:cs typeface="Times New Roman"/>
              </a:rPr>
              <a:t>Moon</a:t>
            </a:r>
          </a:p>
        </p:txBody>
      </p:sp>
      <p:sp>
        <p:nvSpPr>
          <p:cNvPr id="26630" name="WordArt 9"/>
          <p:cNvSpPr>
            <a:spLocks noChangeArrowheads="1" noChangeShapeType="1" noTextEdit="1"/>
          </p:cNvSpPr>
          <p:nvPr/>
        </p:nvSpPr>
        <p:spPr bwMode="auto">
          <a:xfrm>
            <a:off x="7620000" y="3733800"/>
            <a:ext cx="514350" cy="342900"/>
          </a:xfrm>
          <a:prstGeom prst="rect">
            <a:avLst/>
          </a:prstGeom>
        </p:spPr>
        <p:txBody>
          <a:bodyPr wrap="none" fromWordArt="1">
            <a:prstTxWarp prst="textPlain">
              <a:avLst>
                <a:gd name="adj" fmla="val 50000"/>
              </a:avLst>
            </a:prstTxWarp>
          </a:bodyPr>
          <a:lstStyle/>
          <a:p>
            <a:pPr algn="ctr"/>
            <a:r>
              <a:rPr lang="en-US" sz="2400" b="1" kern="10" dirty="0">
                <a:ln w="9525">
                  <a:noFill/>
                  <a:round/>
                  <a:headEnd/>
                  <a:tailEnd/>
                </a:ln>
                <a:effectLst>
                  <a:outerShdw dist="45791" dir="2021404" algn="ctr" rotWithShape="0">
                    <a:srgbClr val="B2B2B2">
                      <a:alpha val="79999"/>
                    </a:srgbClr>
                  </a:outerShdw>
                </a:effectLst>
                <a:latin typeface="Times New Roman"/>
                <a:cs typeface="Times New Roman"/>
              </a:rPr>
              <a:t>Sun</a:t>
            </a:r>
          </a:p>
        </p:txBody>
      </p:sp>
      <p:sp>
        <p:nvSpPr>
          <p:cNvPr id="26631" name="WordArt 10"/>
          <p:cNvSpPr>
            <a:spLocks noChangeArrowheads="1" noChangeShapeType="1" noTextEdit="1"/>
          </p:cNvSpPr>
          <p:nvPr/>
        </p:nvSpPr>
        <p:spPr bwMode="auto">
          <a:xfrm>
            <a:off x="4648200" y="2819400"/>
            <a:ext cx="2400300" cy="428625"/>
          </a:xfrm>
          <a:prstGeom prst="rect">
            <a:avLst/>
          </a:prstGeom>
        </p:spPr>
        <p:txBody>
          <a:bodyPr wrap="none" fromWordArt="1">
            <a:prstTxWarp prst="textPlain">
              <a:avLst>
                <a:gd name="adj" fmla="val 50000"/>
              </a:avLst>
            </a:prstTxWarp>
          </a:bodyPr>
          <a:lstStyle/>
          <a:p>
            <a:r>
              <a:rPr lang="en-US" sz="2400" kern="10" dirty="0">
                <a:ln w="9525">
                  <a:solidFill>
                    <a:srgbClr val="000000"/>
                  </a:solidFill>
                  <a:round/>
                  <a:headEnd/>
                  <a:tailEnd/>
                </a:ln>
                <a:solidFill>
                  <a:srgbClr val="FFFF00"/>
                </a:solidFill>
                <a:latin typeface="Arial Black"/>
              </a:rPr>
              <a:t>2,45,000 Miles</a:t>
            </a:r>
          </a:p>
        </p:txBody>
      </p:sp>
      <p:sp>
        <p:nvSpPr>
          <p:cNvPr id="26632" name="WordArt 11"/>
          <p:cNvSpPr>
            <a:spLocks noChangeArrowheads="1" noChangeShapeType="1" noTextEdit="1"/>
          </p:cNvSpPr>
          <p:nvPr/>
        </p:nvSpPr>
        <p:spPr bwMode="auto">
          <a:xfrm>
            <a:off x="4876800" y="5562600"/>
            <a:ext cx="2905125" cy="428625"/>
          </a:xfrm>
          <a:prstGeom prst="rect">
            <a:avLst/>
          </a:prstGeom>
        </p:spPr>
        <p:txBody>
          <a:bodyPr wrap="none" fromWordArt="1">
            <a:prstTxWarp prst="textPlain">
              <a:avLst>
                <a:gd name="adj" fmla="val 50000"/>
              </a:avLst>
            </a:prstTxWarp>
          </a:bodyPr>
          <a:lstStyle/>
          <a:p>
            <a:pPr algn="ctr"/>
            <a:r>
              <a:rPr lang="en-US" sz="2400" kern="10" dirty="0">
                <a:ln w="9525">
                  <a:solidFill>
                    <a:srgbClr val="000000"/>
                  </a:solidFill>
                  <a:round/>
                  <a:headEnd/>
                  <a:tailEnd/>
                </a:ln>
                <a:solidFill>
                  <a:srgbClr val="FFFF00"/>
                </a:solidFill>
                <a:latin typeface="Arial Black"/>
              </a:rPr>
              <a:t>9,80,00,000 Miles</a:t>
            </a:r>
          </a:p>
        </p:txBody>
      </p:sp>
      <p:pic>
        <p:nvPicPr>
          <p:cNvPr id="26633" name="Picture 16" descr="ist2_10311968-cute-boy-looking-up-at-sky"/>
          <p:cNvPicPr>
            <a:picLocks noChangeAspect="1" noChangeArrowheads="1"/>
          </p:cNvPicPr>
          <p:nvPr/>
        </p:nvPicPr>
        <p:blipFill>
          <a:blip r:embed="rId4"/>
          <a:srcRect/>
          <a:stretch>
            <a:fillRect/>
          </a:stretch>
        </p:blipFill>
        <p:spPr bwMode="auto">
          <a:xfrm>
            <a:off x="685800" y="2590800"/>
            <a:ext cx="2895600" cy="3886200"/>
          </a:xfrm>
          <a:prstGeom prst="rect">
            <a:avLst/>
          </a:prstGeom>
          <a:noFill/>
          <a:ln w="9525">
            <a:noFill/>
            <a:miter lim="800000"/>
            <a:headEnd/>
            <a:tailEnd/>
          </a:ln>
        </p:spPr>
      </p:pic>
      <p:sp>
        <p:nvSpPr>
          <p:cNvPr id="26634" name="Line 17"/>
          <p:cNvSpPr>
            <a:spLocks noChangeShapeType="1"/>
          </p:cNvSpPr>
          <p:nvPr/>
        </p:nvSpPr>
        <p:spPr bwMode="auto">
          <a:xfrm flipV="1">
            <a:off x="2209800" y="2057400"/>
            <a:ext cx="3810000" cy="1981200"/>
          </a:xfrm>
          <a:prstGeom prst="line">
            <a:avLst/>
          </a:prstGeom>
          <a:noFill/>
          <a:ln w="9525">
            <a:solidFill>
              <a:schemeClr val="tx1"/>
            </a:solidFill>
            <a:round/>
            <a:headEnd/>
            <a:tailEnd type="triangle" w="med" len="med"/>
          </a:ln>
        </p:spPr>
        <p:txBody>
          <a:bodyPr/>
          <a:lstStyle/>
          <a:p>
            <a:endParaRPr lang="en-US"/>
          </a:p>
        </p:txBody>
      </p:sp>
      <p:sp>
        <p:nvSpPr>
          <p:cNvPr id="26635" name="Line 18"/>
          <p:cNvSpPr>
            <a:spLocks noChangeShapeType="1"/>
          </p:cNvSpPr>
          <p:nvPr/>
        </p:nvSpPr>
        <p:spPr bwMode="auto">
          <a:xfrm>
            <a:off x="2209800" y="4038600"/>
            <a:ext cx="3962400" cy="76200"/>
          </a:xfrm>
          <a:prstGeom prst="line">
            <a:avLst/>
          </a:prstGeom>
          <a:noFill/>
          <a:ln w="9525">
            <a:solidFill>
              <a:schemeClr val="tx1"/>
            </a:solidFill>
            <a:round/>
            <a:headEnd/>
            <a:tailEnd type="triangle" w="med" len="med"/>
          </a:ln>
        </p:spPr>
        <p:txBody>
          <a:bodyPr/>
          <a:lstStyle/>
          <a:p>
            <a:endParaRPr lang="en-US"/>
          </a:p>
        </p:txBody>
      </p:sp>
      <p:pic>
        <p:nvPicPr>
          <p:cNvPr id="26636" name="Content Placeholder 15" descr="RoundEye.gif"/>
          <p:cNvPicPr>
            <a:picLocks noGrp="1" noChangeAspect="1"/>
          </p:cNvPicPr>
          <p:nvPr>
            <p:ph idx="1"/>
          </p:nvPr>
        </p:nvPicPr>
        <p:blipFill>
          <a:blip r:embed="rId5"/>
          <a:srcRect/>
          <a:stretch>
            <a:fillRect/>
          </a:stretch>
        </p:blipFill>
        <p:spPr>
          <a:xfrm>
            <a:off x="990600" y="990600"/>
            <a:ext cx="1752600" cy="1371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4000" b="1" u="sng" dirty="0" smtClean="0">
                <a:solidFill>
                  <a:srgbClr val="FFFF00"/>
                </a:solidFill>
                <a:latin typeface="Arial Narrow" pitchFamily="34" charset="0"/>
              </a:rPr>
              <a:t>Tongue -A Gift of God</a:t>
            </a:r>
          </a:p>
        </p:txBody>
      </p:sp>
      <p:sp>
        <p:nvSpPr>
          <p:cNvPr id="28675" name="Rectangle 3"/>
          <p:cNvSpPr>
            <a:spLocks noGrp="1" noChangeArrowheads="1"/>
          </p:cNvSpPr>
          <p:nvPr>
            <p:ph type="body" idx="1"/>
          </p:nvPr>
        </p:nvSpPr>
        <p:spPr>
          <a:xfrm>
            <a:off x="457200" y="1066800"/>
            <a:ext cx="8229600" cy="5059363"/>
          </a:xfrm>
        </p:spPr>
        <p:txBody>
          <a:bodyPr/>
          <a:lstStyle/>
          <a:p>
            <a:pPr eaLnBrk="1" hangingPunct="1">
              <a:buFontTx/>
              <a:buNone/>
            </a:pPr>
            <a:r>
              <a:rPr lang="en-US" b="1" dirty="0" smtClean="0">
                <a:solidFill>
                  <a:srgbClr val="FFFF00"/>
                </a:solidFill>
                <a:latin typeface="Arial Narrow" pitchFamily="34" charset="0"/>
              </a:rPr>
              <a:t>There are 50 Lakh </a:t>
            </a:r>
          </a:p>
          <a:p>
            <a:pPr eaLnBrk="1" hangingPunct="1">
              <a:buFontTx/>
              <a:buNone/>
            </a:pPr>
            <a:r>
              <a:rPr lang="en-US" b="1" dirty="0" smtClean="0">
                <a:solidFill>
                  <a:srgbClr val="FFFF00"/>
                </a:solidFill>
                <a:latin typeface="Arial Narrow" pitchFamily="34" charset="0"/>
              </a:rPr>
              <a:t>of Taste Buds</a:t>
            </a:r>
          </a:p>
          <a:p>
            <a:pPr eaLnBrk="1" hangingPunct="1">
              <a:buFontTx/>
              <a:buNone/>
            </a:pPr>
            <a:r>
              <a:rPr lang="en-US" b="1" dirty="0" smtClean="0">
                <a:solidFill>
                  <a:srgbClr val="FFFF00"/>
                </a:solidFill>
                <a:latin typeface="Arial Narrow" pitchFamily="34" charset="0"/>
              </a:rPr>
              <a:t>Present in our </a:t>
            </a:r>
          </a:p>
          <a:p>
            <a:pPr eaLnBrk="1" hangingPunct="1">
              <a:buFontTx/>
              <a:buNone/>
            </a:pPr>
            <a:r>
              <a:rPr lang="en-US" b="1" dirty="0" smtClean="0">
                <a:solidFill>
                  <a:srgbClr val="FFFF00"/>
                </a:solidFill>
                <a:latin typeface="Arial Narrow" pitchFamily="34" charset="0"/>
              </a:rPr>
              <a:t>Tongue!</a:t>
            </a:r>
          </a:p>
        </p:txBody>
      </p:sp>
      <p:pic>
        <p:nvPicPr>
          <p:cNvPr id="28676" name="Picture 6" descr="Ton"/>
          <p:cNvPicPr>
            <a:picLocks noChangeAspect="1" noChangeArrowheads="1"/>
          </p:cNvPicPr>
          <p:nvPr/>
        </p:nvPicPr>
        <p:blipFill>
          <a:blip r:embed="rId2"/>
          <a:srcRect/>
          <a:stretch>
            <a:fillRect/>
          </a:stretch>
        </p:blipFill>
        <p:spPr bwMode="auto">
          <a:xfrm>
            <a:off x="4038600" y="1676400"/>
            <a:ext cx="4524375" cy="2895600"/>
          </a:xfrm>
          <a:prstGeom prst="rect">
            <a:avLst/>
          </a:prstGeom>
          <a:noFill/>
          <a:ln w="9525">
            <a:noFill/>
            <a:miter lim="800000"/>
            <a:headEnd/>
            <a:tailEnd/>
          </a:ln>
        </p:spPr>
      </p:pic>
      <p:pic>
        <p:nvPicPr>
          <p:cNvPr id="28677" name="Picture 7" descr="Taste%20Buds%20Circumvailate%20Papillae"/>
          <p:cNvPicPr>
            <a:picLocks noChangeAspect="1" noChangeArrowheads="1"/>
          </p:cNvPicPr>
          <p:nvPr/>
        </p:nvPicPr>
        <p:blipFill>
          <a:blip r:embed="rId3"/>
          <a:srcRect/>
          <a:stretch>
            <a:fillRect/>
          </a:stretch>
        </p:blipFill>
        <p:spPr bwMode="auto">
          <a:xfrm>
            <a:off x="457200" y="3829050"/>
            <a:ext cx="2895600" cy="1995488"/>
          </a:xfrm>
          <a:prstGeom prst="rect">
            <a:avLst/>
          </a:prstGeom>
          <a:noFill/>
          <a:ln w="9525">
            <a:noFill/>
            <a:miter lim="800000"/>
            <a:headEnd/>
            <a:tailEnd/>
          </a:ln>
        </p:spPr>
      </p:pic>
      <p:sp>
        <p:nvSpPr>
          <p:cNvPr id="28678" name="Line 8"/>
          <p:cNvSpPr>
            <a:spLocks noChangeShapeType="1"/>
          </p:cNvSpPr>
          <p:nvPr/>
        </p:nvSpPr>
        <p:spPr bwMode="auto">
          <a:xfrm flipV="1">
            <a:off x="2743200" y="3048000"/>
            <a:ext cx="3429000" cy="1447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792162"/>
          </a:xfrm>
        </p:spPr>
        <p:txBody>
          <a:bodyPr/>
          <a:lstStyle/>
          <a:p>
            <a:pPr eaLnBrk="1" hangingPunct="1"/>
            <a:r>
              <a:rPr lang="en-US" b="1" u="sng" dirty="0" smtClean="0">
                <a:solidFill>
                  <a:srgbClr val="FFFF00"/>
                </a:solidFill>
                <a:latin typeface="Arial Narrow" pitchFamily="34" charset="0"/>
              </a:rPr>
              <a:t>Ears-A Gift of God</a:t>
            </a:r>
          </a:p>
        </p:txBody>
      </p:sp>
      <p:sp>
        <p:nvSpPr>
          <p:cNvPr id="30723" name="Rectangle 3"/>
          <p:cNvSpPr>
            <a:spLocks noGrp="1" noChangeArrowheads="1"/>
          </p:cNvSpPr>
          <p:nvPr>
            <p:ph type="body" idx="1"/>
          </p:nvPr>
        </p:nvSpPr>
        <p:spPr>
          <a:xfrm>
            <a:off x="457200" y="1219200"/>
            <a:ext cx="8077200" cy="4906963"/>
          </a:xfrm>
        </p:spPr>
        <p:txBody>
          <a:bodyPr/>
          <a:lstStyle/>
          <a:p>
            <a:pPr eaLnBrk="1" hangingPunct="1">
              <a:buFontTx/>
              <a:buNone/>
            </a:pPr>
            <a:r>
              <a:rPr lang="en-US" b="1" dirty="0" smtClean="0">
                <a:solidFill>
                  <a:srgbClr val="FFFF00"/>
                </a:solidFill>
                <a:latin typeface="Arial Narrow" pitchFamily="34" charset="0"/>
              </a:rPr>
              <a:t>There are 30 Lakhs</a:t>
            </a:r>
          </a:p>
          <a:p>
            <a:pPr eaLnBrk="1" hangingPunct="1">
              <a:buFontTx/>
              <a:buNone/>
            </a:pPr>
            <a:r>
              <a:rPr lang="en-US" b="1" dirty="0" smtClean="0">
                <a:solidFill>
                  <a:srgbClr val="FFFF00"/>
                </a:solidFill>
                <a:latin typeface="Arial Narrow" pitchFamily="34" charset="0"/>
              </a:rPr>
              <a:t>Of cells in our Ears!!</a:t>
            </a:r>
          </a:p>
          <a:p>
            <a:pPr eaLnBrk="1" hangingPunct="1">
              <a:buFontTx/>
              <a:buNone/>
            </a:pPr>
            <a:r>
              <a:rPr lang="en-US" b="1" dirty="0" smtClean="0">
                <a:solidFill>
                  <a:srgbClr val="FFFF00"/>
                </a:solidFill>
                <a:latin typeface="Arial Narrow" pitchFamily="34" charset="0"/>
              </a:rPr>
              <a:t>Which makes us</a:t>
            </a:r>
          </a:p>
          <a:p>
            <a:pPr eaLnBrk="1" hangingPunct="1">
              <a:buFontTx/>
              <a:buNone/>
            </a:pPr>
            <a:r>
              <a:rPr lang="en-US" b="1" dirty="0" smtClean="0">
                <a:solidFill>
                  <a:srgbClr val="FFFF00"/>
                </a:solidFill>
                <a:latin typeface="Arial Narrow" pitchFamily="34" charset="0"/>
              </a:rPr>
              <a:t>Hear a Sound</a:t>
            </a:r>
          </a:p>
        </p:txBody>
      </p:sp>
      <p:pic>
        <p:nvPicPr>
          <p:cNvPr id="30724" name="Picture 4" descr="Ear"/>
          <p:cNvPicPr>
            <a:picLocks noChangeAspect="1" noChangeArrowheads="1"/>
          </p:cNvPicPr>
          <p:nvPr/>
        </p:nvPicPr>
        <p:blipFill>
          <a:blip r:embed="rId2"/>
          <a:srcRect/>
          <a:stretch>
            <a:fillRect/>
          </a:stretch>
        </p:blipFill>
        <p:spPr bwMode="auto">
          <a:xfrm>
            <a:off x="5430838" y="1752600"/>
            <a:ext cx="3257550" cy="3810000"/>
          </a:xfrm>
          <a:prstGeom prst="rect">
            <a:avLst/>
          </a:prstGeom>
          <a:noFill/>
          <a:ln w="9525">
            <a:noFill/>
            <a:miter lim="800000"/>
            <a:headEnd/>
            <a:tailEnd/>
          </a:ln>
        </p:spPr>
      </p:pic>
      <p:pic>
        <p:nvPicPr>
          <p:cNvPr id="30725" name="Picture 5" descr="ear-outer-middle-inner"/>
          <p:cNvPicPr>
            <a:picLocks noChangeAspect="1" noChangeArrowheads="1"/>
          </p:cNvPicPr>
          <p:nvPr/>
        </p:nvPicPr>
        <p:blipFill>
          <a:blip r:embed="rId3"/>
          <a:srcRect/>
          <a:stretch>
            <a:fillRect/>
          </a:stretch>
        </p:blipFill>
        <p:spPr bwMode="auto">
          <a:xfrm>
            <a:off x="762000" y="4267200"/>
            <a:ext cx="2997200" cy="2057400"/>
          </a:xfrm>
          <a:prstGeom prst="rect">
            <a:avLst/>
          </a:prstGeom>
          <a:noFill/>
          <a:ln w="9525">
            <a:noFill/>
            <a:miter lim="800000"/>
            <a:headEnd/>
            <a:tailEnd/>
          </a:ln>
        </p:spPr>
      </p:pic>
      <p:sp>
        <p:nvSpPr>
          <p:cNvPr id="30726" name="Line 7"/>
          <p:cNvSpPr>
            <a:spLocks noChangeShapeType="1"/>
          </p:cNvSpPr>
          <p:nvPr/>
        </p:nvSpPr>
        <p:spPr bwMode="auto">
          <a:xfrm flipV="1">
            <a:off x="2895600" y="4038600"/>
            <a:ext cx="2743200" cy="990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normAutofit/>
          </a:bodyPr>
          <a:lstStyle/>
          <a:p>
            <a:r>
              <a:rPr lang="en-GB" u="sng" dirty="0" smtClean="0">
                <a:solidFill>
                  <a:srgbClr val="FFFF00"/>
                </a:solidFill>
              </a:rPr>
              <a:t>Unique aspects</a:t>
            </a:r>
            <a:r>
              <a:rPr lang="en-GB" dirty="0" smtClean="0">
                <a:solidFill>
                  <a:srgbClr val="FFFF00"/>
                </a:solidFill>
              </a:rPr>
              <a:t> </a:t>
            </a:r>
            <a:endParaRPr lang="en-IN" dirty="0">
              <a:solidFill>
                <a:srgbClr val="FFFF00"/>
              </a:solidFill>
            </a:endParaRPr>
          </a:p>
        </p:txBody>
      </p:sp>
      <p:sp>
        <p:nvSpPr>
          <p:cNvPr id="3" name="Content Placeholder 2"/>
          <p:cNvSpPr>
            <a:spLocks noGrp="1"/>
          </p:cNvSpPr>
          <p:nvPr>
            <p:ph idx="1"/>
          </p:nvPr>
        </p:nvSpPr>
        <p:spPr>
          <a:xfrm>
            <a:off x="457200" y="1052736"/>
            <a:ext cx="8229600" cy="5328592"/>
          </a:xfrm>
        </p:spPr>
        <p:txBody>
          <a:bodyPr>
            <a:normAutofit/>
          </a:bodyPr>
          <a:lstStyle/>
          <a:p>
            <a:r>
              <a:rPr lang="en-GB" dirty="0" smtClean="0">
                <a:solidFill>
                  <a:srgbClr val="FFFF00"/>
                </a:solidFill>
              </a:rPr>
              <a:t>Bhagawan wrote this Vahini in 1964.</a:t>
            </a:r>
          </a:p>
          <a:p>
            <a:r>
              <a:rPr lang="en-GB" dirty="0" smtClean="0">
                <a:solidFill>
                  <a:srgbClr val="FFFF00"/>
                </a:solidFill>
              </a:rPr>
              <a:t>This was earlier published as an Appendix to Gita Vahini but now is a exclusive Vahini.</a:t>
            </a:r>
          </a:p>
          <a:p>
            <a:pPr marL="0" indent="0">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924944"/>
            <a:ext cx="4248472" cy="3084969"/>
          </a:xfrm>
          <a:prstGeom prst="rect">
            <a:avLst/>
          </a:prstGeom>
        </p:spPr>
      </p:pic>
    </p:spTree>
    <p:extLst>
      <p:ext uri="{BB962C8B-B14F-4D97-AF65-F5344CB8AC3E}">
        <p14:creationId xmlns:p14="http://schemas.microsoft.com/office/powerpoint/2010/main" val="990779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563562"/>
          </a:xfrm>
        </p:spPr>
        <p:txBody>
          <a:bodyPr>
            <a:normAutofit fontScale="90000"/>
          </a:bodyPr>
          <a:lstStyle/>
          <a:p>
            <a:r>
              <a:rPr lang="en-US" b="1" u="sng" dirty="0" smtClean="0">
                <a:solidFill>
                  <a:srgbClr val="FFFF00"/>
                </a:solidFill>
                <a:latin typeface="Arial Narrow" pitchFamily="34" charset="0"/>
              </a:rPr>
              <a:t>Body- A Great Teacher!</a:t>
            </a:r>
          </a:p>
        </p:txBody>
      </p:sp>
      <p:pic>
        <p:nvPicPr>
          <p:cNvPr id="14339" name="Picture 5" descr="Image1"/>
          <p:cNvPicPr>
            <a:picLocks noGrp="1" noChangeAspect="1" noChangeArrowheads="1"/>
          </p:cNvPicPr>
          <p:nvPr>
            <p:ph idx="1"/>
          </p:nvPr>
        </p:nvPicPr>
        <p:blipFill>
          <a:blip r:embed="rId2"/>
          <a:srcRect/>
          <a:stretch>
            <a:fillRect/>
          </a:stretch>
        </p:blipFill>
        <p:spPr>
          <a:xfrm>
            <a:off x="4572000" y="1219200"/>
            <a:ext cx="2590800" cy="5105400"/>
          </a:xfrm>
          <a:noFill/>
        </p:spPr>
      </p:pic>
      <p:pic>
        <p:nvPicPr>
          <p:cNvPr id="14340" name="Picture 4" descr="15.jpg"/>
          <p:cNvPicPr>
            <a:picLocks noChangeAspect="1"/>
          </p:cNvPicPr>
          <p:nvPr/>
        </p:nvPicPr>
        <p:blipFill>
          <a:blip r:embed="rId3"/>
          <a:srcRect/>
          <a:stretch>
            <a:fillRect/>
          </a:stretch>
        </p:blipFill>
        <p:spPr bwMode="auto">
          <a:xfrm>
            <a:off x="457200" y="1371600"/>
            <a:ext cx="2895600" cy="3657600"/>
          </a:xfrm>
          <a:prstGeom prst="rect">
            <a:avLst/>
          </a:prstGeom>
          <a:noFill/>
          <a:ln w="9525">
            <a:noFill/>
            <a:miter lim="800000"/>
            <a:headEnd/>
            <a:tailEnd/>
          </a:ln>
        </p:spPr>
      </p:pic>
      <p:sp>
        <p:nvSpPr>
          <p:cNvPr id="7" name="Down Arrow 6"/>
          <p:cNvSpPr/>
          <p:nvPr/>
        </p:nvSpPr>
        <p:spPr>
          <a:xfrm rot="16200000">
            <a:off x="4069556" y="1874044"/>
            <a:ext cx="481013" cy="1457325"/>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14343" name="TextBox 8"/>
          <p:cNvSpPr txBox="1">
            <a:spLocks noChangeArrowheads="1"/>
          </p:cNvSpPr>
          <p:nvPr/>
        </p:nvSpPr>
        <p:spPr bwMode="auto">
          <a:xfrm>
            <a:off x="3581400" y="1981200"/>
            <a:ext cx="1066800" cy="461665"/>
          </a:xfrm>
          <a:prstGeom prst="rect">
            <a:avLst/>
          </a:prstGeom>
          <a:noFill/>
          <a:ln w="9525">
            <a:noFill/>
            <a:miter lim="800000"/>
            <a:headEnd/>
            <a:tailEnd/>
          </a:ln>
        </p:spPr>
        <p:txBody>
          <a:bodyPr>
            <a:spAutoFit/>
          </a:bodyPr>
          <a:lstStyle/>
          <a:p>
            <a:r>
              <a:rPr lang="en-US" sz="2400" b="1" dirty="0">
                <a:solidFill>
                  <a:srgbClr val="FF0000"/>
                </a:solidFill>
              </a:rPr>
              <a:t>GOOD</a:t>
            </a:r>
          </a:p>
        </p:txBody>
      </p:sp>
      <p:sp>
        <p:nvSpPr>
          <p:cNvPr id="14344" name="TextBox 10"/>
          <p:cNvSpPr txBox="1">
            <a:spLocks noChangeArrowheads="1"/>
          </p:cNvSpPr>
          <p:nvPr/>
        </p:nvSpPr>
        <p:spPr bwMode="auto">
          <a:xfrm>
            <a:off x="7162800" y="3356992"/>
            <a:ext cx="1369640" cy="523220"/>
          </a:xfrm>
          <a:prstGeom prst="rect">
            <a:avLst/>
          </a:prstGeom>
          <a:noFill/>
          <a:ln w="9525">
            <a:noFill/>
            <a:miter lim="800000"/>
            <a:headEnd/>
            <a:tailEnd/>
          </a:ln>
        </p:spPr>
        <p:txBody>
          <a:bodyPr wrap="square">
            <a:spAutoFit/>
          </a:bodyPr>
          <a:lstStyle/>
          <a:p>
            <a:r>
              <a:rPr lang="en-US" sz="2800" b="1" dirty="0">
                <a:solidFill>
                  <a:srgbClr val="FF0000"/>
                </a:solidFill>
              </a:rPr>
              <a:t>BAD</a:t>
            </a:r>
          </a:p>
        </p:txBody>
      </p:sp>
      <p:sp>
        <p:nvSpPr>
          <p:cNvPr id="14345" name="TextBox 8"/>
          <p:cNvSpPr txBox="1">
            <a:spLocks noChangeArrowheads="1"/>
          </p:cNvSpPr>
          <p:nvPr/>
        </p:nvSpPr>
        <p:spPr bwMode="auto">
          <a:xfrm>
            <a:off x="3581400" y="2438400"/>
            <a:ext cx="1457324" cy="400110"/>
          </a:xfrm>
          <a:prstGeom prst="rect">
            <a:avLst/>
          </a:prstGeom>
          <a:noFill/>
          <a:ln w="9525">
            <a:noFill/>
            <a:miter lim="800000"/>
            <a:headEnd/>
            <a:tailEnd/>
          </a:ln>
        </p:spPr>
        <p:txBody>
          <a:bodyPr wrap="square">
            <a:spAutoFit/>
          </a:bodyPr>
          <a:lstStyle/>
          <a:p>
            <a:r>
              <a:rPr lang="en-US" sz="2000" b="1" dirty="0">
                <a:solidFill>
                  <a:srgbClr val="C00000"/>
                </a:solidFill>
              </a:rPr>
              <a:t>OXYGEN</a:t>
            </a:r>
          </a:p>
        </p:txBody>
      </p:sp>
      <p:sp>
        <p:nvSpPr>
          <p:cNvPr id="2" name="Right Arrow 1"/>
          <p:cNvSpPr/>
          <p:nvPr/>
        </p:nvSpPr>
        <p:spPr>
          <a:xfrm>
            <a:off x="6732240" y="2602707"/>
            <a:ext cx="2304256" cy="754285"/>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a:p>
        </p:txBody>
      </p:sp>
      <p:sp>
        <p:nvSpPr>
          <p:cNvPr id="4" name="TextBox 3"/>
          <p:cNvSpPr txBox="1"/>
          <p:nvPr/>
        </p:nvSpPr>
        <p:spPr>
          <a:xfrm>
            <a:off x="6876256" y="2838510"/>
            <a:ext cx="1872208" cy="369332"/>
          </a:xfrm>
          <a:prstGeom prst="rect">
            <a:avLst/>
          </a:prstGeom>
          <a:noFill/>
        </p:spPr>
        <p:txBody>
          <a:bodyPr wrap="square" rtlCol="0">
            <a:spAutoFit/>
          </a:bodyPr>
          <a:lstStyle/>
          <a:p>
            <a:r>
              <a:rPr lang="en-GB" dirty="0" err="1" smtClean="0"/>
              <a:t>CarbonDioxide</a:t>
            </a: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3600" b="1" u="sng" dirty="0" smtClean="0">
                <a:solidFill>
                  <a:srgbClr val="FFFF00"/>
                </a:solidFill>
              </a:rPr>
              <a:t>Welcome Good and Give up Bad</a:t>
            </a:r>
            <a:endParaRPr lang="en-IN" sz="3600" b="1" u="sng"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263238"/>
            <a:ext cx="3392044" cy="2256651"/>
          </a:xfrm>
        </p:spPr>
      </p:pic>
      <p:sp>
        <p:nvSpPr>
          <p:cNvPr id="5" name="TextBox 4"/>
          <p:cNvSpPr txBox="1"/>
          <p:nvPr/>
        </p:nvSpPr>
        <p:spPr>
          <a:xfrm>
            <a:off x="4139952" y="1255400"/>
            <a:ext cx="4752528" cy="2862322"/>
          </a:xfrm>
          <a:prstGeom prst="rect">
            <a:avLst/>
          </a:prstGeom>
          <a:noFill/>
        </p:spPr>
        <p:txBody>
          <a:bodyPr wrap="square" rtlCol="0">
            <a:spAutoFit/>
          </a:bodyPr>
          <a:lstStyle/>
          <a:p>
            <a:r>
              <a:rPr lang="en-GB" sz="2800" dirty="0" smtClean="0">
                <a:solidFill>
                  <a:srgbClr val="FFFF00"/>
                </a:solidFill>
              </a:rPr>
              <a:t>Swami says ancient Rishis Prayed this way:</a:t>
            </a:r>
          </a:p>
          <a:p>
            <a:endParaRPr lang="en-GB" sz="2800" dirty="0" smtClean="0">
              <a:solidFill>
                <a:srgbClr val="FFFF00"/>
              </a:solidFill>
            </a:endParaRPr>
          </a:p>
          <a:p>
            <a:r>
              <a:rPr lang="en-GB" sz="3200" b="1" dirty="0" smtClean="0">
                <a:solidFill>
                  <a:srgbClr val="FFFF00"/>
                </a:solidFill>
              </a:rPr>
              <a:t>“ </a:t>
            </a:r>
            <a:r>
              <a:rPr lang="en-GB" sz="3200" b="1" dirty="0" err="1" smtClean="0">
                <a:solidFill>
                  <a:srgbClr val="FFFF00"/>
                </a:solidFill>
              </a:rPr>
              <a:t>Agamaanam</a:t>
            </a:r>
            <a:r>
              <a:rPr lang="en-GB" sz="3200" b="1" dirty="0" smtClean="0">
                <a:solidFill>
                  <a:srgbClr val="FFFF00"/>
                </a:solidFill>
              </a:rPr>
              <a:t>   </a:t>
            </a:r>
            <a:r>
              <a:rPr lang="en-GB" sz="3200" b="1" dirty="0" err="1" smtClean="0">
                <a:solidFill>
                  <a:srgbClr val="FFFF00"/>
                </a:solidFill>
              </a:rPr>
              <a:t>Devathah</a:t>
            </a:r>
            <a:r>
              <a:rPr lang="en-GB" sz="3200" b="1" dirty="0" smtClean="0">
                <a:solidFill>
                  <a:srgbClr val="FFFF00"/>
                </a:solidFill>
              </a:rPr>
              <a:t> :</a:t>
            </a:r>
          </a:p>
          <a:p>
            <a:r>
              <a:rPr lang="en-GB" sz="3200" b="1" dirty="0">
                <a:solidFill>
                  <a:srgbClr val="FFFF00"/>
                </a:solidFill>
              </a:rPr>
              <a:t> </a:t>
            </a:r>
            <a:r>
              <a:rPr lang="en-GB" sz="3200" b="1" dirty="0" smtClean="0">
                <a:solidFill>
                  <a:srgbClr val="FFFF00"/>
                </a:solidFill>
              </a:rPr>
              <a:t> </a:t>
            </a:r>
            <a:r>
              <a:rPr lang="en-GB" sz="3200" b="1" dirty="0" err="1" smtClean="0">
                <a:solidFill>
                  <a:srgbClr val="FFFF00"/>
                </a:solidFill>
              </a:rPr>
              <a:t>Gamanaam</a:t>
            </a:r>
            <a:r>
              <a:rPr lang="en-GB" sz="3200" b="1" dirty="0" smtClean="0">
                <a:solidFill>
                  <a:srgbClr val="FFFF00"/>
                </a:solidFill>
              </a:rPr>
              <a:t>     </a:t>
            </a:r>
            <a:r>
              <a:rPr lang="en-GB" sz="3200" b="1" dirty="0" err="1" smtClean="0">
                <a:solidFill>
                  <a:srgbClr val="FFFF00"/>
                </a:solidFill>
              </a:rPr>
              <a:t>Rakshasah</a:t>
            </a:r>
            <a:r>
              <a:rPr lang="en-GB" sz="3200" b="1" dirty="0" smtClean="0">
                <a:solidFill>
                  <a:srgbClr val="FFFF00"/>
                </a:solidFill>
              </a:rPr>
              <a:t>:</a:t>
            </a:r>
          </a:p>
          <a:p>
            <a:endParaRPr lang="en-IN" sz="3200" b="1" dirty="0">
              <a:solidFill>
                <a:srgbClr val="FFFF00"/>
              </a:solidFill>
            </a:endParaRPr>
          </a:p>
        </p:txBody>
      </p:sp>
      <p:sp>
        <p:nvSpPr>
          <p:cNvPr id="3" name="TextBox 2"/>
          <p:cNvSpPr txBox="1"/>
          <p:nvPr/>
        </p:nvSpPr>
        <p:spPr>
          <a:xfrm>
            <a:off x="1331640" y="4117722"/>
            <a:ext cx="5976664" cy="2554545"/>
          </a:xfrm>
          <a:prstGeom prst="rect">
            <a:avLst/>
          </a:prstGeom>
          <a:noFill/>
        </p:spPr>
        <p:txBody>
          <a:bodyPr wrap="square" rtlCol="0">
            <a:spAutoFit/>
          </a:bodyPr>
          <a:lstStyle/>
          <a:p>
            <a:pPr marL="285750" indent="-285750">
              <a:buFont typeface="Arial" pitchFamily="34" charset="0"/>
              <a:buChar char="•"/>
            </a:pPr>
            <a:r>
              <a:rPr lang="en-GB" sz="4000" dirty="0" err="1" smtClean="0">
                <a:solidFill>
                  <a:srgbClr val="FFFF00"/>
                </a:solidFill>
              </a:rPr>
              <a:t>Sath</a:t>
            </a:r>
            <a:r>
              <a:rPr lang="en-GB" sz="4000" dirty="0" smtClean="0">
                <a:solidFill>
                  <a:srgbClr val="FFFF00"/>
                </a:solidFill>
              </a:rPr>
              <a:t> Chintana</a:t>
            </a:r>
          </a:p>
          <a:p>
            <a:pPr marL="285750" indent="-285750">
              <a:buFont typeface="Arial" pitchFamily="34" charset="0"/>
              <a:buChar char="•"/>
            </a:pPr>
            <a:r>
              <a:rPr lang="en-GB" sz="4000" dirty="0" err="1" smtClean="0">
                <a:solidFill>
                  <a:srgbClr val="FFFF00"/>
                </a:solidFill>
              </a:rPr>
              <a:t>Sadha</a:t>
            </a:r>
            <a:r>
              <a:rPr lang="en-GB" sz="4000" dirty="0" smtClean="0">
                <a:solidFill>
                  <a:srgbClr val="FFFF00"/>
                </a:solidFill>
              </a:rPr>
              <a:t> </a:t>
            </a:r>
            <a:r>
              <a:rPr lang="en-GB" sz="4000" dirty="0" err="1" smtClean="0">
                <a:solidFill>
                  <a:srgbClr val="FFFF00"/>
                </a:solidFill>
              </a:rPr>
              <a:t>charamu</a:t>
            </a:r>
            <a:endParaRPr lang="en-GB" sz="4000" dirty="0" smtClean="0">
              <a:solidFill>
                <a:srgbClr val="FFFF00"/>
              </a:solidFill>
            </a:endParaRPr>
          </a:p>
          <a:p>
            <a:pPr marL="285750" indent="-285750">
              <a:buFont typeface="Arial" pitchFamily="34" charset="0"/>
              <a:buChar char="•"/>
            </a:pPr>
            <a:r>
              <a:rPr lang="en-GB" sz="4000" dirty="0" err="1" smtClean="0">
                <a:solidFill>
                  <a:srgbClr val="FFFF00"/>
                </a:solidFill>
              </a:rPr>
              <a:t>Sath</a:t>
            </a:r>
            <a:r>
              <a:rPr lang="en-GB" sz="4000" dirty="0" smtClean="0">
                <a:solidFill>
                  <a:srgbClr val="FFFF00"/>
                </a:solidFill>
              </a:rPr>
              <a:t> Pravarthana</a:t>
            </a:r>
          </a:p>
          <a:p>
            <a:pPr marL="285750" indent="-285750">
              <a:buFont typeface="Arial" pitchFamily="34" charset="0"/>
              <a:buChar char="•"/>
            </a:pPr>
            <a:endParaRPr lang="en-IN" sz="4000" dirty="0">
              <a:solidFill>
                <a:srgbClr val="FFFF00"/>
              </a:solidFill>
            </a:endParaRPr>
          </a:p>
        </p:txBody>
      </p:sp>
    </p:spTree>
    <p:extLst>
      <p:ext uri="{BB962C8B-B14F-4D97-AF65-F5344CB8AC3E}">
        <p14:creationId xmlns:p14="http://schemas.microsoft.com/office/powerpoint/2010/main" val="1066091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sz="3600" u="sng" dirty="0" smtClean="0">
                <a:solidFill>
                  <a:srgbClr val="FFFF00"/>
                </a:solidFill>
              </a:rPr>
              <a:t>Ksheerasagara not Ksharasagara</a:t>
            </a:r>
            <a:endParaRPr lang="en-IN" sz="3600" u="sng"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268760"/>
            <a:ext cx="6334125" cy="4041875"/>
          </a:xfrm>
        </p:spPr>
      </p:pic>
    </p:spTree>
    <p:extLst>
      <p:ext uri="{BB962C8B-B14F-4D97-AF65-F5344CB8AC3E}">
        <p14:creationId xmlns:p14="http://schemas.microsoft.com/office/powerpoint/2010/main" val="677019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76064"/>
          </a:xfrm>
        </p:spPr>
        <p:txBody>
          <a:bodyPr>
            <a:normAutofit fontScale="90000"/>
          </a:bodyPr>
          <a:lstStyle/>
          <a:p>
            <a:r>
              <a:rPr lang="en-GB" b="1" u="sng" dirty="0" smtClean="0">
                <a:solidFill>
                  <a:srgbClr val="FFFF00"/>
                </a:solidFill>
              </a:rPr>
              <a:t>YOGA</a:t>
            </a:r>
            <a:endParaRPr lang="en-IN" b="1" u="sng" dirty="0">
              <a:solidFill>
                <a:srgbClr val="FFFF00"/>
              </a:solidFill>
            </a:endParaRPr>
          </a:p>
        </p:txBody>
      </p:sp>
      <p:sp>
        <p:nvSpPr>
          <p:cNvPr id="3" name="Content Placeholder 2"/>
          <p:cNvSpPr>
            <a:spLocks noGrp="1"/>
          </p:cNvSpPr>
          <p:nvPr>
            <p:ph idx="1"/>
          </p:nvPr>
        </p:nvSpPr>
        <p:spPr>
          <a:xfrm>
            <a:off x="323528" y="980728"/>
            <a:ext cx="8435280" cy="5544616"/>
          </a:xfrm>
        </p:spPr>
        <p:style>
          <a:lnRef idx="0">
            <a:schemeClr val="accent2"/>
          </a:lnRef>
          <a:fillRef idx="3">
            <a:schemeClr val="accent2"/>
          </a:fillRef>
          <a:effectRef idx="3">
            <a:schemeClr val="accent2"/>
          </a:effectRef>
          <a:fontRef idx="minor">
            <a:schemeClr val="lt1"/>
          </a:fontRef>
        </p:style>
        <p:txBody>
          <a:bodyPr/>
          <a:lstStyle/>
          <a:p>
            <a:pPr marL="0" indent="0">
              <a:buNone/>
            </a:pPr>
            <a:r>
              <a:rPr lang="en-GB" dirty="0" smtClean="0">
                <a:solidFill>
                  <a:srgbClr val="FFFF00"/>
                </a:solidFill>
              </a:rPr>
              <a:t>What is Yoga? Is it just a physical exercise?</a:t>
            </a:r>
          </a:p>
          <a:p>
            <a:pPr marL="0" indent="0">
              <a:buNone/>
            </a:pPr>
            <a:r>
              <a:rPr lang="en-GB" dirty="0" smtClean="0">
                <a:solidFill>
                  <a:srgbClr val="FFFF00"/>
                </a:solidFill>
              </a:rPr>
              <a:t>No…..the purpose </a:t>
            </a:r>
            <a:r>
              <a:rPr lang="en-GB" dirty="0">
                <a:solidFill>
                  <a:srgbClr val="FFFF00"/>
                </a:solidFill>
              </a:rPr>
              <a:t>of Yoga </a:t>
            </a:r>
            <a:r>
              <a:rPr lang="en-GB" dirty="0" smtClean="0">
                <a:solidFill>
                  <a:srgbClr val="FFFF00"/>
                </a:solidFill>
              </a:rPr>
              <a:t>is</a:t>
            </a:r>
          </a:p>
          <a:p>
            <a:pPr marL="0" indent="0">
              <a:buNone/>
            </a:pPr>
            <a:r>
              <a:rPr lang="en-GB" b="1" dirty="0" smtClean="0">
                <a:solidFill>
                  <a:srgbClr val="FFFF00"/>
                </a:solidFill>
              </a:rPr>
              <a:t>“Union </a:t>
            </a:r>
            <a:r>
              <a:rPr lang="en-GB" b="1" dirty="0">
                <a:solidFill>
                  <a:srgbClr val="FFFF00"/>
                </a:solidFill>
              </a:rPr>
              <a:t>of the self with its </a:t>
            </a:r>
            <a:r>
              <a:rPr lang="en-GB" b="1" dirty="0" smtClean="0">
                <a:solidFill>
                  <a:srgbClr val="FFFF00"/>
                </a:solidFill>
              </a:rPr>
              <a:t>source”</a:t>
            </a:r>
          </a:p>
          <a:p>
            <a:pPr marL="0" indent="0">
              <a:buNone/>
            </a:pPr>
            <a:r>
              <a:rPr lang="en-GB" b="1" dirty="0" smtClean="0">
                <a:solidFill>
                  <a:srgbClr val="FFFF00"/>
                </a:solidFill>
              </a:rPr>
              <a:t>Yoga </a:t>
            </a:r>
            <a:r>
              <a:rPr lang="en-GB" b="1" dirty="0">
                <a:solidFill>
                  <a:srgbClr val="FFFF00"/>
                </a:solidFill>
              </a:rPr>
              <a:t>means </a:t>
            </a:r>
            <a:r>
              <a:rPr lang="en-GB" b="1" dirty="0" smtClean="0">
                <a:solidFill>
                  <a:srgbClr val="FFFF00"/>
                </a:solidFill>
              </a:rPr>
              <a:t>union</a:t>
            </a:r>
            <a:endParaRPr lang="en-GB" b="1" dirty="0">
              <a:solidFill>
                <a:srgbClr val="FFFF00"/>
              </a:solidFill>
            </a:endParaRPr>
          </a:p>
          <a:p>
            <a:pPr marL="0" indent="0" algn="ctr">
              <a:buNone/>
            </a:pPr>
            <a:endParaRPr lang="en-GB" b="1" dirty="0">
              <a:solidFill>
                <a:srgbClr val="002060"/>
              </a:solidFill>
            </a:endParaRPr>
          </a:p>
          <a:p>
            <a:pPr marL="0" indent="0">
              <a:buNone/>
            </a:pPr>
            <a:endParaRPr lang="en-IN" dirty="0">
              <a:solidFill>
                <a:srgbClr val="00206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3068959"/>
            <a:ext cx="5041128" cy="2992801"/>
          </a:xfrm>
          <a:prstGeom prst="rect">
            <a:avLst/>
          </a:prstGeom>
        </p:spPr>
      </p:pic>
    </p:spTree>
    <p:extLst>
      <p:ext uri="{BB962C8B-B14F-4D97-AF65-F5344CB8AC3E}">
        <p14:creationId xmlns:p14="http://schemas.microsoft.com/office/powerpoint/2010/main" val="1116680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fontScale="90000"/>
          </a:bodyPr>
          <a:lstStyle/>
          <a:p>
            <a:r>
              <a:rPr lang="en-GB" dirty="0" smtClean="0"/>
              <a:t> </a:t>
            </a:r>
            <a:r>
              <a:rPr lang="en-GB" sz="3200" u="sng" dirty="0" smtClean="0">
                <a:solidFill>
                  <a:srgbClr val="FFFF00"/>
                </a:solidFill>
              </a:rPr>
              <a:t>Bharatha homeland of Yoga</a:t>
            </a:r>
            <a:endParaRPr lang="en-IN" sz="3200" u="sng" dirty="0">
              <a:solidFill>
                <a:srgbClr val="FFFF00"/>
              </a:solidFill>
            </a:endParaRPr>
          </a:p>
        </p:txBody>
      </p:sp>
      <p:sp>
        <p:nvSpPr>
          <p:cNvPr id="3" name="Content Placeholder 2"/>
          <p:cNvSpPr>
            <a:spLocks noGrp="1"/>
          </p:cNvSpPr>
          <p:nvPr>
            <p:ph idx="1"/>
          </p:nvPr>
        </p:nvSpPr>
        <p:spPr>
          <a:xfrm>
            <a:off x="457200" y="836712"/>
            <a:ext cx="8229600" cy="5688632"/>
          </a:xfrm>
        </p:spPr>
        <p:txBody>
          <a:bodyPr>
            <a:normAutofit/>
          </a:bodyPr>
          <a:lstStyle/>
          <a:p>
            <a:pPr marL="0" indent="0">
              <a:buNone/>
            </a:pPr>
            <a:r>
              <a:rPr lang="en-GB" sz="2400" b="1" dirty="0" smtClean="0">
                <a:solidFill>
                  <a:srgbClr val="FFFF00"/>
                </a:solidFill>
              </a:rPr>
              <a:t>“Though </a:t>
            </a:r>
            <a:r>
              <a:rPr lang="en-GB" sz="2400" b="1" dirty="0">
                <a:solidFill>
                  <a:srgbClr val="FFFF00"/>
                </a:solidFill>
              </a:rPr>
              <a:t>India is the homeland of Yoga, the people ignore the efficacy of Yoga and thereby fail to benefit from it. Though Devaki was the mother who nurtured Krishna in her womb, it was Yashoda who enjoyed the pleasure of Krishna’s company as a foster mother. Sitting under a tree Devaki </a:t>
            </a:r>
            <a:r>
              <a:rPr lang="en-GB" sz="2400" b="1" dirty="0" smtClean="0">
                <a:solidFill>
                  <a:srgbClr val="FFFF00"/>
                </a:solidFill>
              </a:rPr>
              <a:t>lamented. The </a:t>
            </a:r>
            <a:r>
              <a:rPr lang="en-GB" sz="2400" b="1" dirty="0">
                <a:solidFill>
                  <a:srgbClr val="FFFF00"/>
                </a:solidFill>
              </a:rPr>
              <a:t>plight of the Indians today is similar to that of Devaki</a:t>
            </a:r>
            <a:r>
              <a:rPr lang="en-GB" sz="2400" dirty="0" smtClean="0">
                <a:solidFill>
                  <a:srgbClr val="FFFF00"/>
                </a:solidFill>
              </a:rPr>
              <a:t>.” </a:t>
            </a:r>
          </a:p>
          <a:p>
            <a:pPr marL="0" indent="0">
              <a:buNone/>
            </a:pPr>
            <a:endParaRPr lang="en-IN" sz="1800" dirty="0">
              <a:solidFill>
                <a:srgbClr val="FFFF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645024"/>
            <a:ext cx="1953768" cy="24963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645024"/>
            <a:ext cx="2299652" cy="2496312"/>
          </a:xfrm>
          <a:prstGeom prst="rect">
            <a:avLst/>
          </a:prstGeom>
        </p:spPr>
      </p:pic>
    </p:spTree>
    <p:extLst>
      <p:ext uri="{BB962C8B-B14F-4D97-AF65-F5344CB8AC3E}">
        <p14:creationId xmlns:p14="http://schemas.microsoft.com/office/powerpoint/2010/main" val="246750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b="1" u="sng" dirty="0" smtClean="0">
                <a:solidFill>
                  <a:srgbClr val="FFFF00"/>
                </a:solidFill>
              </a:rPr>
              <a:t>YOGA</a:t>
            </a:r>
            <a:endParaRPr lang="en-IN" b="1" u="sng" dirty="0">
              <a:solidFill>
                <a:srgbClr val="FFFF00"/>
              </a:solidFill>
            </a:endParaRPr>
          </a:p>
        </p:txBody>
      </p:sp>
      <p:sp>
        <p:nvSpPr>
          <p:cNvPr id="3" name="Content Placeholder 2"/>
          <p:cNvSpPr>
            <a:spLocks noGrp="1"/>
          </p:cNvSpPr>
          <p:nvPr>
            <p:ph idx="1"/>
          </p:nvPr>
        </p:nvSpPr>
        <p:spPr>
          <a:xfrm>
            <a:off x="323528" y="764704"/>
            <a:ext cx="8363272" cy="5905921"/>
          </a:xfrm>
        </p:spPr>
        <p:txBody>
          <a:bodyPr/>
          <a:lstStyle/>
          <a:p>
            <a:pPr marL="0" indent="0">
              <a:buNone/>
            </a:pPr>
            <a:r>
              <a:rPr lang="en-GB" dirty="0" smtClean="0"/>
              <a:t>                     </a:t>
            </a:r>
            <a:r>
              <a:rPr lang="en-GB" dirty="0" smtClean="0">
                <a:solidFill>
                  <a:srgbClr val="FFFF00"/>
                </a:solidFill>
              </a:rPr>
              <a:t>It is said: </a:t>
            </a:r>
          </a:p>
          <a:p>
            <a:pPr marL="0" indent="0">
              <a:lnSpc>
                <a:spcPct val="200000"/>
              </a:lnSpc>
              <a:buNone/>
            </a:pPr>
            <a:r>
              <a:rPr lang="en-IN" b="1" dirty="0" smtClean="0">
                <a:solidFill>
                  <a:srgbClr val="FFFF00"/>
                </a:solidFill>
              </a:rPr>
              <a:t>“ Yogah: Chitta Vruthi Nirodakah:”</a:t>
            </a:r>
            <a:endParaRPr lang="en-GB" b="1" dirty="0">
              <a:solidFill>
                <a:srgbClr val="FFFF00"/>
              </a:solidFill>
            </a:endParaRPr>
          </a:p>
          <a:p>
            <a:pPr marL="0" indent="0">
              <a:lnSpc>
                <a:spcPct val="200000"/>
              </a:lnSpc>
              <a:buNone/>
            </a:pPr>
            <a:r>
              <a:rPr lang="en-GB" b="1" dirty="0" smtClean="0">
                <a:solidFill>
                  <a:srgbClr val="FFFF00"/>
                </a:solidFill>
              </a:rPr>
              <a:t>“Yogah: Karmasu Kaushalam</a:t>
            </a:r>
            <a:r>
              <a:rPr lang="en-IN" b="1" dirty="0" smtClean="0">
                <a:solidFill>
                  <a:srgbClr val="FFFF00"/>
                </a:solidFill>
              </a:rPr>
              <a:t>”</a:t>
            </a:r>
          </a:p>
          <a:p>
            <a:pPr marL="0" indent="0">
              <a:lnSpc>
                <a:spcPct val="200000"/>
              </a:lnSpc>
              <a:buNone/>
            </a:pPr>
            <a:r>
              <a:rPr lang="en-GB" b="1" dirty="0" smtClean="0">
                <a:solidFill>
                  <a:srgbClr val="FFFF00"/>
                </a:solidFill>
              </a:rPr>
              <a:t>“Samthvam Yoga muchathe” </a:t>
            </a:r>
          </a:p>
          <a:p>
            <a:pPr marL="0" indent="0">
              <a:lnSpc>
                <a:spcPct val="200000"/>
              </a:lnSpc>
              <a:buNone/>
            </a:pPr>
            <a:r>
              <a:rPr lang="en-GB" b="1" dirty="0" smtClean="0">
                <a:solidFill>
                  <a:srgbClr val="FFFF00"/>
                </a:solidFill>
              </a:rPr>
              <a:t>But how can we achieve all this?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443966"/>
            <a:ext cx="3168352" cy="178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882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u="sng" dirty="0" smtClean="0">
                <a:solidFill>
                  <a:srgbClr val="FFFF00"/>
                </a:solidFill>
              </a:rPr>
              <a:t>Aspects of Yoga</a:t>
            </a:r>
            <a:endParaRPr lang="en-IN" u="sng" dirty="0">
              <a:solidFill>
                <a:srgbClr val="FFFF00"/>
              </a:solidFill>
            </a:endParaRPr>
          </a:p>
        </p:txBody>
      </p:sp>
      <p:sp>
        <p:nvSpPr>
          <p:cNvPr id="3" name="Content Placeholder 2"/>
          <p:cNvSpPr>
            <a:spLocks noGrp="1"/>
          </p:cNvSpPr>
          <p:nvPr>
            <p:ph idx="1"/>
          </p:nvPr>
        </p:nvSpPr>
        <p:spPr>
          <a:xfrm>
            <a:off x="170605" y="1196752"/>
            <a:ext cx="8516195" cy="5328592"/>
          </a:xfrm>
        </p:spPr>
        <p:txBody>
          <a:bodyPr/>
          <a:lstStyle/>
          <a:p>
            <a:pPr marL="0" indent="0">
              <a:buNone/>
            </a:pPr>
            <a:r>
              <a:rPr lang="en-GB" dirty="0" smtClean="0">
                <a:solidFill>
                  <a:srgbClr val="FFFF00"/>
                </a:solidFill>
              </a:rPr>
              <a:t>Swami says Jnana and Yoga are complementary</a:t>
            </a:r>
          </a:p>
          <a:p>
            <a:pPr marL="0" indent="0">
              <a:buNone/>
            </a:pPr>
            <a:r>
              <a:rPr lang="en-GB" dirty="0" smtClean="0">
                <a:solidFill>
                  <a:srgbClr val="FFFF00"/>
                </a:solidFill>
              </a:rPr>
              <a:t>Its like oil and flame</a:t>
            </a:r>
          </a:p>
          <a:p>
            <a:pPr marL="0" indent="0">
              <a:buNone/>
            </a:pPr>
            <a:endParaRPr lang="en-IN"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05" y="2996952"/>
            <a:ext cx="2794000" cy="2324100"/>
          </a:xfrm>
          <a:prstGeom prst="rect">
            <a:avLst/>
          </a:prstGeom>
        </p:spPr>
      </p:pic>
      <p:cxnSp>
        <p:nvCxnSpPr>
          <p:cNvPr id="6" name="Straight Arrow Connector 5"/>
          <p:cNvCxnSpPr/>
          <p:nvPr/>
        </p:nvCxnSpPr>
        <p:spPr>
          <a:xfrm>
            <a:off x="1727327" y="4425911"/>
            <a:ext cx="20882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71600" y="3556625"/>
            <a:ext cx="2592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05525" y="3241223"/>
            <a:ext cx="1656184" cy="523220"/>
          </a:xfrm>
          <a:prstGeom prst="rect">
            <a:avLst/>
          </a:prstGeom>
          <a:noFill/>
        </p:spPr>
        <p:txBody>
          <a:bodyPr wrap="square" rtlCol="0">
            <a:spAutoFit/>
          </a:bodyPr>
          <a:lstStyle/>
          <a:p>
            <a:r>
              <a:rPr lang="en-GB" sz="2800" b="1" dirty="0" smtClean="0">
                <a:solidFill>
                  <a:srgbClr val="FFFF00"/>
                </a:solidFill>
              </a:rPr>
              <a:t>Jnana</a:t>
            </a:r>
            <a:endParaRPr lang="en-IN" sz="2800" b="1" dirty="0">
              <a:solidFill>
                <a:srgbClr val="FFFF00"/>
              </a:solidFill>
            </a:endParaRPr>
          </a:p>
        </p:txBody>
      </p:sp>
      <p:sp>
        <p:nvSpPr>
          <p:cNvPr id="10" name="TextBox 9"/>
          <p:cNvSpPr txBox="1"/>
          <p:nvPr/>
        </p:nvSpPr>
        <p:spPr>
          <a:xfrm>
            <a:off x="3923928" y="4164301"/>
            <a:ext cx="936104" cy="523220"/>
          </a:xfrm>
          <a:prstGeom prst="rect">
            <a:avLst/>
          </a:prstGeom>
          <a:noFill/>
        </p:spPr>
        <p:txBody>
          <a:bodyPr wrap="square" rtlCol="0">
            <a:spAutoFit/>
          </a:bodyPr>
          <a:lstStyle/>
          <a:p>
            <a:r>
              <a:rPr lang="en-GB" sz="2800" b="1" dirty="0" smtClean="0">
                <a:solidFill>
                  <a:srgbClr val="FFFF00"/>
                </a:solidFill>
              </a:rPr>
              <a:t>Yoga</a:t>
            </a:r>
            <a:endParaRPr lang="en-IN" sz="2800" b="1" dirty="0">
              <a:solidFill>
                <a:srgbClr val="FFFF0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664" y="4184192"/>
            <a:ext cx="1577698" cy="193085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1084" y="2013673"/>
            <a:ext cx="1368152" cy="1750770"/>
          </a:xfrm>
          <a:prstGeom prst="rect">
            <a:avLst/>
          </a:prstGeom>
        </p:spPr>
      </p:pic>
    </p:spTree>
    <p:extLst>
      <p:ext uri="{BB962C8B-B14F-4D97-AF65-F5344CB8AC3E}">
        <p14:creationId xmlns:p14="http://schemas.microsoft.com/office/powerpoint/2010/main" val="1841848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rmAutofit fontScale="90000"/>
          </a:bodyPr>
          <a:lstStyle/>
          <a:p>
            <a:r>
              <a:rPr lang="en-GB" b="1" u="sng" dirty="0" smtClean="0">
                <a:solidFill>
                  <a:srgbClr val="FFFF00"/>
                </a:solidFill>
              </a:rPr>
              <a:t>YOGA</a:t>
            </a:r>
            <a:endParaRPr lang="en-IN" b="1" u="sng" dirty="0">
              <a:solidFill>
                <a:srgbClr val="FFFF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836712"/>
            <a:ext cx="8496944" cy="5616623"/>
          </a:xfrm>
        </p:spPr>
        <p:style>
          <a:lnRef idx="1">
            <a:schemeClr val="accent2"/>
          </a:lnRef>
          <a:fillRef idx="3">
            <a:schemeClr val="accent2"/>
          </a:fillRef>
          <a:effectRef idx="2">
            <a:schemeClr val="accent2"/>
          </a:effectRef>
          <a:fontRef idx="minor">
            <a:schemeClr val="lt1"/>
          </a:fontRef>
        </p:style>
      </p:pic>
    </p:spTree>
    <p:extLst>
      <p:ext uri="{BB962C8B-B14F-4D97-AF65-F5344CB8AC3E}">
        <p14:creationId xmlns:p14="http://schemas.microsoft.com/office/powerpoint/2010/main" val="10167373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sz="3600" u="sng" dirty="0" smtClean="0">
                <a:solidFill>
                  <a:srgbClr val="FFFF00"/>
                </a:solidFill>
              </a:rPr>
              <a:t>Research on Yoga</a:t>
            </a:r>
            <a:endParaRPr lang="en-IN" sz="3600" u="sng" dirty="0">
              <a:solidFill>
                <a:srgbClr val="FFFF00"/>
              </a:solidFill>
            </a:endParaRPr>
          </a:p>
        </p:txBody>
      </p:sp>
      <p:sp>
        <p:nvSpPr>
          <p:cNvPr id="3" name="Content Placeholder 2"/>
          <p:cNvSpPr>
            <a:spLocks noGrp="1"/>
          </p:cNvSpPr>
          <p:nvPr>
            <p:ph idx="1"/>
          </p:nvPr>
        </p:nvSpPr>
        <p:spPr>
          <a:xfrm>
            <a:off x="457200" y="836712"/>
            <a:ext cx="8229600" cy="5688632"/>
          </a:xfrm>
        </p:spPr>
        <p:txBody>
          <a:bodyPr>
            <a:normAutofit/>
          </a:bodyPr>
          <a:lstStyle/>
          <a:p>
            <a:pPr marL="0" indent="0">
              <a:buNone/>
            </a:pPr>
            <a:r>
              <a:rPr lang="en-GB" sz="2400" dirty="0" smtClean="0">
                <a:solidFill>
                  <a:srgbClr val="FFFF00"/>
                </a:solidFill>
              </a:rPr>
              <a:t>“Prof. </a:t>
            </a:r>
            <a:r>
              <a:rPr lang="en-GB" sz="2400" dirty="0">
                <a:solidFill>
                  <a:srgbClr val="FFFF00"/>
                </a:solidFill>
              </a:rPr>
              <a:t>Carlton, Elliot, Shuton and </a:t>
            </a:r>
            <a:r>
              <a:rPr lang="en-GB" sz="2400" dirty="0" smtClean="0">
                <a:solidFill>
                  <a:srgbClr val="FFFF00"/>
                </a:solidFill>
              </a:rPr>
              <a:t>Johnson are scientists Professors in Hawaii University who did research on Yoga. The </a:t>
            </a:r>
            <a:r>
              <a:rPr lang="en-GB" sz="2400" dirty="0">
                <a:solidFill>
                  <a:srgbClr val="FFFF00"/>
                </a:solidFill>
              </a:rPr>
              <a:t>professors determined that the joy that one derives from two hours of </a:t>
            </a:r>
            <a:r>
              <a:rPr lang="en-GB" sz="2400" dirty="0" smtClean="0">
                <a:solidFill>
                  <a:srgbClr val="FFFF00"/>
                </a:solidFill>
              </a:rPr>
              <a:t>undisturbed deep sleep </a:t>
            </a:r>
            <a:r>
              <a:rPr lang="en-GB" sz="2400" dirty="0">
                <a:solidFill>
                  <a:srgbClr val="FFFF00"/>
                </a:solidFill>
              </a:rPr>
              <a:t>can be obtained by twelve minutes of Yogic practise</a:t>
            </a:r>
            <a:r>
              <a:rPr lang="en-GB" sz="2400" dirty="0" smtClean="0">
                <a:solidFill>
                  <a:srgbClr val="FFFF00"/>
                </a:solidFill>
              </a:rPr>
              <a:t>.” </a:t>
            </a:r>
          </a:p>
          <a:p>
            <a:pPr marL="0" indent="0">
              <a:buNone/>
            </a:pPr>
            <a:endParaRPr lang="en-IN" sz="2400"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852936"/>
            <a:ext cx="3439269" cy="343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040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20080"/>
          </a:xfrm>
        </p:spPr>
        <p:txBody>
          <a:bodyPr>
            <a:normAutofit fontScale="90000"/>
          </a:bodyPr>
          <a:lstStyle/>
          <a:p>
            <a:r>
              <a:rPr lang="en-GB" u="sng" dirty="0" smtClean="0">
                <a:solidFill>
                  <a:srgbClr val="FFFF00"/>
                </a:solidFill>
              </a:rPr>
              <a:t>Yoga and Bhajans</a:t>
            </a:r>
            <a:endParaRPr lang="en-IN" u="sng" dirty="0">
              <a:solidFill>
                <a:srgbClr val="FFFF00"/>
              </a:solidFill>
            </a:endParaRPr>
          </a:p>
        </p:txBody>
      </p:sp>
      <p:sp>
        <p:nvSpPr>
          <p:cNvPr id="3" name="Content Placeholder 2"/>
          <p:cNvSpPr>
            <a:spLocks noGrp="1"/>
          </p:cNvSpPr>
          <p:nvPr>
            <p:ph idx="1"/>
          </p:nvPr>
        </p:nvSpPr>
        <p:spPr>
          <a:xfrm>
            <a:off x="251520" y="908720"/>
            <a:ext cx="8496944" cy="5760640"/>
          </a:xfrm>
        </p:spPr>
        <p:txBody>
          <a:bodyPr/>
          <a:lstStyle/>
          <a:p>
            <a:pPr marL="0" indent="0">
              <a:buNone/>
            </a:pPr>
            <a:r>
              <a:rPr lang="en-GB" sz="2400" dirty="0" smtClean="0">
                <a:solidFill>
                  <a:srgbClr val="FFFF00"/>
                </a:solidFill>
              </a:rPr>
              <a:t>If we take up Bhajan singing in the true sense then Swami says we are actually practicing Astanga yoga!</a:t>
            </a:r>
          </a:p>
          <a:p>
            <a:pPr marL="514350" indent="-514350">
              <a:buFont typeface="+mj-lt"/>
              <a:buAutoNum type="arabicPeriod"/>
            </a:pPr>
            <a:r>
              <a:rPr lang="en-GB" sz="2400" dirty="0" smtClean="0">
                <a:solidFill>
                  <a:srgbClr val="FFFF00"/>
                </a:solidFill>
              </a:rPr>
              <a:t>Coming clean and neat with external &amp; Internal cleanliness..</a:t>
            </a:r>
          </a:p>
          <a:p>
            <a:pPr marL="514350" indent="-514350">
              <a:buFont typeface="+mj-lt"/>
              <a:buAutoNum type="arabicPeriod"/>
            </a:pPr>
            <a:r>
              <a:rPr lang="en-GB" sz="2400" dirty="0" smtClean="0">
                <a:solidFill>
                  <a:srgbClr val="FFFF00"/>
                </a:solidFill>
              </a:rPr>
              <a:t>Asana is sitting straight for the full length of Bhajan</a:t>
            </a:r>
          </a:p>
          <a:p>
            <a:pPr marL="514350" indent="-514350">
              <a:buFont typeface="+mj-lt"/>
              <a:buAutoNum type="arabicPeriod"/>
            </a:pPr>
            <a:r>
              <a:rPr lang="en-GB" sz="2400" dirty="0" smtClean="0">
                <a:solidFill>
                  <a:srgbClr val="FFFF00"/>
                </a:solidFill>
              </a:rPr>
              <a:t>Singing with breath control itself is Pranayama</a:t>
            </a:r>
          </a:p>
          <a:p>
            <a:pPr marL="514350" indent="-514350">
              <a:buFont typeface="+mj-lt"/>
              <a:buAutoNum type="arabicPeriod"/>
            </a:pPr>
            <a:r>
              <a:rPr lang="en-GB" sz="2400" dirty="0" smtClean="0">
                <a:solidFill>
                  <a:srgbClr val="FFFF00"/>
                </a:solidFill>
              </a:rPr>
              <a:t>Dwell on the meaning is Pratyahara</a:t>
            </a:r>
          </a:p>
          <a:p>
            <a:pPr marL="514350" indent="-514350">
              <a:buFont typeface="+mj-lt"/>
              <a:buAutoNum type="arabicPeriod"/>
            </a:pPr>
            <a:r>
              <a:rPr lang="en-GB" sz="2400" dirty="0" smtClean="0">
                <a:solidFill>
                  <a:srgbClr val="FFFF00"/>
                </a:solidFill>
              </a:rPr>
              <a:t>Then Dharana, Dhyana and Samadhi are automatic ..then you will yourself become a Yogi!</a:t>
            </a:r>
          </a:p>
          <a:p>
            <a:pPr marL="0" indent="0">
              <a:buNone/>
            </a:pPr>
            <a:endParaRPr lang="en-GB" dirty="0"/>
          </a:p>
          <a:p>
            <a:pPr marL="0" indent="0">
              <a:buNone/>
            </a:pPr>
            <a:endParaRPr lang="en-GB" dirty="0" smtClean="0"/>
          </a:p>
          <a:p>
            <a:pPr marL="0" indent="0">
              <a:buNone/>
            </a:pPr>
            <a:endParaRPr lang="en-IN"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4019128"/>
            <a:ext cx="4104456" cy="258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458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u="sng" dirty="0" smtClean="0">
                <a:solidFill>
                  <a:srgbClr val="FFFF00"/>
                </a:solidFill>
              </a:rPr>
              <a:t>Yoga Vashista and Bhagawat Gita</a:t>
            </a:r>
            <a:endParaRPr lang="en-IN" u="sng" dirty="0">
              <a:solidFill>
                <a:srgbClr val="FFFF00"/>
              </a:solidFill>
            </a:endParaRPr>
          </a:p>
        </p:txBody>
      </p:sp>
      <p:sp>
        <p:nvSpPr>
          <p:cNvPr id="3" name="Content Placeholder 2"/>
          <p:cNvSpPr>
            <a:spLocks noGrp="1"/>
          </p:cNvSpPr>
          <p:nvPr>
            <p:ph idx="1"/>
          </p:nvPr>
        </p:nvSpPr>
        <p:spPr>
          <a:xfrm>
            <a:off x="323528" y="1052736"/>
            <a:ext cx="8568952" cy="5073427"/>
          </a:xfrm>
        </p:spPr>
        <p:txBody>
          <a:bodyPr>
            <a:normAutofit fontScale="40000" lnSpcReduction="20000"/>
          </a:bodyPr>
          <a:lstStyle/>
          <a:p>
            <a:pPr marL="0" indent="0">
              <a:buNone/>
            </a:pPr>
            <a:r>
              <a:rPr lang="en-GB" sz="7000" dirty="0" smtClean="0">
                <a:solidFill>
                  <a:srgbClr val="FFFF00"/>
                </a:solidFill>
              </a:rPr>
              <a:t>What is the difference between </a:t>
            </a:r>
            <a:r>
              <a:rPr lang="en-GB" sz="7000" dirty="0" smtClean="0"/>
              <a:t>Yoga Vashista </a:t>
            </a:r>
          </a:p>
          <a:p>
            <a:pPr marL="0" indent="0">
              <a:buNone/>
            </a:pPr>
            <a:r>
              <a:rPr lang="en-GB" sz="7000" dirty="0" smtClean="0">
                <a:solidFill>
                  <a:srgbClr val="FFFF00"/>
                </a:solidFill>
              </a:rPr>
              <a:t>and </a:t>
            </a:r>
            <a:r>
              <a:rPr lang="en-GB" sz="7000" dirty="0" smtClean="0"/>
              <a:t>Bhagawat Gita</a:t>
            </a:r>
            <a:r>
              <a:rPr lang="en-GB" sz="7000" dirty="0" smtClean="0">
                <a:solidFill>
                  <a:srgbClr val="FFFF00"/>
                </a:solidFill>
              </a:rPr>
              <a:t>?</a:t>
            </a:r>
          </a:p>
          <a:p>
            <a:pPr marL="0" indent="0">
              <a:buNone/>
            </a:pPr>
            <a:endParaRPr lang="en-GB" sz="7000" dirty="0">
              <a:solidFill>
                <a:srgbClr val="FFFF00"/>
              </a:solidFill>
            </a:endParaRPr>
          </a:p>
          <a:p>
            <a:pPr marL="0" indent="0">
              <a:buNone/>
            </a:pPr>
            <a:r>
              <a:rPr lang="en-GB" sz="7000" dirty="0" smtClean="0">
                <a:solidFill>
                  <a:srgbClr val="FFFF00"/>
                </a:solidFill>
              </a:rPr>
              <a:t>In one God asks questions and devotee answers but in the next devotee asks and God answers….</a:t>
            </a:r>
          </a:p>
          <a:p>
            <a:pPr marL="0" indent="0">
              <a:buNone/>
            </a:pPr>
            <a:endParaRPr lang="en-GB" sz="7000" dirty="0">
              <a:solidFill>
                <a:srgbClr val="FFFF00"/>
              </a:solidFill>
            </a:endParaRPr>
          </a:p>
          <a:p>
            <a:pPr marL="0" indent="0">
              <a:buNone/>
            </a:pPr>
            <a:r>
              <a:rPr lang="en-GB" sz="7000" dirty="0" smtClean="0">
                <a:solidFill>
                  <a:srgbClr val="FFFF00"/>
                </a:solidFill>
              </a:rPr>
              <a:t>But in Prasnothara Vahini and Sandeha Nivarini its GOD who asks and answers!</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sz="7000" dirty="0" smtClean="0">
                <a:solidFill>
                  <a:srgbClr val="FFFF00"/>
                </a:solidFill>
              </a:rPr>
              <a:t>This </a:t>
            </a:r>
            <a:r>
              <a:rPr lang="en-GB" sz="7000" dirty="0">
                <a:solidFill>
                  <a:srgbClr val="FFFF00"/>
                </a:solidFill>
              </a:rPr>
              <a:t>Vahini is to clarify fundamental concepts of Spirituality so that we do our Sadhana with Complete Awareness</a:t>
            </a:r>
            <a:endParaRPr lang="en-IN" sz="7000" dirty="0">
              <a:solidFill>
                <a:srgbClr val="FFFF00"/>
              </a:solidFill>
            </a:endParaRPr>
          </a:p>
        </p:txBody>
      </p:sp>
    </p:spTree>
    <p:extLst>
      <p:ext uri="{BB962C8B-B14F-4D97-AF65-F5344CB8AC3E}">
        <p14:creationId xmlns:p14="http://schemas.microsoft.com/office/powerpoint/2010/main" val="57105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u="sng" dirty="0" smtClean="0">
                <a:solidFill>
                  <a:srgbClr val="FFFF00"/>
                </a:solidFill>
              </a:rPr>
              <a:t>Present Obstacles to Spiritual Growth</a:t>
            </a:r>
            <a:endParaRPr lang="en-IN" sz="3200" u="sng" dirty="0">
              <a:solidFill>
                <a:srgbClr val="FFFF00"/>
              </a:solidFill>
            </a:endParaRPr>
          </a:p>
        </p:txBody>
      </p:sp>
      <p:sp>
        <p:nvSpPr>
          <p:cNvPr id="3" name="Content Placeholder 2"/>
          <p:cNvSpPr>
            <a:spLocks noGrp="1"/>
          </p:cNvSpPr>
          <p:nvPr>
            <p:ph idx="1"/>
          </p:nvPr>
        </p:nvSpPr>
        <p:spPr>
          <a:xfrm>
            <a:off x="323528" y="980728"/>
            <a:ext cx="8496944" cy="5400600"/>
          </a:xfrm>
        </p:spPr>
        <p:txBody>
          <a:bodyPr/>
          <a:lstStyle/>
          <a:p>
            <a:pPr marL="0" indent="0">
              <a:buNone/>
            </a:pPr>
            <a:r>
              <a:rPr lang="en-GB" dirty="0" smtClean="0">
                <a:solidFill>
                  <a:srgbClr val="FFFF00"/>
                </a:solidFill>
              </a:rPr>
              <a:t>We are all affected with these obstacles in a way or other….</a:t>
            </a:r>
          </a:p>
          <a:p>
            <a:pPr marL="514350" indent="-514350">
              <a:buAutoNum type="arabicPeriod"/>
            </a:pPr>
            <a:r>
              <a:rPr lang="en-GB" dirty="0" err="1" smtClean="0">
                <a:solidFill>
                  <a:srgbClr val="FFFF00"/>
                </a:solidFill>
              </a:rPr>
              <a:t>Vishaya</a:t>
            </a:r>
            <a:r>
              <a:rPr lang="en-GB" dirty="0" smtClean="0">
                <a:solidFill>
                  <a:srgbClr val="FFFF00"/>
                </a:solidFill>
              </a:rPr>
              <a:t> </a:t>
            </a:r>
            <a:r>
              <a:rPr lang="en-GB" dirty="0" err="1" smtClean="0">
                <a:solidFill>
                  <a:srgbClr val="FFFF00"/>
                </a:solidFill>
              </a:rPr>
              <a:t>Ashakthi</a:t>
            </a:r>
            <a:r>
              <a:rPr lang="en-GB" dirty="0" smtClean="0">
                <a:solidFill>
                  <a:srgbClr val="FFFF00"/>
                </a:solidFill>
              </a:rPr>
              <a:t> / </a:t>
            </a:r>
            <a:r>
              <a:rPr lang="en-GB" dirty="0" err="1" smtClean="0">
                <a:solidFill>
                  <a:srgbClr val="FFFF00"/>
                </a:solidFill>
              </a:rPr>
              <a:t>Vasana</a:t>
            </a:r>
            <a:r>
              <a:rPr lang="en-GB" dirty="0" smtClean="0">
                <a:solidFill>
                  <a:srgbClr val="FFFF00"/>
                </a:solidFill>
              </a:rPr>
              <a:t> </a:t>
            </a:r>
            <a:r>
              <a:rPr lang="en-GB" dirty="0" err="1" smtClean="0">
                <a:solidFill>
                  <a:srgbClr val="FFFF00"/>
                </a:solidFill>
              </a:rPr>
              <a:t>Shakthi</a:t>
            </a:r>
            <a:endParaRPr lang="en-GB" dirty="0" smtClean="0">
              <a:solidFill>
                <a:srgbClr val="FFFF00"/>
              </a:solidFill>
            </a:endParaRPr>
          </a:p>
          <a:p>
            <a:pPr marL="514350" indent="-514350">
              <a:buAutoNum type="arabicPeriod"/>
            </a:pPr>
            <a:r>
              <a:rPr lang="en-GB" dirty="0" smtClean="0">
                <a:solidFill>
                  <a:srgbClr val="FFFF00"/>
                </a:solidFill>
              </a:rPr>
              <a:t>Pragnya </a:t>
            </a:r>
            <a:r>
              <a:rPr lang="en-GB" dirty="0" err="1" smtClean="0">
                <a:solidFill>
                  <a:srgbClr val="FFFF00"/>
                </a:solidFill>
              </a:rPr>
              <a:t>Mandyam</a:t>
            </a:r>
            <a:endParaRPr lang="en-GB" dirty="0" smtClean="0">
              <a:solidFill>
                <a:srgbClr val="FFFF00"/>
              </a:solidFill>
            </a:endParaRPr>
          </a:p>
          <a:p>
            <a:pPr marL="514350" indent="-514350">
              <a:buAutoNum type="arabicPeriod"/>
            </a:pPr>
            <a:r>
              <a:rPr lang="en-GB" dirty="0" smtClean="0">
                <a:solidFill>
                  <a:srgbClr val="FFFF00"/>
                </a:solidFill>
              </a:rPr>
              <a:t>Vitarkam / Kutarkam</a:t>
            </a:r>
          </a:p>
          <a:p>
            <a:pPr marL="514350" indent="-514350">
              <a:buAutoNum type="arabicPeriod"/>
            </a:pPr>
            <a:r>
              <a:rPr lang="en-GB" dirty="0" err="1" smtClean="0">
                <a:solidFill>
                  <a:srgbClr val="FFFF00"/>
                </a:solidFill>
              </a:rPr>
              <a:t>Vipraya</a:t>
            </a:r>
            <a:r>
              <a:rPr lang="en-GB" dirty="0" smtClean="0">
                <a:solidFill>
                  <a:srgbClr val="FFFF00"/>
                </a:solidFill>
              </a:rPr>
              <a:t> / </a:t>
            </a:r>
            <a:r>
              <a:rPr lang="en-GB" dirty="0" err="1" smtClean="0">
                <a:solidFill>
                  <a:srgbClr val="FFFF00"/>
                </a:solidFill>
              </a:rPr>
              <a:t>Vivarya</a:t>
            </a:r>
            <a:r>
              <a:rPr lang="en-GB" dirty="0" smtClean="0">
                <a:solidFill>
                  <a:srgbClr val="FFFF00"/>
                </a:solidFill>
              </a:rPr>
              <a:t> </a:t>
            </a:r>
            <a:r>
              <a:rPr lang="en-GB" dirty="0" err="1" smtClean="0">
                <a:solidFill>
                  <a:srgbClr val="FFFF00"/>
                </a:solidFill>
              </a:rPr>
              <a:t>Duragraham</a:t>
            </a:r>
            <a:endParaRPr lang="en-IN" dirty="0">
              <a:solidFill>
                <a:srgbClr val="FFFF00"/>
              </a:solidFill>
            </a:endParaRPr>
          </a:p>
        </p:txBody>
      </p:sp>
    </p:spTree>
    <p:extLst>
      <p:ext uri="{BB962C8B-B14F-4D97-AF65-F5344CB8AC3E}">
        <p14:creationId xmlns:p14="http://schemas.microsoft.com/office/powerpoint/2010/main" val="28078247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en-GB" dirty="0" smtClean="0">
                <a:solidFill>
                  <a:srgbClr val="C00000"/>
                </a:solidFill>
                <a:latin typeface="Arial Narrow" pitchFamily="34" charset="0"/>
              </a:rPr>
              <a:t>     </a:t>
            </a:r>
            <a:r>
              <a:rPr lang="en-GB" u="sng" dirty="0" smtClean="0">
                <a:solidFill>
                  <a:srgbClr val="FFFF00"/>
                </a:solidFill>
                <a:latin typeface="Arial Narrow" pitchFamily="34" charset="0"/>
              </a:rPr>
              <a:t>Obstacles to Divinity….</a:t>
            </a:r>
            <a:endParaRPr lang="en-IN" u="sng" dirty="0">
              <a:solidFill>
                <a:srgbClr val="FFFF00"/>
              </a:solidFill>
              <a:latin typeface="Arial Narrow" pitchFamily="34" charset="0"/>
            </a:endParaRPr>
          </a:p>
        </p:txBody>
      </p:sp>
      <p:sp>
        <p:nvSpPr>
          <p:cNvPr id="5" name="Content Placeholder 4"/>
          <p:cNvSpPr>
            <a:spLocks noGrp="1"/>
          </p:cNvSpPr>
          <p:nvPr>
            <p:ph idx="1"/>
          </p:nvPr>
        </p:nvSpPr>
        <p:spPr>
          <a:xfrm>
            <a:off x="179512" y="908720"/>
            <a:ext cx="8784976" cy="5544616"/>
          </a:xfrm>
        </p:spPr>
        <p:txBody>
          <a:bodyPr/>
          <a:lstStyle/>
          <a:p>
            <a:pPr marL="0" indent="0">
              <a:buNone/>
            </a:pPr>
            <a:r>
              <a:rPr lang="en-GB" sz="2800" b="1" u="sng" dirty="0" smtClean="0">
                <a:solidFill>
                  <a:srgbClr val="FFFF00"/>
                </a:solidFill>
                <a:latin typeface="Arial Narrow" pitchFamily="34" charset="0"/>
              </a:rPr>
              <a:t>1.Vasana </a:t>
            </a:r>
            <a:r>
              <a:rPr lang="en-GB" sz="2800" b="1" u="sng" dirty="0" err="1" smtClean="0">
                <a:solidFill>
                  <a:srgbClr val="FFFF00"/>
                </a:solidFill>
                <a:latin typeface="Arial Narrow" pitchFamily="34" charset="0"/>
              </a:rPr>
              <a:t>Shakthi</a:t>
            </a:r>
            <a:r>
              <a:rPr lang="en-GB" sz="2800" b="1" u="sng" dirty="0" smtClean="0">
                <a:solidFill>
                  <a:srgbClr val="FFFF00"/>
                </a:solidFill>
                <a:latin typeface="Arial Narrow" pitchFamily="34" charset="0"/>
              </a:rPr>
              <a:t> / </a:t>
            </a:r>
            <a:r>
              <a:rPr lang="en-GB" sz="2800" b="1" u="sng" dirty="0" err="1" smtClean="0">
                <a:solidFill>
                  <a:srgbClr val="FFFF00"/>
                </a:solidFill>
                <a:latin typeface="Arial Narrow" pitchFamily="34" charset="0"/>
              </a:rPr>
              <a:t>Vishaya</a:t>
            </a:r>
            <a:r>
              <a:rPr lang="en-GB" sz="2800" b="1" u="sng" dirty="0" smtClean="0">
                <a:solidFill>
                  <a:srgbClr val="FFFF00"/>
                </a:solidFill>
                <a:latin typeface="Arial Narrow" pitchFamily="34" charset="0"/>
              </a:rPr>
              <a:t> </a:t>
            </a:r>
            <a:r>
              <a:rPr lang="en-GB" sz="2800" b="1" u="sng" dirty="0" err="1" smtClean="0">
                <a:solidFill>
                  <a:srgbClr val="FFFF00"/>
                </a:solidFill>
                <a:latin typeface="Arial Narrow" pitchFamily="34" charset="0"/>
              </a:rPr>
              <a:t>Asakthi</a:t>
            </a:r>
            <a:endParaRPr lang="en-GB" sz="2800" b="1" u="sng" dirty="0" smtClean="0">
              <a:solidFill>
                <a:srgbClr val="FFFF00"/>
              </a:solidFill>
              <a:latin typeface="Arial Narrow" pitchFamily="34" charset="0"/>
            </a:endParaRPr>
          </a:p>
          <a:p>
            <a:pPr marL="0" indent="0">
              <a:buNone/>
            </a:pPr>
            <a:r>
              <a:rPr lang="en-GB" dirty="0" smtClean="0">
                <a:solidFill>
                  <a:srgbClr val="FFFF00"/>
                </a:solidFill>
                <a:latin typeface="Arial Narrow" pitchFamily="34" charset="0"/>
              </a:rPr>
              <a:t>Forgetting our true nature and</a:t>
            </a:r>
          </a:p>
          <a:p>
            <a:pPr marL="0" indent="0">
              <a:buNone/>
            </a:pPr>
            <a:r>
              <a:rPr lang="en-GB" dirty="0" smtClean="0">
                <a:solidFill>
                  <a:srgbClr val="FFFF00"/>
                </a:solidFill>
                <a:latin typeface="Arial Narrow" pitchFamily="34" charset="0"/>
              </a:rPr>
              <a:t> behaving opposite Like the mirror showing </a:t>
            </a:r>
          </a:p>
          <a:p>
            <a:pPr marL="0" indent="0">
              <a:buNone/>
            </a:pPr>
            <a:r>
              <a:rPr lang="en-GB" dirty="0" smtClean="0">
                <a:solidFill>
                  <a:srgbClr val="FFFF00"/>
                </a:solidFill>
                <a:latin typeface="Arial Narrow" pitchFamily="34" charset="0"/>
              </a:rPr>
              <a:t>opposite image!</a:t>
            </a:r>
          </a:p>
          <a:p>
            <a:pPr marL="0" indent="0">
              <a:buNone/>
            </a:pPr>
            <a:r>
              <a:rPr lang="en-GB" dirty="0" smtClean="0">
                <a:solidFill>
                  <a:srgbClr val="FFFF00"/>
                </a:solidFill>
                <a:latin typeface="Arial Narrow" pitchFamily="34" charset="0"/>
              </a:rPr>
              <a:t>Taking Truth as Untruth and</a:t>
            </a:r>
          </a:p>
          <a:p>
            <a:pPr marL="0" indent="0">
              <a:buNone/>
            </a:pPr>
            <a:r>
              <a:rPr lang="en-GB" dirty="0" smtClean="0">
                <a:solidFill>
                  <a:srgbClr val="FFFF00"/>
                </a:solidFill>
                <a:latin typeface="Arial Narrow" pitchFamily="34" charset="0"/>
              </a:rPr>
              <a:t>Untruth as Truth….</a:t>
            </a:r>
          </a:p>
          <a:p>
            <a:pPr marL="0" indent="0">
              <a:buNone/>
            </a:pPr>
            <a:endParaRPr lang="en-GB" dirty="0" smtClean="0">
              <a:solidFill>
                <a:srgbClr val="FFFF00"/>
              </a:solidFill>
              <a:latin typeface="Arial Narrow" pitchFamily="34" charset="0"/>
            </a:endParaRPr>
          </a:p>
          <a:p>
            <a:pPr marL="0" indent="0">
              <a:buNone/>
            </a:pPr>
            <a:r>
              <a:rPr lang="en-GB" dirty="0" smtClean="0">
                <a:latin typeface="Arial Narrow" pitchFamily="34" charset="0"/>
              </a:rPr>
              <a:t>Solution: Sama, </a:t>
            </a:r>
            <a:r>
              <a:rPr lang="en-GB" dirty="0" err="1" smtClean="0">
                <a:latin typeface="Arial Narrow" pitchFamily="34" charset="0"/>
              </a:rPr>
              <a:t>Dama</a:t>
            </a:r>
            <a:r>
              <a:rPr lang="en-GB" dirty="0" smtClean="0">
                <a:latin typeface="Arial Narrow" pitchFamily="34" charset="0"/>
              </a:rPr>
              <a:t>, </a:t>
            </a:r>
            <a:r>
              <a:rPr lang="en-GB" dirty="0" err="1" smtClean="0">
                <a:latin typeface="Arial Narrow" pitchFamily="34" charset="0"/>
              </a:rPr>
              <a:t>Uparathi</a:t>
            </a:r>
            <a:r>
              <a:rPr lang="en-GB" dirty="0" smtClean="0">
                <a:latin typeface="Arial Narrow" pitchFamily="34" charset="0"/>
              </a:rPr>
              <a:t> and </a:t>
            </a:r>
            <a:r>
              <a:rPr lang="en-GB" dirty="0" err="1" smtClean="0">
                <a:latin typeface="Arial Narrow" pitchFamily="34" charset="0"/>
              </a:rPr>
              <a:t>Thithiksha</a:t>
            </a:r>
            <a:endParaRPr lang="en-GB" dirty="0">
              <a:latin typeface="Arial Narrow" pitchFamily="34" charset="0"/>
            </a:endParaRPr>
          </a:p>
          <a:p>
            <a:pPr marL="0" indent="0">
              <a:buNone/>
            </a:pPr>
            <a:endParaRPr lang="en-GB" dirty="0" smtClean="0">
              <a:solidFill>
                <a:srgbClr val="FFFF00"/>
              </a:solidFill>
              <a:latin typeface="Arial Narrow" pitchFamily="34" charset="0"/>
            </a:endParaRPr>
          </a:p>
          <a:p>
            <a:pPr marL="0" indent="0">
              <a:buNone/>
            </a:pPr>
            <a:endParaRPr lang="en-GB" dirty="0" smtClean="0">
              <a:solidFill>
                <a:srgbClr val="C00000"/>
              </a:solidFill>
              <a:latin typeface="Arial Narrow" pitchFamily="34" charset="0"/>
            </a:endParaRPr>
          </a:p>
          <a:p>
            <a:pPr marL="0" indent="0">
              <a:buNone/>
            </a:pPr>
            <a:endParaRPr lang="en-IN" dirty="0">
              <a:solidFill>
                <a:srgbClr val="C00000"/>
              </a:solidFill>
              <a:latin typeface="Arial Narrow"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260648"/>
            <a:ext cx="2213992" cy="3177635"/>
          </a:xfrm>
          <a:prstGeom prst="rect">
            <a:avLst/>
          </a:prstGeom>
        </p:spPr>
      </p:pic>
    </p:spTree>
    <p:extLst>
      <p:ext uri="{BB962C8B-B14F-4D97-AF65-F5344CB8AC3E}">
        <p14:creationId xmlns:p14="http://schemas.microsoft.com/office/powerpoint/2010/main" val="2258954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fontScale="90000"/>
          </a:bodyPr>
          <a:lstStyle/>
          <a:p>
            <a:r>
              <a:rPr lang="en-GB" u="sng" dirty="0" smtClean="0">
                <a:solidFill>
                  <a:srgbClr val="FFFF00"/>
                </a:solidFill>
                <a:latin typeface="Arial Narrow" pitchFamily="34" charset="0"/>
              </a:rPr>
              <a:t>Obstacles to Divinity</a:t>
            </a:r>
            <a:endParaRPr lang="en-IN" u="sng" dirty="0">
              <a:solidFill>
                <a:srgbClr val="FFFF00"/>
              </a:solidFill>
              <a:latin typeface="Arial Narrow" pitchFamily="34" charset="0"/>
            </a:endParaRPr>
          </a:p>
        </p:txBody>
      </p:sp>
      <p:sp>
        <p:nvSpPr>
          <p:cNvPr id="3" name="Content Placeholder 2"/>
          <p:cNvSpPr>
            <a:spLocks noGrp="1"/>
          </p:cNvSpPr>
          <p:nvPr>
            <p:ph idx="1"/>
          </p:nvPr>
        </p:nvSpPr>
        <p:spPr>
          <a:xfrm>
            <a:off x="179512" y="836712"/>
            <a:ext cx="8712968" cy="5544616"/>
          </a:xfrm>
        </p:spPr>
        <p:txBody>
          <a:bodyPr/>
          <a:lstStyle/>
          <a:p>
            <a:pPr marL="0" indent="0">
              <a:buNone/>
            </a:pPr>
            <a:r>
              <a:rPr lang="en-GB" b="1" u="sng" dirty="0" smtClean="0">
                <a:solidFill>
                  <a:srgbClr val="FFFF00"/>
                </a:solidFill>
                <a:latin typeface="Arial Narrow" pitchFamily="34" charset="0"/>
              </a:rPr>
              <a:t>2. Pragnya </a:t>
            </a:r>
            <a:r>
              <a:rPr lang="en-GB" b="1" u="sng" dirty="0" err="1" smtClean="0">
                <a:solidFill>
                  <a:srgbClr val="FFFF00"/>
                </a:solidFill>
                <a:latin typeface="Arial Narrow" pitchFamily="34" charset="0"/>
              </a:rPr>
              <a:t>Mandyam</a:t>
            </a:r>
            <a:r>
              <a:rPr lang="en-GB" b="1" u="sng" dirty="0" smtClean="0">
                <a:solidFill>
                  <a:srgbClr val="FFFF00"/>
                </a:solidFill>
                <a:latin typeface="Arial Narrow" pitchFamily="34" charset="0"/>
              </a:rPr>
              <a:t>:</a:t>
            </a:r>
          </a:p>
          <a:p>
            <a:pPr marL="0" indent="0">
              <a:buNone/>
            </a:pPr>
            <a:r>
              <a:rPr lang="en-GB" sz="2800" dirty="0" smtClean="0">
                <a:solidFill>
                  <a:srgbClr val="FFFF00"/>
                </a:solidFill>
                <a:latin typeface="Arial Narrow" pitchFamily="34" charset="0"/>
              </a:rPr>
              <a:t>Good  things does not reach our ears!</a:t>
            </a:r>
          </a:p>
          <a:p>
            <a:pPr marL="0" indent="0">
              <a:buNone/>
            </a:pPr>
            <a:r>
              <a:rPr lang="en-GB" sz="2800" dirty="0" smtClean="0">
                <a:solidFill>
                  <a:srgbClr val="FFFF00"/>
                </a:solidFill>
                <a:latin typeface="Arial Narrow" pitchFamily="34" charset="0"/>
              </a:rPr>
              <a:t>Like the mosquitos it disturbs our concentration</a:t>
            </a:r>
            <a:r>
              <a:rPr lang="en-IN" sz="2800" dirty="0" smtClean="0">
                <a:solidFill>
                  <a:srgbClr val="FFFF00"/>
                </a:solidFill>
                <a:latin typeface="Arial Narrow" pitchFamily="34" charset="0"/>
              </a:rPr>
              <a:t>!</a:t>
            </a:r>
          </a:p>
          <a:p>
            <a:pPr marL="0" indent="0">
              <a:buNone/>
            </a:pPr>
            <a:r>
              <a:rPr lang="en-GB" sz="2800" dirty="0" smtClean="0">
                <a:solidFill>
                  <a:srgbClr val="FFFF00"/>
                </a:solidFill>
                <a:latin typeface="Arial Narrow" pitchFamily="34" charset="0"/>
              </a:rPr>
              <a:t>But for bad things both ears are in full concentration…</a:t>
            </a:r>
          </a:p>
          <a:p>
            <a:pPr marL="0" indent="0">
              <a:buNone/>
            </a:pPr>
            <a:endParaRPr lang="en-GB" dirty="0" smtClean="0">
              <a:solidFill>
                <a:srgbClr val="FFFF00"/>
              </a:solidFill>
              <a:latin typeface="Arial Narrow" pitchFamily="34" charset="0"/>
            </a:endParaRPr>
          </a:p>
          <a:p>
            <a:pPr marL="0" indent="0">
              <a:buNone/>
            </a:pPr>
            <a:endParaRPr lang="en-GB" dirty="0">
              <a:solidFill>
                <a:srgbClr val="FFFF00"/>
              </a:solidFill>
              <a:latin typeface="Arial Narrow" pitchFamily="34" charset="0"/>
            </a:endParaRPr>
          </a:p>
          <a:p>
            <a:pPr marL="0" indent="0">
              <a:buNone/>
            </a:pPr>
            <a:endParaRPr lang="en-GB" dirty="0" smtClean="0">
              <a:solidFill>
                <a:srgbClr val="FFFF00"/>
              </a:solidFill>
              <a:latin typeface="Arial Narrow" pitchFamily="34" charset="0"/>
            </a:endParaRPr>
          </a:p>
          <a:p>
            <a:pPr marL="0" indent="0">
              <a:buNone/>
            </a:pPr>
            <a:endParaRPr lang="en-GB" dirty="0" smtClean="0">
              <a:solidFill>
                <a:srgbClr val="FFFF00"/>
              </a:solidFill>
              <a:latin typeface="Arial Narrow" pitchFamily="34" charset="0"/>
            </a:endParaRPr>
          </a:p>
          <a:p>
            <a:pPr marL="0" indent="0">
              <a:buNone/>
            </a:pPr>
            <a:r>
              <a:rPr lang="en-GB" dirty="0" smtClean="0">
                <a:latin typeface="Arial Narrow" pitchFamily="34" charset="0"/>
              </a:rPr>
              <a:t>       Solution: Listen Again and Again till it registers </a:t>
            </a:r>
            <a:endParaRPr lang="en-GB" dirty="0">
              <a:latin typeface="Arial Narrow"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3098692"/>
            <a:ext cx="2520491" cy="18299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121675"/>
            <a:ext cx="2598855" cy="1724416"/>
          </a:xfrm>
          <a:prstGeom prst="rect">
            <a:avLst/>
          </a:prstGeom>
        </p:spPr>
      </p:pic>
    </p:spTree>
    <p:extLst>
      <p:ext uri="{BB962C8B-B14F-4D97-AF65-F5344CB8AC3E}">
        <p14:creationId xmlns:p14="http://schemas.microsoft.com/office/powerpoint/2010/main" val="2621852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u="sng" dirty="0" smtClean="0">
                <a:solidFill>
                  <a:srgbClr val="FFFF00"/>
                </a:solidFill>
                <a:latin typeface="Arial Narrow" pitchFamily="34" charset="0"/>
              </a:rPr>
              <a:t>Obstacles to Divinity</a:t>
            </a:r>
            <a:endParaRPr lang="en-IN" u="sng" dirty="0">
              <a:solidFill>
                <a:srgbClr val="FFFF00"/>
              </a:solidFill>
              <a:latin typeface="Arial Narrow" pitchFamily="34" charset="0"/>
            </a:endParaRPr>
          </a:p>
        </p:txBody>
      </p:sp>
      <p:sp>
        <p:nvSpPr>
          <p:cNvPr id="3" name="Content Placeholder 2"/>
          <p:cNvSpPr>
            <a:spLocks noGrp="1"/>
          </p:cNvSpPr>
          <p:nvPr>
            <p:ph idx="1"/>
          </p:nvPr>
        </p:nvSpPr>
        <p:spPr>
          <a:xfrm>
            <a:off x="457200" y="980728"/>
            <a:ext cx="8229600" cy="5688632"/>
          </a:xfrm>
        </p:spPr>
        <p:txBody>
          <a:bodyPr/>
          <a:lstStyle/>
          <a:p>
            <a:pPr marL="0" indent="0">
              <a:buNone/>
            </a:pPr>
            <a:r>
              <a:rPr lang="en-GB" b="1" u="sng" dirty="0" smtClean="0">
                <a:solidFill>
                  <a:srgbClr val="FFFF00"/>
                </a:solidFill>
                <a:latin typeface="Arial Narrow" pitchFamily="34" charset="0"/>
              </a:rPr>
              <a:t>3. Vitarkam / Kutarkam</a:t>
            </a:r>
          </a:p>
          <a:p>
            <a:pPr marL="0" indent="0">
              <a:buNone/>
            </a:pPr>
            <a:r>
              <a:rPr lang="en-GB" b="1" dirty="0">
                <a:solidFill>
                  <a:srgbClr val="FFFF00"/>
                </a:solidFill>
                <a:latin typeface="Arial Narrow" pitchFamily="34" charset="0"/>
              </a:rPr>
              <a:t> </a:t>
            </a:r>
            <a:r>
              <a:rPr lang="en-GB" dirty="0" smtClean="0">
                <a:solidFill>
                  <a:srgbClr val="FFFF00"/>
                </a:solidFill>
                <a:latin typeface="Arial Narrow" pitchFamily="34" charset="0"/>
              </a:rPr>
              <a:t>Taking opposite meaning instead of the correct one!</a:t>
            </a:r>
          </a:p>
          <a:p>
            <a:pPr marL="0" indent="0">
              <a:buNone/>
            </a:pPr>
            <a:r>
              <a:rPr lang="en-GB" dirty="0" smtClean="0">
                <a:solidFill>
                  <a:srgbClr val="FFFF00"/>
                </a:solidFill>
                <a:latin typeface="Arial Narrow" pitchFamily="34" charset="0"/>
              </a:rPr>
              <a:t>Taking Good as Bad and Bad as Good!</a:t>
            </a:r>
          </a:p>
          <a:p>
            <a:pPr marL="0" indent="0">
              <a:buNone/>
            </a:pPr>
            <a:endParaRPr lang="en-GB" dirty="0">
              <a:solidFill>
                <a:srgbClr val="FFFF00"/>
              </a:solidFill>
              <a:latin typeface="Arial Narrow" pitchFamily="34" charset="0"/>
            </a:endParaRPr>
          </a:p>
          <a:p>
            <a:pPr marL="0" indent="0">
              <a:buNone/>
            </a:pPr>
            <a:endParaRPr lang="en-GB" dirty="0" smtClean="0">
              <a:solidFill>
                <a:srgbClr val="FFFF00"/>
              </a:solidFill>
              <a:latin typeface="Arial Narrow" pitchFamily="34" charset="0"/>
            </a:endParaRPr>
          </a:p>
          <a:p>
            <a:pPr marL="0" indent="0">
              <a:buNone/>
            </a:pPr>
            <a:endParaRPr lang="en-GB" dirty="0">
              <a:solidFill>
                <a:srgbClr val="FFFF00"/>
              </a:solidFill>
              <a:latin typeface="Arial Narrow" pitchFamily="34" charset="0"/>
            </a:endParaRPr>
          </a:p>
          <a:p>
            <a:pPr marL="0" indent="0">
              <a:buNone/>
            </a:pPr>
            <a:endParaRPr lang="en-GB" dirty="0" smtClean="0">
              <a:solidFill>
                <a:srgbClr val="FFFF00"/>
              </a:solidFill>
              <a:latin typeface="Arial Narrow" pitchFamily="34" charset="0"/>
            </a:endParaRPr>
          </a:p>
          <a:p>
            <a:pPr marL="0" indent="0">
              <a:buNone/>
            </a:pPr>
            <a:endParaRPr lang="en-GB" dirty="0">
              <a:solidFill>
                <a:srgbClr val="FFFF00"/>
              </a:solidFill>
              <a:latin typeface="Arial Narrow" pitchFamily="34" charset="0"/>
            </a:endParaRPr>
          </a:p>
          <a:p>
            <a:pPr marL="0" indent="0">
              <a:buNone/>
            </a:pPr>
            <a:r>
              <a:rPr lang="en-GB" dirty="0" smtClean="0">
                <a:latin typeface="Arial Narrow" pitchFamily="34" charset="0"/>
              </a:rPr>
              <a:t>       Solution: Constant Meditation on things heard…</a:t>
            </a:r>
          </a:p>
          <a:p>
            <a:pPr marL="0" indent="0">
              <a:buNone/>
            </a:pPr>
            <a:endParaRPr lang="en-GB" dirty="0" smtClean="0">
              <a:solidFill>
                <a:srgbClr val="C00000"/>
              </a:solidFill>
              <a:latin typeface="Arial Narrow" pitchFamily="34" charset="0"/>
            </a:endParaRPr>
          </a:p>
          <a:p>
            <a:pPr marL="0" indent="0">
              <a:buNone/>
            </a:pPr>
            <a:endParaRPr lang="en-IN" dirty="0">
              <a:solidFill>
                <a:srgbClr val="C00000"/>
              </a:solidFill>
              <a:latin typeface="Arial Narrow"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953219"/>
            <a:ext cx="1872208" cy="24329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3134240"/>
            <a:ext cx="1927625" cy="2204864"/>
          </a:xfrm>
          <a:prstGeom prst="rect">
            <a:avLst/>
          </a:prstGeom>
        </p:spPr>
      </p:pic>
      <p:cxnSp>
        <p:nvCxnSpPr>
          <p:cNvPr id="7" name="Straight Connector 6"/>
          <p:cNvCxnSpPr/>
          <p:nvPr/>
        </p:nvCxnSpPr>
        <p:spPr>
          <a:xfrm>
            <a:off x="6012160" y="3212976"/>
            <a:ext cx="2304256" cy="2376264"/>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6012160" y="2924944"/>
            <a:ext cx="2304256" cy="266429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54067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u="sng" dirty="0" smtClean="0">
                <a:solidFill>
                  <a:srgbClr val="FFFF00"/>
                </a:solidFill>
                <a:latin typeface="Arial Narrow" pitchFamily="34" charset="0"/>
              </a:rPr>
              <a:t>Obstacles to Divinity</a:t>
            </a:r>
            <a:endParaRPr lang="en-IN" u="sng" dirty="0">
              <a:solidFill>
                <a:srgbClr val="FFFF00"/>
              </a:solidFill>
              <a:latin typeface="Arial Narrow" pitchFamily="34" charset="0"/>
            </a:endParaRPr>
          </a:p>
        </p:txBody>
      </p:sp>
      <p:sp>
        <p:nvSpPr>
          <p:cNvPr id="3" name="Content Placeholder 2"/>
          <p:cNvSpPr>
            <a:spLocks noGrp="1"/>
          </p:cNvSpPr>
          <p:nvPr>
            <p:ph idx="1"/>
          </p:nvPr>
        </p:nvSpPr>
        <p:spPr>
          <a:xfrm>
            <a:off x="457200" y="980728"/>
            <a:ext cx="8229600" cy="5472608"/>
          </a:xfrm>
        </p:spPr>
        <p:txBody>
          <a:bodyPr/>
          <a:lstStyle/>
          <a:p>
            <a:pPr marL="0" indent="0">
              <a:buNone/>
            </a:pPr>
            <a:r>
              <a:rPr lang="en-GB" b="1" u="sng" dirty="0" smtClean="0">
                <a:solidFill>
                  <a:srgbClr val="FFFF00"/>
                </a:solidFill>
                <a:latin typeface="Arial Narrow" pitchFamily="34" charset="0"/>
              </a:rPr>
              <a:t>4. </a:t>
            </a:r>
            <a:r>
              <a:rPr lang="en-GB" b="1" u="sng" dirty="0" err="1" smtClean="0">
                <a:solidFill>
                  <a:srgbClr val="FFFF00"/>
                </a:solidFill>
                <a:latin typeface="Arial Narrow" pitchFamily="34" charset="0"/>
              </a:rPr>
              <a:t>Vipraya</a:t>
            </a:r>
            <a:r>
              <a:rPr lang="en-GB" b="1" u="sng" dirty="0" smtClean="0">
                <a:solidFill>
                  <a:srgbClr val="FFFF00"/>
                </a:solidFill>
                <a:latin typeface="Arial Narrow" pitchFamily="34" charset="0"/>
              </a:rPr>
              <a:t> / </a:t>
            </a:r>
            <a:r>
              <a:rPr lang="en-GB" b="1" u="sng" dirty="0" err="1" smtClean="0">
                <a:solidFill>
                  <a:srgbClr val="FFFF00"/>
                </a:solidFill>
                <a:latin typeface="Arial Narrow" pitchFamily="34" charset="0"/>
              </a:rPr>
              <a:t>Vivarya</a:t>
            </a:r>
            <a:r>
              <a:rPr lang="en-GB" b="1" u="sng" dirty="0" smtClean="0">
                <a:solidFill>
                  <a:srgbClr val="FFFF00"/>
                </a:solidFill>
                <a:latin typeface="Arial Narrow" pitchFamily="34" charset="0"/>
              </a:rPr>
              <a:t> </a:t>
            </a:r>
            <a:r>
              <a:rPr lang="en-GB" b="1" u="sng" dirty="0" err="1" smtClean="0">
                <a:solidFill>
                  <a:srgbClr val="FFFF00"/>
                </a:solidFill>
                <a:latin typeface="Arial Narrow" pitchFamily="34" charset="0"/>
              </a:rPr>
              <a:t>Duragraham</a:t>
            </a:r>
            <a:r>
              <a:rPr lang="en-GB" b="1" u="sng" dirty="0" smtClean="0">
                <a:solidFill>
                  <a:srgbClr val="FFFF00"/>
                </a:solidFill>
                <a:latin typeface="Arial Narrow" pitchFamily="34" charset="0"/>
              </a:rPr>
              <a:t> </a:t>
            </a:r>
          </a:p>
          <a:p>
            <a:pPr marL="0" indent="0">
              <a:buNone/>
            </a:pPr>
            <a:r>
              <a:rPr lang="en-GB" dirty="0" smtClean="0">
                <a:solidFill>
                  <a:srgbClr val="FFFF00"/>
                </a:solidFill>
                <a:latin typeface="Arial Narrow" pitchFamily="34" charset="0"/>
              </a:rPr>
              <a:t>This is the EGO we have even in Spiritual Field!</a:t>
            </a:r>
          </a:p>
          <a:p>
            <a:pPr marL="0" indent="0">
              <a:buNone/>
            </a:pPr>
            <a:r>
              <a:rPr lang="en-GB" dirty="0" smtClean="0">
                <a:solidFill>
                  <a:srgbClr val="FFFF00"/>
                </a:solidFill>
                <a:latin typeface="Arial Narrow" pitchFamily="34" charset="0"/>
              </a:rPr>
              <a:t>EGO in Spiritual field is more risky compared to worldly ego…</a:t>
            </a:r>
          </a:p>
          <a:p>
            <a:pPr marL="0" indent="0">
              <a:buNone/>
            </a:pPr>
            <a:endParaRPr lang="en-GB" dirty="0">
              <a:solidFill>
                <a:srgbClr val="FFFF00"/>
              </a:solidFill>
              <a:latin typeface="Arial Narrow" pitchFamily="34" charset="0"/>
            </a:endParaRPr>
          </a:p>
          <a:p>
            <a:pPr marL="0" indent="0">
              <a:buNone/>
            </a:pPr>
            <a:endParaRPr lang="en-GB" dirty="0" smtClean="0">
              <a:solidFill>
                <a:srgbClr val="FFFF00"/>
              </a:solidFill>
              <a:latin typeface="Arial Narrow" pitchFamily="34" charset="0"/>
            </a:endParaRPr>
          </a:p>
          <a:p>
            <a:pPr marL="0" indent="0">
              <a:buNone/>
            </a:pPr>
            <a:endParaRPr lang="en-GB" dirty="0">
              <a:solidFill>
                <a:srgbClr val="FFFF00"/>
              </a:solidFill>
              <a:latin typeface="Arial Narrow" pitchFamily="34" charset="0"/>
            </a:endParaRPr>
          </a:p>
          <a:p>
            <a:pPr marL="0" indent="0">
              <a:buNone/>
            </a:pPr>
            <a:endParaRPr lang="en-GB" dirty="0" smtClean="0">
              <a:solidFill>
                <a:srgbClr val="FFFF00"/>
              </a:solidFill>
              <a:latin typeface="Arial Narrow" pitchFamily="34" charset="0"/>
            </a:endParaRPr>
          </a:p>
          <a:p>
            <a:pPr marL="0" indent="0">
              <a:buNone/>
            </a:pPr>
            <a:r>
              <a:rPr lang="en-GB" dirty="0" smtClean="0">
                <a:latin typeface="Arial Narrow" pitchFamily="34" charset="0"/>
              </a:rPr>
              <a:t>      Solution: Practicing /Imbibing the Teachings…</a:t>
            </a:r>
          </a:p>
          <a:p>
            <a:pPr marL="0" indent="0">
              <a:buNone/>
            </a:pPr>
            <a:endParaRPr lang="en-GB" dirty="0" smtClean="0">
              <a:solidFill>
                <a:srgbClr val="C00000"/>
              </a:solidFill>
              <a:latin typeface="Arial Narrow" pitchFamily="34" charset="0"/>
            </a:endParaRPr>
          </a:p>
          <a:p>
            <a:pPr marL="0" indent="0">
              <a:buNone/>
            </a:pPr>
            <a:endParaRPr lang="en-IN" dirty="0">
              <a:solidFill>
                <a:srgbClr val="C00000"/>
              </a:solidFill>
              <a:latin typeface="Arial Narrow"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599" y="2924944"/>
            <a:ext cx="2171491" cy="2214921"/>
          </a:xfrm>
          <a:prstGeom prst="rect">
            <a:avLst/>
          </a:prstGeom>
        </p:spPr>
      </p:pic>
    </p:spTree>
    <p:extLst>
      <p:ext uri="{BB962C8B-B14F-4D97-AF65-F5344CB8AC3E}">
        <p14:creationId xmlns:p14="http://schemas.microsoft.com/office/powerpoint/2010/main" val="1729161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b="1" u="sng" dirty="0" smtClean="0">
                <a:solidFill>
                  <a:srgbClr val="FFFF00"/>
                </a:solidFill>
              </a:rPr>
              <a:t>Four stages of Life</a:t>
            </a:r>
            <a:endParaRPr lang="en-IN" sz="3200" b="1" u="sng" dirty="0">
              <a:solidFill>
                <a:srgbClr val="FFFF00"/>
              </a:solidFill>
            </a:endParaRPr>
          </a:p>
        </p:txBody>
      </p:sp>
      <p:sp>
        <p:nvSpPr>
          <p:cNvPr id="3" name="Content Placeholder 2"/>
          <p:cNvSpPr>
            <a:spLocks noGrp="1"/>
          </p:cNvSpPr>
          <p:nvPr>
            <p:ph idx="1"/>
          </p:nvPr>
        </p:nvSpPr>
        <p:spPr>
          <a:xfrm>
            <a:off x="323528" y="908720"/>
            <a:ext cx="8496944" cy="5641346"/>
          </a:xfrm>
        </p:spPr>
        <p:txBody>
          <a:bodyPr>
            <a:normAutofit/>
          </a:bodyPr>
          <a:lstStyle/>
          <a:p>
            <a:r>
              <a:rPr lang="en-GB" sz="2800" dirty="0" err="1" smtClean="0">
                <a:solidFill>
                  <a:srgbClr val="FFFF00"/>
                </a:solidFill>
              </a:rPr>
              <a:t>Bramhacharya</a:t>
            </a:r>
            <a:endParaRPr lang="en-GB" sz="2800" dirty="0" smtClean="0">
              <a:solidFill>
                <a:srgbClr val="FFFF00"/>
              </a:solidFill>
            </a:endParaRPr>
          </a:p>
          <a:p>
            <a:r>
              <a:rPr lang="en-GB" sz="2800" dirty="0" err="1" smtClean="0">
                <a:solidFill>
                  <a:srgbClr val="FFFF00"/>
                </a:solidFill>
              </a:rPr>
              <a:t>Grihastha</a:t>
            </a:r>
            <a:endParaRPr lang="en-GB" sz="2800" dirty="0" smtClean="0">
              <a:solidFill>
                <a:srgbClr val="FFFF00"/>
              </a:solidFill>
            </a:endParaRPr>
          </a:p>
          <a:p>
            <a:r>
              <a:rPr lang="en-GB" sz="2800" dirty="0" smtClean="0">
                <a:solidFill>
                  <a:srgbClr val="FFFF00"/>
                </a:solidFill>
              </a:rPr>
              <a:t>Vanaprastha</a:t>
            </a:r>
          </a:p>
          <a:p>
            <a:r>
              <a:rPr lang="en-GB" sz="2800" dirty="0" smtClean="0">
                <a:solidFill>
                  <a:srgbClr val="FFFF00"/>
                </a:solidFill>
              </a:rPr>
              <a:t>Sanyasa </a:t>
            </a:r>
          </a:p>
          <a:p>
            <a:pPr marL="0" indent="0">
              <a:buNone/>
            </a:pPr>
            <a:r>
              <a:rPr lang="en-GB" sz="2800" dirty="0" smtClean="0">
                <a:solidFill>
                  <a:srgbClr val="FFFF00"/>
                </a:solidFill>
              </a:rPr>
              <a:t>Swami has </a:t>
            </a:r>
          </a:p>
          <a:p>
            <a:pPr marL="0" indent="0">
              <a:buNone/>
            </a:pPr>
            <a:r>
              <a:rPr lang="en-GB" sz="2800" dirty="0" smtClean="0">
                <a:solidFill>
                  <a:srgbClr val="FFFF00"/>
                </a:solidFill>
              </a:rPr>
              <a:t>mentioned this in 4  vahinis:</a:t>
            </a:r>
          </a:p>
          <a:p>
            <a:pPr marL="0" indent="0">
              <a:buNone/>
            </a:pPr>
            <a:r>
              <a:rPr lang="en-GB" sz="2800" dirty="0" smtClean="0">
                <a:solidFill>
                  <a:srgbClr val="FFFF00"/>
                </a:solidFill>
              </a:rPr>
              <a:t>Prasnothara Vahini, </a:t>
            </a:r>
          </a:p>
          <a:p>
            <a:pPr marL="0" indent="0">
              <a:buNone/>
            </a:pPr>
            <a:r>
              <a:rPr lang="en-GB" sz="2800" dirty="0" smtClean="0">
                <a:solidFill>
                  <a:srgbClr val="FFFF00"/>
                </a:solidFill>
              </a:rPr>
              <a:t>Dharma Vahini, </a:t>
            </a:r>
          </a:p>
          <a:p>
            <a:pPr marL="0" indent="0">
              <a:buNone/>
            </a:pPr>
            <a:r>
              <a:rPr lang="en-GB" sz="2800" dirty="0" smtClean="0">
                <a:solidFill>
                  <a:srgbClr val="FFFF00"/>
                </a:solidFill>
              </a:rPr>
              <a:t>Sandeha Nivarini</a:t>
            </a:r>
            <a:r>
              <a:rPr lang="en-GB" sz="2800" dirty="0">
                <a:solidFill>
                  <a:srgbClr val="FFFF00"/>
                </a:solidFill>
              </a:rPr>
              <a:t> </a:t>
            </a:r>
            <a:r>
              <a:rPr lang="en-GB" sz="2800" dirty="0" smtClean="0">
                <a:solidFill>
                  <a:srgbClr val="FFFF00"/>
                </a:solidFill>
              </a:rPr>
              <a:t>&amp; </a:t>
            </a:r>
          </a:p>
          <a:p>
            <a:pPr marL="0" indent="0">
              <a:buNone/>
            </a:pPr>
            <a:r>
              <a:rPr lang="en-GB" sz="2800" dirty="0" smtClean="0">
                <a:solidFill>
                  <a:srgbClr val="FFFF00"/>
                </a:solidFill>
              </a:rPr>
              <a:t>Prema Vahini.</a:t>
            </a:r>
            <a:endParaRPr lang="en-IN" sz="2800" dirty="0">
              <a:solidFill>
                <a:srgbClr val="FFFF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1484784"/>
            <a:ext cx="4536504" cy="3844970"/>
          </a:xfrm>
          <a:prstGeom prst="rect">
            <a:avLst/>
          </a:prstGeom>
        </p:spPr>
      </p:pic>
    </p:spTree>
    <p:extLst>
      <p:ext uri="{BB962C8B-B14F-4D97-AF65-F5344CB8AC3E}">
        <p14:creationId xmlns:p14="http://schemas.microsoft.com/office/powerpoint/2010/main" val="4018805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4000" u="sng" dirty="0" smtClean="0">
                <a:solidFill>
                  <a:srgbClr val="FFFF00"/>
                </a:solidFill>
              </a:rPr>
              <a:t>Four Stages of Life</a:t>
            </a:r>
            <a:endParaRPr lang="en-IN" sz="4000" u="sng" dirty="0">
              <a:solidFill>
                <a:srgbClr val="FFFF00"/>
              </a:solidFill>
            </a:endParaRPr>
          </a:p>
        </p:txBody>
      </p:sp>
      <p:sp>
        <p:nvSpPr>
          <p:cNvPr id="3" name="Content Placeholder 2"/>
          <p:cNvSpPr>
            <a:spLocks noGrp="1"/>
          </p:cNvSpPr>
          <p:nvPr>
            <p:ph idx="1"/>
          </p:nvPr>
        </p:nvSpPr>
        <p:spPr>
          <a:xfrm>
            <a:off x="323528" y="908720"/>
            <a:ext cx="8363272" cy="5544616"/>
          </a:xfrm>
        </p:spPr>
        <p:txBody>
          <a:bodyPr>
            <a:normAutofit/>
          </a:bodyPr>
          <a:lstStyle/>
          <a:p>
            <a:r>
              <a:rPr lang="en-GB" sz="2800" dirty="0" smtClean="0">
                <a:solidFill>
                  <a:srgbClr val="FFFF00"/>
                </a:solidFill>
              </a:rPr>
              <a:t>Brahmacharya -just does not mean remaining unmarried but the one who walks on the path of God</a:t>
            </a:r>
          </a:p>
          <a:p>
            <a:r>
              <a:rPr lang="en-GB" sz="2800" dirty="0" smtClean="0">
                <a:solidFill>
                  <a:srgbClr val="FFFF00"/>
                </a:solidFill>
              </a:rPr>
              <a:t>Brahmacharya is the foundation to the other three stages.</a:t>
            </a:r>
          </a:p>
          <a:p>
            <a:endParaRPr lang="en-GB" sz="2800" dirty="0" smtClean="0">
              <a:solidFill>
                <a:srgbClr val="FFFF00"/>
              </a:solidFill>
            </a:endParaRPr>
          </a:p>
          <a:p>
            <a:r>
              <a:rPr lang="en-GB" sz="2800" dirty="0">
                <a:solidFill>
                  <a:srgbClr val="FFFF00"/>
                </a:solidFill>
              </a:rPr>
              <a:t>Purity of </a:t>
            </a:r>
            <a:r>
              <a:rPr lang="en-GB" sz="2800" dirty="0" smtClean="0">
                <a:solidFill>
                  <a:srgbClr val="FFFF00"/>
                </a:solidFill>
              </a:rPr>
              <a:t>Mind</a:t>
            </a:r>
          </a:p>
          <a:p>
            <a:r>
              <a:rPr lang="en-GB" sz="2800" dirty="0" smtClean="0">
                <a:solidFill>
                  <a:srgbClr val="FFFF00"/>
                </a:solidFill>
              </a:rPr>
              <a:t>purity </a:t>
            </a:r>
            <a:r>
              <a:rPr lang="en-GB" sz="2800" dirty="0">
                <a:solidFill>
                  <a:srgbClr val="FFFF00"/>
                </a:solidFill>
              </a:rPr>
              <a:t>of </a:t>
            </a:r>
            <a:r>
              <a:rPr lang="en-GB" sz="2800" dirty="0" smtClean="0">
                <a:solidFill>
                  <a:srgbClr val="FFFF00"/>
                </a:solidFill>
              </a:rPr>
              <a:t>Chitha  </a:t>
            </a:r>
          </a:p>
          <a:p>
            <a:r>
              <a:rPr lang="en-GB" sz="2800" dirty="0" smtClean="0">
                <a:solidFill>
                  <a:srgbClr val="FFFF00"/>
                </a:solidFill>
              </a:rPr>
              <a:t>purity </a:t>
            </a:r>
            <a:r>
              <a:rPr lang="en-GB" sz="2800" dirty="0">
                <a:solidFill>
                  <a:srgbClr val="FFFF00"/>
                </a:solidFill>
              </a:rPr>
              <a:t>of the </a:t>
            </a:r>
            <a:r>
              <a:rPr lang="en-GB" sz="2800" dirty="0" smtClean="0">
                <a:solidFill>
                  <a:srgbClr val="FFFF00"/>
                </a:solidFill>
              </a:rPr>
              <a:t>Heart </a:t>
            </a:r>
          </a:p>
          <a:p>
            <a:r>
              <a:rPr lang="en-GB" sz="2800" dirty="0" smtClean="0">
                <a:solidFill>
                  <a:srgbClr val="FFFF00"/>
                </a:solidFill>
              </a:rPr>
              <a:t>and </a:t>
            </a:r>
            <a:r>
              <a:rPr lang="en-GB" sz="2800" dirty="0">
                <a:solidFill>
                  <a:srgbClr val="FFFF00"/>
                </a:solidFill>
              </a:rPr>
              <a:t>purity in </a:t>
            </a:r>
            <a:r>
              <a:rPr lang="en-GB" sz="2800" dirty="0" smtClean="0">
                <a:solidFill>
                  <a:srgbClr val="FFFF00"/>
                </a:solidFill>
              </a:rPr>
              <a:t>Action </a:t>
            </a:r>
          </a:p>
          <a:p>
            <a:pPr marL="0" indent="0">
              <a:buNone/>
            </a:pPr>
            <a:r>
              <a:rPr lang="en-GB" sz="2800" dirty="0" smtClean="0">
                <a:solidFill>
                  <a:srgbClr val="FFFF00"/>
                </a:solidFill>
              </a:rPr>
              <a:t>this </a:t>
            </a:r>
            <a:r>
              <a:rPr lang="en-GB" sz="2800" dirty="0">
                <a:solidFill>
                  <a:srgbClr val="FFFF00"/>
                </a:solidFill>
              </a:rPr>
              <a:t>fourfold purity constitutes </a:t>
            </a:r>
            <a:endParaRPr lang="en-GB" sz="2800" dirty="0" smtClean="0">
              <a:solidFill>
                <a:srgbClr val="FFFF00"/>
              </a:solidFill>
            </a:endParaRPr>
          </a:p>
          <a:p>
            <a:pPr marL="0" indent="0">
              <a:buNone/>
            </a:pPr>
            <a:r>
              <a:rPr lang="en-GB" sz="2800" dirty="0" smtClean="0">
                <a:solidFill>
                  <a:srgbClr val="FFFF00"/>
                </a:solidFill>
              </a:rPr>
              <a:t>Brahmacharya</a:t>
            </a:r>
            <a:r>
              <a:rPr lang="en-GB" sz="2800" dirty="0">
                <a:solidFill>
                  <a:srgbClr val="FFFF00"/>
                </a:solidFill>
              </a:rPr>
              <a:t>. </a:t>
            </a:r>
          </a:p>
          <a:p>
            <a:pPr marL="0" indent="0">
              <a:buNone/>
            </a:pPr>
            <a:endParaRPr lang="en-GB" sz="2800" dirty="0" smtClean="0">
              <a:solidFill>
                <a:srgbClr val="FFFF00"/>
              </a:solidFill>
            </a:endParaRPr>
          </a:p>
          <a:p>
            <a:pPr marL="0" indent="0">
              <a:buNone/>
            </a:pPr>
            <a:endParaRPr lang="en-IN" dirty="0">
              <a:solidFill>
                <a:srgbClr val="FFFF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1769" y="2920253"/>
            <a:ext cx="3462639" cy="259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094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u="sng" dirty="0" smtClean="0">
                <a:solidFill>
                  <a:srgbClr val="FFFF00"/>
                </a:solidFill>
              </a:rPr>
              <a:t>Four Stages of Life….contd.</a:t>
            </a:r>
            <a:endParaRPr lang="en-IN" u="sng" dirty="0">
              <a:solidFill>
                <a:srgbClr val="FFFF00"/>
              </a:solidFill>
            </a:endParaRPr>
          </a:p>
        </p:txBody>
      </p:sp>
      <p:sp>
        <p:nvSpPr>
          <p:cNvPr id="3" name="Content Placeholder 2"/>
          <p:cNvSpPr>
            <a:spLocks noGrp="1"/>
          </p:cNvSpPr>
          <p:nvPr>
            <p:ph idx="1"/>
          </p:nvPr>
        </p:nvSpPr>
        <p:spPr>
          <a:xfrm>
            <a:off x="457200" y="1124744"/>
            <a:ext cx="8229600" cy="5001419"/>
          </a:xfrm>
        </p:spPr>
        <p:txBody>
          <a:bodyPr/>
          <a:lstStyle/>
          <a:p>
            <a:r>
              <a:rPr lang="en-GB" u="sng" dirty="0" err="1">
                <a:solidFill>
                  <a:srgbClr val="FFFF00"/>
                </a:solidFill>
              </a:rPr>
              <a:t>Grihasta</a:t>
            </a:r>
            <a:r>
              <a:rPr lang="en-GB" u="sng" dirty="0">
                <a:solidFill>
                  <a:srgbClr val="FFFF00"/>
                </a:solidFill>
              </a:rPr>
              <a:t> </a:t>
            </a:r>
            <a:r>
              <a:rPr lang="en-GB" u="sng" dirty="0" err="1">
                <a:solidFill>
                  <a:srgbClr val="FFFF00"/>
                </a:solidFill>
              </a:rPr>
              <a:t>Ashrama</a:t>
            </a:r>
            <a:r>
              <a:rPr lang="en-GB" u="sng" dirty="0">
                <a:solidFill>
                  <a:srgbClr val="FFFF00"/>
                </a:solidFill>
              </a:rPr>
              <a:t> </a:t>
            </a:r>
            <a:r>
              <a:rPr lang="en-GB" dirty="0">
                <a:solidFill>
                  <a:srgbClr val="FFFF00"/>
                </a:solidFill>
              </a:rPr>
              <a:t>: </a:t>
            </a:r>
            <a:r>
              <a:rPr lang="en-GB" sz="2400" dirty="0">
                <a:solidFill>
                  <a:srgbClr val="FFFF00"/>
                </a:solidFill>
              </a:rPr>
              <a:t>Has a number of injunctions apart from raising a </a:t>
            </a:r>
            <a:r>
              <a:rPr lang="en-GB" sz="2400" dirty="0" smtClean="0">
                <a:solidFill>
                  <a:srgbClr val="FFFF00"/>
                </a:solidFill>
              </a:rPr>
              <a:t>family. The </a:t>
            </a:r>
            <a:r>
              <a:rPr lang="en-GB" sz="2400" dirty="0">
                <a:solidFill>
                  <a:srgbClr val="FFFF00"/>
                </a:solidFill>
              </a:rPr>
              <a:t>householder is the most important of all.</a:t>
            </a:r>
          </a:p>
          <a:p>
            <a:endParaRPr lang="en-GB" sz="2400" dirty="0">
              <a:solidFill>
                <a:srgbClr val="FFFF00"/>
              </a:solidFill>
            </a:endParaRPr>
          </a:p>
          <a:p>
            <a:r>
              <a:rPr lang="en-GB" sz="2400" dirty="0">
                <a:solidFill>
                  <a:srgbClr val="FFFF00"/>
                </a:solidFill>
              </a:rPr>
              <a:t>Just as all living beings depend upon air for their existence, the other three stages are dependent on the householder. Householders not only feed and clothe the others, they also provide facilities for the study of the Vedas. </a:t>
            </a:r>
          </a:p>
          <a:p>
            <a:pPr marL="0" indent="0">
              <a:buNone/>
            </a:pPr>
            <a:endParaRPr lang="en-IN"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048065"/>
            <a:ext cx="3595141" cy="226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0772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solidFill>
                  <a:srgbClr val="FFFF00"/>
                </a:solidFill>
              </a:rPr>
              <a:t>Four Stages…contd.</a:t>
            </a:r>
            <a:endParaRPr lang="en-IN" dirty="0">
              <a:solidFill>
                <a:srgbClr val="FFFF00"/>
              </a:solidFill>
            </a:endParaRPr>
          </a:p>
        </p:txBody>
      </p:sp>
      <p:sp>
        <p:nvSpPr>
          <p:cNvPr id="3" name="Content Placeholder 2"/>
          <p:cNvSpPr>
            <a:spLocks noGrp="1"/>
          </p:cNvSpPr>
          <p:nvPr>
            <p:ph idx="1"/>
          </p:nvPr>
        </p:nvSpPr>
        <p:spPr>
          <a:xfrm>
            <a:off x="395536" y="980728"/>
            <a:ext cx="8424936" cy="5400600"/>
          </a:xfrm>
        </p:spPr>
        <p:txBody>
          <a:bodyPr>
            <a:normAutofit/>
          </a:bodyPr>
          <a:lstStyle/>
          <a:p>
            <a:pPr marL="0" indent="0">
              <a:buNone/>
            </a:pPr>
            <a:r>
              <a:rPr lang="en-GB" b="1" u="sng" dirty="0">
                <a:solidFill>
                  <a:srgbClr val="FFFF00"/>
                </a:solidFill>
              </a:rPr>
              <a:t>Vanaprastha</a:t>
            </a:r>
            <a:r>
              <a:rPr lang="en-GB" dirty="0"/>
              <a:t> : </a:t>
            </a:r>
            <a:endParaRPr lang="en-GB" dirty="0" smtClean="0"/>
          </a:p>
          <a:p>
            <a:r>
              <a:rPr lang="en-GB" sz="1900" b="1" dirty="0" smtClean="0">
                <a:solidFill>
                  <a:srgbClr val="FFFF00"/>
                </a:solidFill>
              </a:rPr>
              <a:t>Is </a:t>
            </a:r>
            <a:r>
              <a:rPr lang="en-GB" sz="1900" b="1" dirty="0">
                <a:solidFill>
                  <a:srgbClr val="FFFF00"/>
                </a:solidFill>
              </a:rPr>
              <a:t>essentially to gain Gnana and also to remove all the Vasanas from our Chitta</a:t>
            </a:r>
          </a:p>
          <a:p>
            <a:r>
              <a:rPr lang="en-GB" sz="1900" b="1" dirty="0" smtClean="0">
                <a:solidFill>
                  <a:srgbClr val="FFFF00"/>
                </a:solidFill>
              </a:rPr>
              <a:t>The </a:t>
            </a:r>
            <a:r>
              <a:rPr lang="en-GB" sz="1900" b="1" dirty="0">
                <a:solidFill>
                  <a:srgbClr val="FFFF00"/>
                </a:solidFill>
              </a:rPr>
              <a:t>scriptures (sastras) therefore require that a person has to be in the householder stage till the age of </a:t>
            </a:r>
            <a:r>
              <a:rPr lang="en-GB" sz="1900" b="1" dirty="0" smtClean="0">
                <a:solidFill>
                  <a:srgbClr val="FFFF00"/>
                </a:solidFill>
              </a:rPr>
              <a:t>48. </a:t>
            </a:r>
          </a:p>
          <a:p>
            <a:r>
              <a:rPr lang="en-GB" sz="1900" b="1" dirty="0" smtClean="0">
                <a:solidFill>
                  <a:srgbClr val="FFFF00"/>
                </a:solidFill>
              </a:rPr>
              <a:t>Leave </a:t>
            </a:r>
            <a:r>
              <a:rPr lang="en-GB" sz="1900" b="1" dirty="0">
                <a:solidFill>
                  <a:srgbClr val="FFFF00"/>
                </a:solidFill>
              </a:rPr>
              <a:t>Home Travel North wards by foot </a:t>
            </a:r>
          </a:p>
          <a:p>
            <a:r>
              <a:rPr lang="en-GB" sz="1900" b="1" dirty="0">
                <a:solidFill>
                  <a:srgbClr val="FFFF00"/>
                </a:solidFill>
              </a:rPr>
              <a:t>should not stay with a roof top</a:t>
            </a:r>
          </a:p>
          <a:p>
            <a:r>
              <a:rPr lang="en-GB" sz="1900" b="1" dirty="0">
                <a:solidFill>
                  <a:srgbClr val="FFFF00"/>
                </a:solidFill>
              </a:rPr>
              <a:t>Should eat only tubers, Fruits </a:t>
            </a:r>
            <a:r>
              <a:rPr lang="en-GB" sz="1900" b="1" dirty="0" smtClean="0">
                <a:solidFill>
                  <a:srgbClr val="FFFF00"/>
                </a:solidFill>
              </a:rPr>
              <a:t>etc.</a:t>
            </a:r>
            <a:endParaRPr lang="en-GB" sz="1900" b="1" dirty="0">
              <a:solidFill>
                <a:srgbClr val="FFFF00"/>
              </a:solidFill>
            </a:endParaRPr>
          </a:p>
          <a:p>
            <a:r>
              <a:rPr lang="en-GB" sz="1900" b="1" dirty="0">
                <a:solidFill>
                  <a:srgbClr val="FFFF00"/>
                </a:solidFill>
              </a:rPr>
              <a:t>Can eat only in a leaf </a:t>
            </a:r>
          </a:p>
          <a:p>
            <a:r>
              <a:rPr lang="en-GB" sz="1900" b="1" dirty="0">
                <a:solidFill>
                  <a:srgbClr val="FFFF00"/>
                </a:solidFill>
              </a:rPr>
              <a:t>Should bear the Sun and Rain </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537" y="2564903"/>
            <a:ext cx="2952329" cy="382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894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algn="l"/>
            <a:r>
              <a:rPr lang="en-GB" sz="3200" u="sng" dirty="0" smtClean="0">
                <a:solidFill>
                  <a:srgbClr val="FFFF00"/>
                </a:solidFill>
              </a:rPr>
              <a:t>Is Vanaprastha possible now?</a:t>
            </a:r>
            <a:endParaRPr lang="en-IN" sz="3200" u="sng" dirty="0">
              <a:solidFill>
                <a:srgbClr val="FFFF00"/>
              </a:solidFill>
            </a:endParaRPr>
          </a:p>
        </p:txBody>
      </p:sp>
      <p:sp>
        <p:nvSpPr>
          <p:cNvPr id="3" name="Content Placeholder 2"/>
          <p:cNvSpPr>
            <a:spLocks noGrp="1"/>
          </p:cNvSpPr>
          <p:nvPr>
            <p:ph idx="1"/>
          </p:nvPr>
        </p:nvSpPr>
        <p:spPr>
          <a:xfrm>
            <a:off x="323528" y="908720"/>
            <a:ext cx="8568952" cy="5616624"/>
          </a:xfrm>
        </p:spPr>
        <p:txBody>
          <a:bodyPr/>
          <a:lstStyle/>
          <a:p>
            <a:pPr marL="0" indent="0">
              <a:buNone/>
            </a:pPr>
            <a:r>
              <a:rPr lang="en-GB" dirty="0" smtClean="0">
                <a:solidFill>
                  <a:srgbClr val="FFFF00"/>
                </a:solidFill>
              </a:rPr>
              <a:t>Swami Says:</a:t>
            </a:r>
          </a:p>
          <a:p>
            <a:pPr marL="0" indent="0">
              <a:buNone/>
            </a:pPr>
            <a:endParaRPr lang="en-GB" dirty="0" smtClean="0">
              <a:solidFill>
                <a:srgbClr val="FFFF00"/>
              </a:solidFill>
            </a:endParaRPr>
          </a:p>
          <a:p>
            <a:pPr marL="0" indent="0">
              <a:buNone/>
            </a:pPr>
            <a:r>
              <a:rPr lang="en-GB" dirty="0" smtClean="0">
                <a:solidFill>
                  <a:srgbClr val="FFFF00"/>
                </a:solidFill>
              </a:rPr>
              <a:t>    </a:t>
            </a:r>
          </a:p>
          <a:p>
            <a:pPr marL="0" indent="0">
              <a:buNone/>
            </a:pPr>
            <a:r>
              <a:rPr lang="en-GB" dirty="0" smtClean="0">
                <a:solidFill>
                  <a:srgbClr val="FFFF00"/>
                </a:solidFill>
              </a:rPr>
              <a:t>“Hands in the Society and Head in the Forest”</a:t>
            </a:r>
          </a:p>
          <a:p>
            <a:pPr marL="0" indent="0">
              <a:buNone/>
            </a:pPr>
            <a:r>
              <a:rPr lang="en-GB" sz="2400" dirty="0">
                <a:solidFill>
                  <a:srgbClr val="FFFF00"/>
                </a:solidFill>
              </a:rPr>
              <a:t> </a:t>
            </a:r>
            <a:r>
              <a:rPr lang="en-GB" sz="2400" dirty="0" smtClean="0">
                <a:solidFill>
                  <a:srgbClr val="FFFF00"/>
                </a:solidFill>
              </a:rPr>
              <a:t>We can continue to stay in the society but our thoughts must be Adwaithick and Spiritual ..</a:t>
            </a:r>
          </a:p>
          <a:p>
            <a:pPr marL="0" indent="0">
              <a:buNone/>
            </a:pPr>
            <a:r>
              <a:rPr lang="en-GB" sz="2400" dirty="0" smtClean="0">
                <a:solidFill>
                  <a:srgbClr val="FFFF00"/>
                </a:solidFill>
              </a:rPr>
              <a:t>Detachment in Practice…</a:t>
            </a:r>
          </a:p>
          <a:p>
            <a:pPr marL="0" indent="0">
              <a:buNone/>
            </a:pPr>
            <a:endParaRPr lang="en-GB" sz="2400" dirty="0" smtClean="0">
              <a:solidFill>
                <a:srgbClr val="FFFF00"/>
              </a:solidFill>
            </a:endParaRPr>
          </a:p>
          <a:p>
            <a:pPr marL="0" indent="0" algn="ctr">
              <a:buNone/>
            </a:pPr>
            <a:r>
              <a:rPr lang="en-GB" sz="2400" dirty="0" smtClean="0">
                <a:solidFill>
                  <a:srgbClr val="FFFF00"/>
                </a:solidFill>
              </a:rPr>
              <a:t>“ </a:t>
            </a:r>
            <a:r>
              <a:rPr lang="en-GB" sz="2400" dirty="0" err="1" smtClean="0">
                <a:solidFill>
                  <a:srgbClr val="FFFF00"/>
                </a:solidFill>
              </a:rPr>
              <a:t>Paramarthika</a:t>
            </a:r>
            <a:r>
              <a:rPr lang="en-GB" sz="2400" dirty="0" smtClean="0">
                <a:solidFill>
                  <a:srgbClr val="FFFF00"/>
                </a:solidFill>
              </a:rPr>
              <a:t> </a:t>
            </a:r>
            <a:r>
              <a:rPr lang="en-GB" sz="2400" dirty="0" err="1" smtClean="0">
                <a:solidFill>
                  <a:srgbClr val="FFFF00"/>
                </a:solidFill>
              </a:rPr>
              <a:t>Drishito</a:t>
            </a:r>
            <a:r>
              <a:rPr lang="en-GB" sz="2400" dirty="0" smtClean="0">
                <a:solidFill>
                  <a:srgbClr val="FFFF00"/>
                </a:solidFill>
              </a:rPr>
              <a:t> </a:t>
            </a:r>
            <a:r>
              <a:rPr lang="en-GB" sz="2400" dirty="0" err="1" smtClean="0">
                <a:solidFill>
                  <a:srgbClr val="FFFF00"/>
                </a:solidFill>
              </a:rPr>
              <a:t>Prakruthini</a:t>
            </a:r>
            <a:r>
              <a:rPr lang="en-GB" sz="2400" dirty="0" smtClean="0">
                <a:solidFill>
                  <a:srgbClr val="FFFF00"/>
                </a:solidFill>
              </a:rPr>
              <a:t> </a:t>
            </a:r>
            <a:r>
              <a:rPr lang="en-GB" sz="2400" dirty="0" err="1" smtClean="0">
                <a:solidFill>
                  <a:srgbClr val="FFFF00"/>
                </a:solidFill>
              </a:rPr>
              <a:t>Anubavinchale</a:t>
            </a:r>
            <a:r>
              <a:rPr lang="en-GB" sz="2400" dirty="0" smtClean="0">
                <a:solidFill>
                  <a:srgbClr val="FFFF00"/>
                </a:solidFill>
              </a:rPr>
              <a:t>”</a:t>
            </a:r>
            <a:endParaRPr lang="en-IN" sz="2400" dirty="0">
              <a:solidFill>
                <a:srgbClr val="FFFF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476672"/>
            <a:ext cx="2915816" cy="1922616"/>
          </a:xfrm>
          <a:prstGeom prst="rect">
            <a:avLst/>
          </a:prstGeom>
        </p:spPr>
      </p:pic>
    </p:spTree>
    <p:extLst>
      <p:ext uri="{BB962C8B-B14F-4D97-AF65-F5344CB8AC3E}">
        <p14:creationId xmlns:p14="http://schemas.microsoft.com/office/powerpoint/2010/main" val="1634654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u="sng" dirty="0" smtClean="0">
                <a:solidFill>
                  <a:srgbClr val="FFFF00"/>
                </a:solidFill>
              </a:rPr>
              <a:t>Prasnothara Vahini</a:t>
            </a:r>
            <a:endParaRPr lang="en-IN" u="sng" dirty="0">
              <a:solidFill>
                <a:srgbClr val="FFFF00"/>
              </a:solidFill>
            </a:endParaRPr>
          </a:p>
        </p:txBody>
      </p:sp>
      <p:sp>
        <p:nvSpPr>
          <p:cNvPr id="3" name="Content Placeholder 2"/>
          <p:cNvSpPr>
            <a:spLocks noGrp="1"/>
          </p:cNvSpPr>
          <p:nvPr>
            <p:ph idx="1"/>
          </p:nvPr>
        </p:nvSpPr>
        <p:spPr>
          <a:xfrm>
            <a:off x="179512" y="980728"/>
            <a:ext cx="8507288" cy="5877272"/>
          </a:xfrm>
        </p:spPr>
        <p:txBody>
          <a:bodyPr/>
          <a:lstStyle/>
          <a:p>
            <a:pPr marL="0" indent="0">
              <a:buNone/>
            </a:pPr>
            <a:r>
              <a:rPr lang="en-GB" dirty="0" smtClean="0">
                <a:solidFill>
                  <a:srgbClr val="FFFF00"/>
                </a:solidFill>
              </a:rPr>
              <a:t>There are 15 chapters in this Vahini</a:t>
            </a:r>
          </a:p>
          <a:p>
            <a:pPr marL="0" indent="0">
              <a:buNone/>
            </a:pPr>
            <a:r>
              <a:rPr lang="en-GB" dirty="0" smtClean="0">
                <a:solidFill>
                  <a:srgbClr val="FFFF00"/>
                </a:solidFill>
              </a:rPr>
              <a:t>Three on  the aspects of Yoga</a:t>
            </a:r>
          </a:p>
          <a:p>
            <a:pPr marL="0" indent="0">
              <a:buNone/>
            </a:pPr>
            <a:r>
              <a:rPr lang="en-GB" dirty="0" smtClean="0">
                <a:solidFill>
                  <a:srgbClr val="FFFF00"/>
                </a:solidFill>
              </a:rPr>
              <a:t>Two on the aspects of four stages in Human life</a:t>
            </a:r>
          </a:p>
          <a:p>
            <a:pPr marL="0" indent="0">
              <a:buNone/>
            </a:pPr>
            <a:r>
              <a:rPr lang="en-GB" dirty="0" smtClean="0">
                <a:solidFill>
                  <a:srgbClr val="FFFF00"/>
                </a:solidFill>
              </a:rPr>
              <a:t>Two  touching the aspects of Spiritual wisdom and also the obstacles in the path</a:t>
            </a:r>
          </a:p>
          <a:p>
            <a:pPr marL="0" indent="0">
              <a:buNone/>
            </a:pPr>
            <a:r>
              <a:rPr lang="en-GB" dirty="0" smtClean="0">
                <a:solidFill>
                  <a:srgbClr val="FFFF00"/>
                </a:solidFill>
              </a:rPr>
              <a:t>And also on Body &amp; Senses, Scriptures, Mantras etc.</a:t>
            </a:r>
          </a:p>
          <a:p>
            <a:pPr marL="0" indent="0">
              <a:buNone/>
            </a:pPr>
            <a:endParaRPr lang="en-GB" dirty="0" smtClean="0"/>
          </a:p>
          <a:p>
            <a:pPr marL="0" indent="0">
              <a:buNone/>
            </a:pPr>
            <a:endParaRPr lang="en-IN"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437112"/>
            <a:ext cx="1475329" cy="228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50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3600" u="sng" dirty="0" smtClean="0">
                <a:solidFill>
                  <a:srgbClr val="FFFF00"/>
                </a:solidFill>
              </a:rPr>
              <a:t>Four Stages </a:t>
            </a:r>
            <a:r>
              <a:rPr lang="en-GB" sz="3600" u="sng" dirty="0" err="1" smtClean="0">
                <a:solidFill>
                  <a:srgbClr val="FFFF00"/>
                </a:solidFill>
              </a:rPr>
              <a:t>Contd</a:t>
            </a:r>
            <a:r>
              <a:rPr lang="en-GB" sz="3600" u="sng" dirty="0" smtClean="0">
                <a:solidFill>
                  <a:srgbClr val="FFFF00"/>
                </a:solidFill>
              </a:rPr>
              <a:t>…</a:t>
            </a:r>
            <a:endParaRPr lang="en-IN" sz="3600" u="sng" dirty="0">
              <a:solidFill>
                <a:srgbClr val="FFFF00"/>
              </a:solidFill>
            </a:endParaRPr>
          </a:p>
        </p:txBody>
      </p:sp>
      <p:sp>
        <p:nvSpPr>
          <p:cNvPr id="3" name="Content Placeholder 2"/>
          <p:cNvSpPr>
            <a:spLocks noGrp="1"/>
          </p:cNvSpPr>
          <p:nvPr>
            <p:ph idx="1"/>
          </p:nvPr>
        </p:nvSpPr>
        <p:spPr>
          <a:xfrm>
            <a:off x="457200" y="980728"/>
            <a:ext cx="8229600" cy="5616624"/>
          </a:xfrm>
        </p:spPr>
        <p:txBody>
          <a:bodyPr/>
          <a:lstStyle/>
          <a:p>
            <a:pPr marL="0" indent="0">
              <a:buNone/>
            </a:pPr>
            <a:r>
              <a:rPr lang="en-GB" b="1" u="sng" dirty="0">
                <a:solidFill>
                  <a:srgbClr val="FFFF00"/>
                </a:solidFill>
              </a:rPr>
              <a:t>Sanyasa</a:t>
            </a:r>
            <a:r>
              <a:rPr lang="en-GB" dirty="0"/>
              <a:t> </a:t>
            </a:r>
            <a:r>
              <a:rPr lang="en-GB" b="1" dirty="0">
                <a:solidFill>
                  <a:srgbClr val="FFFF00"/>
                </a:solidFill>
              </a:rPr>
              <a:t>: </a:t>
            </a:r>
            <a:r>
              <a:rPr lang="en-GB" sz="2000" b="1" dirty="0">
                <a:solidFill>
                  <a:srgbClr val="FFFF00"/>
                </a:solidFill>
              </a:rPr>
              <a:t>Is the very important phase where not only detachment but also equanimity </a:t>
            </a:r>
            <a:r>
              <a:rPr lang="en-GB" sz="2000" b="1" dirty="0" smtClean="0">
                <a:solidFill>
                  <a:srgbClr val="FFFF00"/>
                </a:solidFill>
              </a:rPr>
              <a:t>develops</a:t>
            </a:r>
          </a:p>
          <a:p>
            <a:pPr marL="0" indent="0">
              <a:buNone/>
            </a:pPr>
            <a:r>
              <a:rPr lang="en-GB" sz="2000" b="1" dirty="0" smtClean="0">
                <a:solidFill>
                  <a:srgbClr val="FFFF00"/>
                </a:solidFill>
              </a:rPr>
              <a:t>True Sanyasa  </a:t>
            </a:r>
            <a:r>
              <a:rPr lang="en-GB" sz="2000" b="1" dirty="0">
                <a:solidFill>
                  <a:srgbClr val="FFFF00"/>
                </a:solidFill>
              </a:rPr>
              <a:t>consists in the transformation of one's qualities and not in a change of garb. The mind must change, not the apparel. A true </a:t>
            </a:r>
            <a:r>
              <a:rPr lang="en-GB" sz="2000" b="1" dirty="0" smtClean="0">
                <a:solidFill>
                  <a:srgbClr val="FFFF00"/>
                </a:solidFill>
              </a:rPr>
              <a:t>sanyasi</a:t>
            </a:r>
            <a:r>
              <a:rPr lang="en-GB" sz="2000" b="1" dirty="0">
                <a:solidFill>
                  <a:srgbClr val="FFFF00"/>
                </a:solidFill>
              </a:rPr>
              <a:t> </a:t>
            </a:r>
            <a:r>
              <a:rPr lang="en-GB" sz="2000" b="1" dirty="0" smtClean="0">
                <a:solidFill>
                  <a:srgbClr val="FFFF00"/>
                </a:solidFill>
              </a:rPr>
              <a:t>is </a:t>
            </a:r>
            <a:r>
              <a:rPr lang="en-GB" sz="2000" b="1" dirty="0">
                <a:solidFill>
                  <a:srgbClr val="FFFF00"/>
                </a:solidFill>
              </a:rPr>
              <a:t>one who has mastery over all his senses and has given up all desires</a:t>
            </a:r>
            <a:r>
              <a:rPr lang="en-GB" sz="2000" dirty="0"/>
              <a:t>. </a:t>
            </a:r>
          </a:p>
          <a:p>
            <a:endParaRPr lang="en-GB" sz="2000" dirty="0"/>
          </a:p>
          <a:p>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3274787"/>
            <a:ext cx="2603480" cy="3096344"/>
          </a:xfrm>
          <a:prstGeom prst="rect">
            <a:avLst/>
          </a:prstGeom>
        </p:spPr>
      </p:pic>
      <p:sp>
        <p:nvSpPr>
          <p:cNvPr id="5" name="TextBox 4"/>
          <p:cNvSpPr txBox="1"/>
          <p:nvPr/>
        </p:nvSpPr>
        <p:spPr>
          <a:xfrm>
            <a:off x="467544" y="3284984"/>
            <a:ext cx="4536504" cy="1815882"/>
          </a:xfrm>
          <a:prstGeom prst="rect">
            <a:avLst/>
          </a:prstGeom>
          <a:noFill/>
        </p:spPr>
        <p:txBody>
          <a:bodyPr wrap="square" rtlCol="0">
            <a:spAutoFit/>
          </a:bodyPr>
          <a:lstStyle/>
          <a:p>
            <a:r>
              <a:rPr lang="en-GB" sz="2800" dirty="0" smtClean="0">
                <a:solidFill>
                  <a:srgbClr val="FFFF00"/>
                </a:solidFill>
              </a:rPr>
              <a:t>Sanyasa at 3 Levels:</a:t>
            </a:r>
          </a:p>
          <a:p>
            <a:pPr marL="342900" indent="-342900">
              <a:buFont typeface="+mj-lt"/>
              <a:buAutoNum type="arabicPeriod"/>
            </a:pPr>
            <a:r>
              <a:rPr lang="en-GB" sz="2800" dirty="0">
                <a:solidFill>
                  <a:srgbClr val="FFFF00"/>
                </a:solidFill>
              </a:rPr>
              <a:t> </a:t>
            </a:r>
            <a:r>
              <a:rPr lang="en-GB" sz="2800" dirty="0" smtClean="0">
                <a:solidFill>
                  <a:srgbClr val="FFFF00"/>
                </a:solidFill>
              </a:rPr>
              <a:t>Deha Sanyasa</a:t>
            </a:r>
          </a:p>
          <a:p>
            <a:pPr marL="342900" indent="-342900">
              <a:buFont typeface="+mj-lt"/>
              <a:buAutoNum type="arabicPeriod"/>
            </a:pPr>
            <a:r>
              <a:rPr lang="en-GB" sz="2800" dirty="0" smtClean="0">
                <a:solidFill>
                  <a:srgbClr val="FFFF00"/>
                </a:solidFill>
              </a:rPr>
              <a:t>Mano Sanyasa</a:t>
            </a:r>
          </a:p>
          <a:p>
            <a:pPr marL="342900" indent="-342900">
              <a:buFont typeface="+mj-lt"/>
              <a:buAutoNum type="arabicPeriod"/>
            </a:pPr>
            <a:r>
              <a:rPr lang="en-GB" sz="2800" dirty="0" smtClean="0">
                <a:solidFill>
                  <a:srgbClr val="FFFF00"/>
                </a:solidFill>
              </a:rPr>
              <a:t>Atma Sanyasa</a:t>
            </a:r>
          </a:p>
        </p:txBody>
      </p:sp>
    </p:spTree>
    <p:extLst>
      <p:ext uri="{BB962C8B-B14F-4D97-AF65-F5344CB8AC3E}">
        <p14:creationId xmlns:p14="http://schemas.microsoft.com/office/powerpoint/2010/main" val="2915648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solidFill>
                  <a:srgbClr val="FFFF00"/>
                </a:solidFill>
              </a:rPr>
              <a:t>In Conclusion….</a:t>
            </a:r>
            <a:endParaRPr lang="en-IN" dirty="0">
              <a:solidFill>
                <a:srgbClr val="FFFF00"/>
              </a:solidFill>
            </a:endParaRPr>
          </a:p>
        </p:txBody>
      </p:sp>
      <p:sp>
        <p:nvSpPr>
          <p:cNvPr id="3" name="Content Placeholder 2"/>
          <p:cNvSpPr>
            <a:spLocks noGrp="1"/>
          </p:cNvSpPr>
          <p:nvPr>
            <p:ph idx="1"/>
          </p:nvPr>
        </p:nvSpPr>
        <p:spPr>
          <a:xfrm>
            <a:off x="457200" y="1052736"/>
            <a:ext cx="8229600" cy="5073427"/>
          </a:xfrm>
        </p:spPr>
        <p:txBody>
          <a:bodyPr/>
          <a:lstStyle/>
          <a:p>
            <a:pPr marL="0" indent="0">
              <a:buNone/>
            </a:pPr>
            <a:r>
              <a:rPr lang="en-GB" dirty="0" smtClean="0">
                <a:solidFill>
                  <a:srgbClr val="FFFF00"/>
                </a:solidFill>
              </a:rPr>
              <a:t>Prasnothara Vahini is a treatise written by the GOD Himself and will be a written Veda for generations to come.</a:t>
            </a:r>
          </a:p>
          <a:p>
            <a:pPr marL="0" indent="0">
              <a:buNone/>
            </a:pPr>
            <a:r>
              <a:rPr lang="en-GB" dirty="0" smtClean="0">
                <a:solidFill>
                  <a:srgbClr val="FFFF00"/>
                </a:solidFill>
              </a:rPr>
              <a:t>Basics are elaborated here but we need to apply this to various life situations and pursue our Spiritual Journey</a:t>
            </a:r>
          </a:p>
          <a:p>
            <a:pPr marL="0" indent="0">
              <a:buNone/>
            </a:pPr>
            <a:r>
              <a:rPr lang="en-GB" dirty="0" smtClean="0">
                <a:solidFill>
                  <a:srgbClr val="FFFF00"/>
                </a:solidFill>
              </a:rPr>
              <a:t> </a:t>
            </a:r>
            <a:endParaRPr lang="en-IN" dirty="0">
              <a:solidFill>
                <a:srgbClr val="FFFF00"/>
              </a:solidFill>
            </a:endParaRPr>
          </a:p>
        </p:txBody>
      </p:sp>
    </p:spTree>
    <p:extLst>
      <p:ext uri="{BB962C8B-B14F-4D97-AF65-F5344CB8AC3E}">
        <p14:creationId xmlns:p14="http://schemas.microsoft.com/office/powerpoint/2010/main" val="10102913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sz="3200" dirty="0" smtClean="0">
                <a:solidFill>
                  <a:srgbClr val="FFFF00"/>
                </a:solidFill>
              </a:rPr>
              <a:t>Om Sri Sai Ram</a:t>
            </a:r>
            <a:endParaRPr lang="en-IN" sz="3200" dirty="0">
              <a:solidFill>
                <a:srgbClr val="FFFF00"/>
              </a:solidFill>
            </a:endParaRPr>
          </a:p>
        </p:txBody>
      </p:sp>
      <p:sp>
        <p:nvSpPr>
          <p:cNvPr id="3" name="Content Placeholder 2"/>
          <p:cNvSpPr>
            <a:spLocks noGrp="1"/>
          </p:cNvSpPr>
          <p:nvPr>
            <p:ph idx="1"/>
          </p:nvPr>
        </p:nvSpPr>
        <p:spPr>
          <a:xfrm>
            <a:off x="457200" y="764704"/>
            <a:ext cx="8363272" cy="5832648"/>
          </a:xfrm>
        </p:spPr>
        <p:txBody>
          <a:bodyPr>
            <a:normAutofit/>
          </a:bodyPr>
          <a:lstStyle/>
          <a:p>
            <a:pPr marL="0" indent="0">
              <a:buNone/>
            </a:pPr>
            <a:r>
              <a:rPr lang="en-GB" dirty="0" smtClean="0"/>
              <a:t>  </a:t>
            </a:r>
            <a:r>
              <a:rPr lang="en-GB" dirty="0" smtClean="0">
                <a:solidFill>
                  <a:srgbClr val="FFFF00"/>
                </a:solidFill>
              </a:rPr>
              <a:t>Offering this at the Divine Lotus Feet of Bhagawan:</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lgn="ctr">
              <a:buNone/>
            </a:pPr>
            <a:r>
              <a:rPr lang="en-GB" b="1" dirty="0" smtClean="0">
                <a:solidFill>
                  <a:srgbClr val="FFFF00"/>
                </a:solidFill>
              </a:rPr>
              <a:t>THANK YOU </a:t>
            </a:r>
          </a:p>
          <a:p>
            <a:pPr marL="0" indent="0" algn="ctr">
              <a:buNone/>
            </a:pPr>
            <a:r>
              <a:rPr lang="en-GB" b="1" dirty="0">
                <a:solidFill>
                  <a:srgbClr val="FFFF00"/>
                </a:solidFill>
              </a:rPr>
              <a:t> </a:t>
            </a:r>
            <a:r>
              <a:rPr lang="en-GB" b="1" dirty="0" smtClean="0">
                <a:solidFill>
                  <a:srgbClr val="FFFF00"/>
                </a:solidFill>
              </a:rPr>
              <a:t>&amp;</a:t>
            </a:r>
          </a:p>
          <a:p>
            <a:pPr marL="0" indent="0" algn="ctr">
              <a:buNone/>
            </a:pPr>
            <a:r>
              <a:rPr lang="en-GB" b="1" dirty="0" smtClean="0">
                <a:solidFill>
                  <a:srgbClr val="FFFF00"/>
                </a:solidFill>
              </a:rPr>
              <a:t>JAI SAI RAM</a:t>
            </a:r>
          </a:p>
          <a:p>
            <a:pPr marL="0" indent="0">
              <a:buNone/>
            </a:pPr>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628800"/>
            <a:ext cx="3796294" cy="254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526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u="sng" dirty="0" smtClean="0">
                <a:solidFill>
                  <a:srgbClr val="FFFF00"/>
                </a:solidFill>
              </a:rPr>
              <a:t>Prasnothara Vahini</a:t>
            </a:r>
            <a:endParaRPr lang="en-IN" u="sng" dirty="0">
              <a:solidFill>
                <a:srgbClr val="FFFF00"/>
              </a:solidFill>
            </a:endParaRPr>
          </a:p>
        </p:txBody>
      </p:sp>
      <p:sp>
        <p:nvSpPr>
          <p:cNvPr id="3" name="Content Placeholder 2"/>
          <p:cNvSpPr>
            <a:spLocks noGrp="1"/>
          </p:cNvSpPr>
          <p:nvPr>
            <p:ph idx="1"/>
          </p:nvPr>
        </p:nvSpPr>
        <p:spPr>
          <a:xfrm>
            <a:off x="457200" y="980728"/>
            <a:ext cx="8229600" cy="5145435"/>
          </a:xfrm>
        </p:spPr>
        <p:txBody>
          <a:bodyPr/>
          <a:lstStyle/>
          <a:p>
            <a:pPr marL="0" indent="0">
              <a:buNone/>
            </a:pPr>
            <a:r>
              <a:rPr lang="en-GB" dirty="0" smtClean="0">
                <a:solidFill>
                  <a:srgbClr val="FFFF00"/>
                </a:solidFill>
              </a:rPr>
              <a:t>Gives a basic information / clarification</a:t>
            </a:r>
          </a:p>
          <a:p>
            <a:pPr marL="0" indent="0">
              <a:buNone/>
            </a:pPr>
            <a:r>
              <a:rPr lang="en-GB" dirty="0" smtClean="0">
                <a:solidFill>
                  <a:srgbClr val="FFFF00"/>
                </a:solidFill>
              </a:rPr>
              <a:t>- facts about our body</a:t>
            </a:r>
          </a:p>
          <a:p>
            <a:pPr marL="0" indent="0">
              <a:buNone/>
            </a:pPr>
            <a:r>
              <a:rPr lang="en-GB" dirty="0">
                <a:solidFill>
                  <a:srgbClr val="FFFF00"/>
                </a:solidFill>
              </a:rPr>
              <a:t>-</a:t>
            </a:r>
            <a:r>
              <a:rPr lang="en-GB" dirty="0" smtClean="0">
                <a:solidFill>
                  <a:srgbClr val="FFFF00"/>
                </a:solidFill>
              </a:rPr>
              <a:t>the way we need to lead our spiritual life…</a:t>
            </a:r>
          </a:p>
          <a:p>
            <a:pPr marL="0" indent="0">
              <a:buNone/>
            </a:pPr>
            <a:r>
              <a:rPr lang="en-GB" dirty="0">
                <a:solidFill>
                  <a:srgbClr val="FFFF00"/>
                </a:solidFill>
              </a:rPr>
              <a:t/>
            </a:r>
            <a:br>
              <a:rPr lang="en-GB" dirty="0">
                <a:solidFill>
                  <a:srgbClr val="FFFF00"/>
                </a:solidFill>
              </a:rPr>
            </a:br>
            <a:r>
              <a:rPr lang="en-GB" dirty="0" smtClean="0">
                <a:solidFill>
                  <a:srgbClr val="FFFF00"/>
                </a:solidFill>
              </a:rPr>
              <a:t>But this know-how need to be applied to get the full benefit -Which is Nidhidhyasanam……</a:t>
            </a:r>
            <a:endParaRPr lang="en-IN" dirty="0">
              <a:solidFill>
                <a:srgbClr val="FFFF00"/>
              </a:solidFill>
            </a:endParaRPr>
          </a:p>
        </p:txBody>
      </p:sp>
    </p:spTree>
    <p:extLst>
      <p:ext uri="{BB962C8B-B14F-4D97-AF65-F5344CB8AC3E}">
        <p14:creationId xmlns:p14="http://schemas.microsoft.com/office/powerpoint/2010/main" val="385818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u="sng" dirty="0" smtClean="0">
                <a:solidFill>
                  <a:srgbClr val="FFFF00"/>
                </a:solidFill>
              </a:rPr>
              <a:t>Body &amp; Senses</a:t>
            </a:r>
            <a:endParaRPr lang="en-IN" u="sng" dirty="0">
              <a:solidFill>
                <a:srgbClr val="FFFF00"/>
              </a:solidFill>
            </a:endParaRPr>
          </a:p>
        </p:txBody>
      </p:sp>
      <p:sp>
        <p:nvSpPr>
          <p:cNvPr id="3" name="Content Placeholder 2"/>
          <p:cNvSpPr>
            <a:spLocks noGrp="1"/>
          </p:cNvSpPr>
          <p:nvPr>
            <p:ph idx="1"/>
          </p:nvPr>
        </p:nvSpPr>
        <p:spPr>
          <a:xfrm>
            <a:off x="251520" y="1052736"/>
            <a:ext cx="8496944" cy="5073427"/>
          </a:xfrm>
        </p:spPr>
        <p:txBody>
          <a:bodyPr>
            <a:normAutofit/>
          </a:bodyPr>
          <a:lstStyle/>
          <a:p>
            <a:r>
              <a:rPr lang="en-GB" sz="2800" dirty="0" smtClean="0">
                <a:solidFill>
                  <a:srgbClr val="FFFF00"/>
                </a:solidFill>
              </a:rPr>
              <a:t>Only the Creator knows</a:t>
            </a:r>
          </a:p>
          <a:p>
            <a:pPr marL="0" indent="0">
              <a:buNone/>
            </a:pPr>
            <a:r>
              <a:rPr lang="en-GB" sz="2800" dirty="0" smtClean="0">
                <a:solidFill>
                  <a:srgbClr val="FFFF00"/>
                </a:solidFill>
              </a:rPr>
              <a:t> the Secret of Creation.</a:t>
            </a:r>
          </a:p>
          <a:p>
            <a:r>
              <a:rPr lang="en-GB" sz="2800" dirty="0">
                <a:solidFill>
                  <a:srgbClr val="FFFF00"/>
                </a:solidFill>
              </a:rPr>
              <a:t>No one can understand </a:t>
            </a:r>
            <a:r>
              <a:rPr lang="en-GB" sz="2800" dirty="0" smtClean="0">
                <a:solidFill>
                  <a:srgbClr val="FFFF00"/>
                </a:solidFill>
              </a:rPr>
              <a:t>fully</a:t>
            </a:r>
          </a:p>
          <a:p>
            <a:pPr marL="0" indent="0">
              <a:buNone/>
            </a:pPr>
            <a:r>
              <a:rPr lang="en-GB" sz="2800" dirty="0" smtClean="0">
                <a:solidFill>
                  <a:srgbClr val="FFFF00"/>
                </a:solidFill>
              </a:rPr>
              <a:t> </a:t>
            </a:r>
            <a:r>
              <a:rPr lang="en-GB" sz="2800" dirty="0">
                <a:solidFill>
                  <a:srgbClr val="FFFF00"/>
                </a:solidFill>
              </a:rPr>
              <a:t>the Mystery of </a:t>
            </a:r>
            <a:r>
              <a:rPr lang="en-GB" sz="2800" dirty="0" smtClean="0">
                <a:solidFill>
                  <a:srgbClr val="FFFF00"/>
                </a:solidFill>
              </a:rPr>
              <a:t>creation.</a:t>
            </a:r>
          </a:p>
          <a:p>
            <a:r>
              <a:rPr lang="en-GB" sz="2800" dirty="0" smtClean="0">
                <a:solidFill>
                  <a:srgbClr val="FFFF00"/>
                </a:solidFill>
              </a:rPr>
              <a:t>Creation keeps changing</a:t>
            </a:r>
          </a:p>
          <a:p>
            <a:pPr marL="0" indent="0">
              <a:buNone/>
            </a:pPr>
            <a:r>
              <a:rPr lang="en-GB" sz="2800" dirty="0" smtClean="0">
                <a:solidFill>
                  <a:srgbClr val="FFFF00"/>
                </a:solidFill>
              </a:rPr>
              <a:t> Not the Creator.</a:t>
            </a:r>
          </a:p>
          <a:p>
            <a:r>
              <a:rPr lang="en-GB" sz="2800" dirty="0" smtClean="0">
                <a:solidFill>
                  <a:srgbClr val="FFFF00"/>
                </a:solidFill>
              </a:rPr>
              <a:t>Creation is Temporary </a:t>
            </a:r>
          </a:p>
          <a:p>
            <a:pPr marL="0" indent="0">
              <a:buNone/>
            </a:pPr>
            <a:r>
              <a:rPr lang="en-GB" sz="2800" dirty="0" smtClean="0">
                <a:solidFill>
                  <a:srgbClr val="FFFF00"/>
                </a:solidFill>
              </a:rPr>
              <a:t>but the Creator is Permanent</a:t>
            </a:r>
            <a:r>
              <a:rPr lang="en-GB" sz="2800" dirty="0"/>
              <a:t>.</a:t>
            </a:r>
            <a:endParaRPr lang="en-GB" sz="2800" dirty="0" smtClean="0"/>
          </a:p>
          <a:p>
            <a:endParaRPr lang="en-IN"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052736"/>
            <a:ext cx="3191644" cy="480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350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u="sng" dirty="0" smtClean="0">
                <a:solidFill>
                  <a:srgbClr val="FFFF00"/>
                </a:solidFill>
              </a:rPr>
              <a:t>Creation</a:t>
            </a:r>
            <a:endParaRPr lang="en-IN" u="sng" dirty="0">
              <a:solidFill>
                <a:srgbClr val="FFFF00"/>
              </a:solidFill>
            </a:endParaRPr>
          </a:p>
        </p:txBody>
      </p:sp>
      <p:sp>
        <p:nvSpPr>
          <p:cNvPr id="3" name="Content Placeholder 2"/>
          <p:cNvSpPr>
            <a:spLocks noGrp="1"/>
          </p:cNvSpPr>
          <p:nvPr>
            <p:ph idx="1"/>
          </p:nvPr>
        </p:nvSpPr>
        <p:spPr>
          <a:xfrm>
            <a:off x="323528" y="980728"/>
            <a:ext cx="8363272" cy="5616624"/>
          </a:xfrm>
        </p:spPr>
        <p:txBody>
          <a:bodyPr>
            <a:normAutofit/>
          </a:bodyPr>
          <a:lstStyle/>
          <a:p>
            <a:pPr marL="0" indent="0" algn="ctr">
              <a:buNone/>
            </a:pPr>
            <a:r>
              <a:rPr lang="en-GB" b="1" dirty="0" smtClean="0">
                <a:solidFill>
                  <a:srgbClr val="FFFF00"/>
                </a:solidFill>
              </a:rPr>
              <a:t>Atma / GOD/ Bramha</a:t>
            </a:r>
            <a:r>
              <a:rPr lang="en-GB" b="1" dirty="0">
                <a:solidFill>
                  <a:srgbClr val="FFFF00"/>
                </a:solidFill>
              </a:rPr>
              <a:t> </a:t>
            </a:r>
            <a:endParaRPr lang="en-GB" b="1" dirty="0" smtClean="0">
              <a:solidFill>
                <a:srgbClr val="FFFF00"/>
              </a:solidFill>
            </a:endParaRPr>
          </a:p>
          <a:p>
            <a:pPr algn="ctr"/>
            <a:endParaRPr lang="en-GB" b="1" dirty="0" smtClean="0">
              <a:solidFill>
                <a:srgbClr val="FFFF00"/>
              </a:solidFill>
            </a:endParaRPr>
          </a:p>
          <a:p>
            <a:pPr marL="0" indent="0">
              <a:buNone/>
            </a:pPr>
            <a:r>
              <a:rPr lang="en-GB" sz="2800" b="1" dirty="0" smtClean="0">
                <a:solidFill>
                  <a:srgbClr val="FFFF00"/>
                </a:solidFill>
              </a:rPr>
              <a:t>   Five Subtle  Elements- Akasa / Vayu / Agni / Jala / Prithvi</a:t>
            </a:r>
          </a:p>
          <a:p>
            <a:pPr marL="0" indent="0" algn="ctr">
              <a:buNone/>
            </a:pPr>
            <a:endParaRPr lang="en-GB" sz="2000" b="1" dirty="0" smtClean="0">
              <a:solidFill>
                <a:srgbClr val="FFFF00"/>
              </a:solidFill>
            </a:endParaRPr>
          </a:p>
          <a:p>
            <a:pPr marL="0" indent="0" algn="ctr">
              <a:buNone/>
            </a:pPr>
            <a:endParaRPr lang="en-GB" b="1" dirty="0">
              <a:solidFill>
                <a:srgbClr val="FFFF00"/>
              </a:solidFill>
            </a:endParaRPr>
          </a:p>
          <a:p>
            <a:pPr marL="0" indent="0" algn="ctr">
              <a:buNone/>
            </a:pPr>
            <a:r>
              <a:rPr lang="en-GB" b="1" dirty="0" smtClean="0">
                <a:solidFill>
                  <a:srgbClr val="FFFF00"/>
                </a:solidFill>
              </a:rPr>
              <a:t>Panchekrutams </a:t>
            </a:r>
            <a:r>
              <a:rPr lang="en-GB" b="1" dirty="0">
                <a:solidFill>
                  <a:srgbClr val="FFFF00"/>
                </a:solidFill>
              </a:rPr>
              <a:t>w</a:t>
            </a:r>
            <a:r>
              <a:rPr lang="en-GB" b="1" dirty="0" smtClean="0">
                <a:solidFill>
                  <a:srgbClr val="FFFF00"/>
                </a:solidFill>
              </a:rPr>
              <a:t>ith Gunas</a:t>
            </a:r>
          </a:p>
          <a:p>
            <a:pPr marL="0" indent="0" algn="ctr">
              <a:buNone/>
            </a:pPr>
            <a:endParaRPr lang="en-GB" b="1" dirty="0">
              <a:solidFill>
                <a:srgbClr val="FFFF00"/>
              </a:solidFill>
            </a:endParaRPr>
          </a:p>
          <a:p>
            <a:pPr marL="0" indent="0" algn="ctr">
              <a:buNone/>
            </a:pPr>
            <a:r>
              <a:rPr lang="en-GB" b="1" dirty="0" smtClean="0">
                <a:solidFill>
                  <a:srgbClr val="FFFF00"/>
                </a:solidFill>
              </a:rPr>
              <a:t>Five Gross Elements</a:t>
            </a:r>
          </a:p>
          <a:p>
            <a:pPr algn="ctr"/>
            <a:endParaRPr lang="en-GB" b="1" dirty="0" smtClean="0">
              <a:solidFill>
                <a:srgbClr val="FFFF00"/>
              </a:solidFill>
            </a:endParaRPr>
          </a:p>
          <a:p>
            <a:pPr marL="0" indent="0" algn="ctr">
              <a:buNone/>
            </a:pPr>
            <a:r>
              <a:rPr lang="en-GB" b="1" dirty="0" smtClean="0">
                <a:solidFill>
                  <a:srgbClr val="FFFF00"/>
                </a:solidFill>
              </a:rPr>
              <a:t>   World / Manifested Universe</a:t>
            </a:r>
          </a:p>
          <a:p>
            <a:endParaRPr lang="en-IN" dirty="0"/>
          </a:p>
        </p:txBody>
      </p:sp>
      <p:cxnSp>
        <p:nvCxnSpPr>
          <p:cNvPr id="5" name="Straight Arrow Connector 4"/>
          <p:cNvCxnSpPr/>
          <p:nvPr/>
        </p:nvCxnSpPr>
        <p:spPr>
          <a:xfrm>
            <a:off x="4519610" y="1625499"/>
            <a:ext cx="0" cy="3633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534706" y="2786842"/>
            <a:ext cx="9809" cy="714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539161" y="4219452"/>
            <a:ext cx="9107" cy="577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553026" y="5373425"/>
            <a:ext cx="5412" cy="647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157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smtClean="0">
                <a:solidFill>
                  <a:srgbClr val="FFFF00"/>
                </a:solidFill>
              </a:rPr>
              <a:t>Akasa</a:t>
            </a:r>
            <a:endParaRPr lang="en-IN" b="1" u="sng" dirty="0">
              <a:solidFill>
                <a:srgbClr val="FFFF00"/>
              </a:solidFill>
            </a:endParaRPr>
          </a:p>
        </p:txBody>
      </p:sp>
      <p:sp>
        <p:nvSpPr>
          <p:cNvPr id="3" name="Content Placeholder 2"/>
          <p:cNvSpPr>
            <a:spLocks noGrp="1"/>
          </p:cNvSpPr>
          <p:nvPr>
            <p:ph idx="1"/>
          </p:nvPr>
        </p:nvSpPr>
        <p:spPr>
          <a:xfrm>
            <a:off x="323528" y="1052736"/>
            <a:ext cx="8496944" cy="5256584"/>
          </a:xfrm>
        </p:spPr>
        <p:txBody>
          <a:bodyPr/>
          <a:lstStyle/>
          <a:p>
            <a:r>
              <a:rPr lang="en-GB" b="1" dirty="0">
                <a:solidFill>
                  <a:srgbClr val="FFFF00"/>
                </a:solidFill>
              </a:rPr>
              <a:t>Akasa </a:t>
            </a:r>
            <a:r>
              <a:rPr lang="en-GB" b="1" dirty="0" smtClean="0">
                <a:solidFill>
                  <a:srgbClr val="FFFF00"/>
                </a:solidFill>
              </a:rPr>
              <a:t> </a:t>
            </a:r>
            <a:r>
              <a:rPr lang="en-GB" b="1" dirty="0">
                <a:solidFill>
                  <a:srgbClr val="FFFF00"/>
                </a:solidFill>
              </a:rPr>
              <a:t>is the first among the five elements</a:t>
            </a:r>
            <a:r>
              <a:rPr lang="en-GB" b="1" dirty="0" smtClean="0">
                <a:solidFill>
                  <a:srgbClr val="FFFF00"/>
                </a:solidFill>
              </a:rPr>
              <a:t>.</a:t>
            </a:r>
          </a:p>
          <a:p>
            <a:r>
              <a:rPr lang="en-GB" b="1" dirty="0" smtClean="0">
                <a:solidFill>
                  <a:srgbClr val="FFFF00"/>
                </a:solidFill>
              </a:rPr>
              <a:t>From </a:t>
            </a:r>
            <a:r>
              <a:rPr lang="en-GB" b="1" dirty="0">
                <a:solidFill>
                  <a:srgbClr val="FFFF00"/>
                </a:solidFill>
              </a:rPr>
              <a:t>Akasa emerged what is known as </a:t>
            </a:r>
            <a:r>
              <a:rPr lang="en-GB" b="1" dirty="0" smtClean="0">
                <a:solidFill>
                  <a:srgbClr val="FFFF00"/>
                </a:solidFill>
              </a:rPr>
              <a:t>Suddha Sathwa. </a:t>
            </a:r>
          </a:p>
          <a:p>
            <a:r>
              <a:rPr lang="en-GB" b="1" dirty="0" smtClean="0">
                <a:solidFill>
                  <a:srgbClr val="FFFF00"/>
                </a:solidFill>
              </a:rPr>
              <a:t>This is the basis </a:t>
            </a:r>
            <a:r>
              <a:rPr lang="en-GB" b="1" dirty="0">
                <a:solidFill>
                  <a:srgbClr val="FFFF00"/>
                </a:solidFill>
              </a:rPr>
              <a:t>for the human form.</a:t>
            </a:r>
            <a:endParaRPr lang="en-IN" b="1"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505852"/>
            <a:ext cx="3312368" cy="240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1031747">
            <a:off x="3535888" y="3891127"/>
            <a:ext cx="2088232" cy="707886"/>
          </a:xfrm>
          <a:prstGeom prst="rect">
            <a:avLst/>
          </a:prstGeom>
          <a:noFill/>
        </p:spPr>
        <p:txBody>
          <a:bodyPr wrap="square" rtlCol="0">
            <a:spAutoFit/>
          </a:bodyPr>
          <a:lstStyle/>
          <a:p>
            <a:r>
              <a:rPr lang="en-GB" sz="4000" dirty="0" smtClean="0">
                <a:solidFill>
                  <a:schemeClr val="bg1"/>
                </a:solidFill>
              </a:rPr>
              <a:t>Sathwa</a:t>
            </a:r>
            <a:endParaRPr lang="en-IN" sz="4000" dirty="0">
              <a:solidFill>
                <a:schemeClr val="bg1"/>
              </a:solidFill>
            </a:endParaRPr>
          </a:p>
        </p:txBody>
      </p:sp>
    </p:spTree>
    <p:extLst>
      <p:ext uri="{BB962C8B-B14F-4D97-AF65-F5344CB8AC3E}">
        <p14:creationId xmlns:p14="http://schemas.microsoft.com/office/powerpoint/2010/main" val="1715933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rmAutofit fontScale="90000"/>
          </a:bodyPr>
          <a:lstStyle/>
          <a:p>
            <a:r>
              <a:rPr lang="en-GB" u="sng" dirty="0" smtClean="0">
                <a:solidFill>
                  <a:srgbClr val="FFFF00"/>
                </a:solidFill>
              </a:rPr>
              <a:t>Sathwa Guna</a:t>
            </a:r>
            <a:endParaRPr lang="en-IN" u="sng" dirty="0">
              <a:solidFill>
                <a:srgbClr val="FFFF00"/>
              </a:solidFill>
            </a:endParaRPr>
          </a:p>
        </p:txBody>
      </p:sp>
      <p:sp>
        <p:nvSpPr>
          <p:cNvPr id="3" name="Content Placeholder 2"/>
          <p:cNvSpPr>
            <a:spLocks noGrp="1"/>
          </p:cNvSpPr>
          <p:nvPr>
            <p:ph idx="1"/>
          </p:nvPr>
        </p:nvSpPr>
        <p:spPr>
          <a:xfrm>
            <a:off x="251520" y="764704"/>
            <a:ext cx="8568952" cy="5760640"/>
          </a:xfrm>
        </p:spPr>
        <p:txBody>
          <a:bodyPr/>
          <a:lstStyle/>
          <a:p>
            <a:pPr marL="0" indent="0">
              <a:buNone/>
            </a:pPr>
            <a:r>
              <a:rPr lang="en-GB" dirty="0" smtClean="0">
                <a:solidFill>
                  <a:srgbClr val="FFFF00"/>
                </a:solidFill>
              </a:rPr>
              <a:t>From the Sathwik aspect of Akasa…came our Ears..</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r>
              <a:rPr lang="en-GB" dirty="0" smtClean="0">
                <a:solidFill>
                  <a:srgbClr val="FFFF00"/>
                </a:solidFill>
              </a:rPr>
              <a:t>From the Sathwik aspect of Vayu came our Skin..</a:t>
            </a:r>
            <a:endParaRPr lang="en-IN"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1556792"/>
            <a:ext cx="1440160" cy="21602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4653330"/>
            <a:ext cx="2401515" cy="1641661"/>
          </a:xfrm>
          <a:prstGeom prst="rect">
            <a:avLst/>
          </a:prstGeom>
        </p:spPr>
      </p:pic>
    </p:spTree>
    <p:extLst>
      <p:ext uri="{BB962C8B-B14F-4D97-AF65-F5344CB8AC3E}">
        <p14:creationId xmlns:p14="http://schemas.microsoft.com/office/powerpoint/2010/main" val="3519227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1941</TotalTime>
  <Words>1557</Words>
  <Application>Microsoft Office PowerPoint</Application>
  <PresentationFormat>On-screen Show (4:3)</PresentationFormat>
  <Paragraphs>288</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Om Sri Sai Ram</vt:lpstr>
      <vt:lpstr>Unique aspects </vt:lpstr>
      <vt:lpstr>Yoga Vashista and Bhagawat Gita</vt:lpstr>
      <vt:lpstr>Prasnothara Vahini</vt:lpstr>
      <vt:lpstr>Prasnothara Vahini</vt:lpstr>
      <vt:lpstr>Body &amp; Senses</vt:lpstr>
      <vt:lpstr>Creation</vt:lpstr>
      <vt:lpstr>Akasa</vt:lpstr>
      <vt:lpstr>Sathwa Guna</vt:lpstr>
      <vt:lpstr>Sathwa Guna</vt:lpstr>
      <vt:lpstr>Sathwik Guna</vt:lpstr>
      <vt:lpstr>Rajo Guna</vt:lpstr>
      <vt:lpstr>Sathwik and Rajas</vt:lpstr>
      <vt:lpstr>Sathwik / Rajo Guna</vt:lpstr>
      <vt:lpstr>Vedic injunctions</vt:lpstr>
      <vt:lpstr>Eyes -A Gift of God</vt:lpstr>
      <vt:lpstr>Eyes -A Gift of God</vt:lpstr>
      <vt:lpstr>Tongue -A Gift of God</vt:lpstr>
      <vt:lpstr>Ears-A Gift of God</vt:lpstr>
      <vt:lpstr>Body- A Great Teacher!</vt:lpstr>
      <vt:lpstr>Welcome Good and Give up Bad</vt:lpstr>
      <vt:lpstr>Ksheerasagara not Ksharasagara</vt:lpstr>
      <vt:lpstr>YOGA</vt:lpstr>
      <vt:lpstr> Bharatha homeland of Yoga</vt:lpstr>
      <vt:lpstr>YOGA</vt:lpstr>
      <vt:lpstr>Aspects of Yoga</vt:lpstr>
      <vt:lpstr>YOGA</vt:lpstr>
      <vt:lpstr>Research on Yoga</vt:lpstr>
      <vt:lpstr>Yoga and Bhajans</vt:lpstr>
      <vt:lpstr>Present Obstacles to Spiritual Growth</vt:lpstr>
      <vt:lpstr>     Obstacles to Divinity….</vt:lpstr>
      <vt:lpstr>Obstacles to Divinity</vt:lpstr>
      <vt:lpstr>Obstacles to Divinity</vt:lpstr>
      <vt:lpstr>Obstacles to Divinity</vt:lpstr>
      <vt:lpstr>Four stages of Life</vt:lpstr>
      <vt:lpstr>Four Stages of Life</vt:lpstr>
      <vt:lpstr>Four Stages of Life….contd.</vt:lpstr>
      <vt:lpstr>Four Stages…contd.</vt:lpstr>
      <vt:lpstr>Is Vanaprastha possible now?</vt:lpstr>
      <vt:lpstr>Four Stages Contd…</vt:lpstr>
      <vt:lpstr>In Conclusion….</vt:lpstr>
      <vt:lpstr>Om Sri Sai Ram</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115</cp:revision>
  <dcterms:created xsi:type="dcterms:W3CDTF">2021-12-15T10:21:04Z</dcterms:created>
  <dcterms:modified xsi:type="dcterms:W3CDTF">2022-01-22T10:31:40Z</dcterms:modified>
</cp:coreProperties>
</file>