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4000" r:id="rId2"/>
  </p:sldMasterIdLst>
  <p:notesMasterIdLst>
    <p:notesMasterId r:id="rId39"/>
  </p:notesMasterIdLst>
  <p:sldIdLst>
    <p:sldId id="322" r:id="rId3"/>
    <p:sldId id="351" r:id="rId4"/>
    <p:sldId id="323" r:id="rId5"/>
    <p:sldId id="352" r:id="rId6"/>
    <p:sldId id="353" r:id="rId7"/>
    <p:sldId id="354" r:id="rId8"/>
    <p:sldId id="355" r:id="rId9"/>
    <p:sldId id="356" r:id="rId10"/>
    <p:sldId id="357" r:id="rId11"/>
    <p:sldId id="381" r:id="rId12"/>
    <p:sldId id="358" r:id="rId13"/>
    <p:sldId id="359" r:id="rId14"/>
    <p:sldId id="379" r:id="rId15"/>
    <p:sldId id="380" r:id="rId16"/>
    <p:sldId id="382" r:id="rId17"/>
    <p:sldId id="360" r:id="rId18"/>
    <p:sldId id="332" r:id="rId19"/>
    <p:sldId id="286" r:id="rId20"/>
    <p:sldId id="362" r:id="rId21"/>
    <p:sldId id="371" r:id="rId22"/>
    <p:sldId id="361" r:id="rId23"/>
    <p:sldId id="369" r:id="rId24"/>
    <p:sldId id="363" r:id="rId25"/>
    <p:sldId id="365" r:id="rId26"/>
    <p:sldId id="366" r:id="rId27"/>
    <p:sldId id="367" r:id="rId28"/>
    <p:sldId id="368" r:id="rId29"/>
    <p:sldId id="364" r:id="rId30"/>
    <p:sldId id="370" r:id="rId31"/>
    <p:sldId id="376" r:id="rId32"/>
    <p:sldId id="378" r:id="rId33"/>
    <p:sldId id="372" r:id="rId34"/>
    <p:sldId id="373" r:id="rId35"/>
    <p:sldId id="374" r:id="rId36"/>
    <p:sldId id="375" r:id="rId37"/>
    <p:sldId id="37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42F7C-121F-4A8A-BF8B-6B174421916D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298B-874E-4203-AA29-8422BEA0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298B-874E-4203-AA29-8422BEA0E3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4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59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43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3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1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7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2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64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34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5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6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0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1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46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55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6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32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9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5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07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3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7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2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8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8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8D030B-0958-4633-B5E2-E9BAFF1E8DCC}" type="datetimeFigureOut">
              <a:rPr lang="en-US" smtClean="0"/>
              <a:t>24-Jun-17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C05F-CE9B-4C89-80AA-B5AAE48E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21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2047" y="1424603"/>
            <a:ext cx="5759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" y="0"/>
            <a:ext cx="121863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4332" y="5737960"/>
            <a:ext cx="5192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alatino Linotype" panose="02040502050505030304" pitchFamily="18" charset="0"/>
              </a:rPr>
              <a:t>Quiz on Sri </a:t>
            </a:r>
            <a:r>
              <a:rPr lang="en-US" sz="4400" dirty="0" err="1" smtClean="0">
                <a:latin typeface="Palatino Linotype" panose="02040502050505030304" pitchFamily="18" charset="0"/>
              </a:rPr>
              <a:t>Rudram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7314" y="717563"/>
            <a:ext cx="8654605" cy="2642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Name the five faces of Lord Shiva?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81596" y="4297282"/>
            <a:ext cx="7804599" cy="181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Vamadeva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Sadyojaata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Aghora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Ishaana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Tatpurusha</a:t>
            </a:r>
            <a:endParaRPr lang="en-US" sz="4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What according to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Bhagawan</a:t>
            </a:r>
            <a:r>
              <a:rPr lang="en-US" sz="4000" b="1" dirty="0" smtClean="0">
                <a:latin typeface="Palatino Linotype" panose="02040502050505030304" pitchFamily="18" charset="0"/>
              </a:rPr>
              <a:t> is the relationship of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and four Vedas?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4297282"/>
            <a:ext cx="7804599" cy="2386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Sri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Rudram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is the essence of all the four Vedas.</a:t>
            </a:r>
          </a:p>
          <a:p>
            <a:pPr marL="0" indent="0" algn="r">
              <a:buFont typeface="Wingdings 3" charset="2"/>
              <a:buNone/>
            </a:pP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9-Aug-2006</a:t>
            </a:r>
          </a:p>
        </p:txBody>
      </p:sp>
    </p:spTree>
    <p:extLst>
      <p:ext uri="{BB962C8B-B14F-4D97-AF65-F5344CB8AC3E}">
        <p14:creationId xmlns:p14="http://schemas.microsoft.com/office/powerpoint/2010/main" val="3376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What Swami has spoken about the relationship between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Namakam</a:t>
            </a:r>
            <a:r>
              <a:rPr lang="en-US" sz="4000" b="1" dirty="0" smtClean="0">
                <a:latin typeface="Palatino Linotype" panose="02040502050505030304" pitchFamily="18" charset="0"/>
              </a:rPr>
              <a:t> and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Chamakam</a:t>
            </a:r>
            <a:r>
              <a:rPr lang="en-US" sz="4000" b="1" dirty="0" smtClean="0">
                <a:latin typeface="Palatino Linotype" panose="02040502050505030304" pitchFamily="18" charset="0"/>
              </a:rPr>
              <a:t>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3464418"/>
            <a:ext cx="7804599" cy="321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Namakam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emphasizes detachment,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Chamakam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stresses on desire and the oneness of both is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Rudram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. Evil to be discarded and good to be desired.</a:t>
            </a:r>
          </a:p>
          <a:p>
            <a:pPr marL="0" indent="0" algn="r">
              <a:buFont typeface="Wingdings 3" charset="2"/>
              <a:buNone/>
            </a:pP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9-Aug-2006</a:t>
            </a:r>
          </a:p>
        </p:txBody>
      </p:sp>
    </p:spTree>
    <p:extLst>
      <p:ext uri="{BB962C8B-B14F-4D97-AF65-F5344CB8AC3E}">
        <p14:creationId xmlns:p14="http://schemas.microsoft.com/office/powerpoint/2010/main" val="25939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How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Bhagawan</a:t>
            </a:r>
            <a:r>
              <a:rPr lang="en-US" sz="4000" b="1" dirty="0" smtClean="0">
                <a:latin typeface="Palatino Linotype" panose="02040502050505030304" pitchFamily="18" charset="0"/>
              </a:rPr>
              <a:t> explained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</a:t>
            </a:r>
            <a:r>
              <a:rPr lang="en-US" sz="4000" b="1" dirty="0" smtClean="0">
                <a:latin typeface="Palatino Linotype" panose="02040502050505030304" pitchFamily="18" charset="0"/>
              </a:rPr>
              <a:t> and Shiva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tatwam</a:t>
            </a:r>
            <a:r>
              <a:rPr lang="en-US" sz="4000" b="1" dirty="0" smtClean="0">
                <a:latin typeface="Palatino Linotype" panose="02040502050505030304" pitchFamily="18" charset="0"/>
              </a:rPr>
              <a:t> using food?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2013" y="3464418"/>
            <a:ext cx="11177516" cy="321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Shiva-Food taken within limits (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Aghora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)</a:t>
            </a:r>
          </a:p>
          <a:p>
            <a:pPr marL="0" indent="0" algn="ctr">
              <a:buFont typeface="Wingdings 3" charset="2"/>
              <a:buNone/>
            </a:pP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- Food taken without limits (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Ghora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25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How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Bhagawan</a:t>
            </a:r>
            <a:r>
              <a:rPr lang="en-US" sz="4000" b="1" dirty="0" smtClean="0">
                <a:latin typeface="Palatino Linotype" panose="02040502050505030304" pitchFamily="18" charset="0"/>
              </a:rPr>
              <a:t> explains the Shiva and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</a:t>
            </a:r>
            <a:r>
              <a:rPr lang="en-US" sz="4000" b="1" dirty="0" smtClean="0">
                <a:latin typeface="Palatino Linotype" panose="02040502050505030304" pitchFamily="18" charset="0"/>
              </a:rPr>
              <a:t>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Tatwa</a:t>
            </a:r>
            <a:r>
              <a:rPr lang="en-US" sz="4000" b="1" dirty="0" smtClean="0">
                <a:latin typeface="Palatino Linotype" panose="02040502050505030304" pitchFamily="18" charset="0"/>
              </a:rPr>
              <a:t> using a storm?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3464418"/>
            <a:ext cx="7804599" cy="321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-Storm created in the ocean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Shiva- Rain on the land</a:t>
            </a: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According to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Bhagawan</a:t>
            </a:r>
            <a:r>
              <a:rPr lang="en-US" sz="4000" b="1" dirty="0" smtClean="0">
                <a:latin typeface="Palatino Linotype" panose="02040502050505030304" pitchFamily="18" charset="0"/>
              </a:rPr>
              <a:t> what is the symbolism of lingam?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3698542"/>
            <a:ext cx="7804599" cy="298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Lingam signifies the universe without beginning and end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Lingam is the simplest sign of Emergence &amp; Mergence</a:t>
            </a: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2047" y="1424603"/>
            <a:ext cx="5759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" y="0"/>
            <a:ext cx="121863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8569" y="4836439"/>
            <a:ext cx="657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alatino Linotype" panose="02040502050505030304" pitchFamily="18" charset="0"/>
              </a:rPr>
              <a:t>Shiva and Other </a:t>
            </a:r>
            <a:r>
              <a:rPr lang="en-US" sz="4400" dirty="0">
                <a:latin typeface="Palatino Linotype" panose="02040502050505030304" pitchFamily="18" charset="0"/>
              </a:rPr>
              <a:t>D</a:t>
            </a:r>
            <a:r>
              <a:rPr lang="en-US" sz="4400" dirty="0" smtClean="0">
                <a:latin typeface="Palatino Linotype" panose="02040502050505030304" pitchFamily="18" charset="0"/>
              </a:rPr>
              <a:t>eities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8761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5639" y="721217"/>
            <a:ext cx="6954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Palatino Linotype" panose="02040502050505030304" pitchFamily="18" charset="0"/>
              </a:rPr>
              <a:t>When did Lord Krishna Chant Sri </a:t>
            </a:r>
            <a:r>
              <a:rPr lang="en-US" sz="4000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dirty="0" smtClean="0">
                <a:latin typeface="Palatino Linotype" panose="02040502050505030304" pitchFamily="18" charset="0"/>
              </a:rPr>
              <a:t> according to Mahabharata?</a:t>
            </a:r>
            <a:endParaRPr lang="en-US" sz="4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9403" y="708337"/>
            <a:ext cx="969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alatino Linotype" panose="02040502050505030304" pitchFamily="18" charset="0"/>
              </a:rPr>
              <a:t>Where in Sri </a:t>
            </a:r>
            <a:r>
              <a:rPr lang="en-US" sz="3600" dirty="0" err="1" smtClean="0">
                <a:latin typeface="Palatino Linotype" panose="02040502050505030304" pitchFamily="18" charset="0"/>
              </a:rPr>
              <a:t>Rudram</a:t>
            </a:r>
            <a:r>
              <a:rPr lang="en-US" sz="3600" dirty="0" smtClean="0">
                <a:latin typeface="Palatino Linotype" panose="02040502050505030304" pitchFamily="18" charset="0"/>
              </a:rPr>
              <a:t> mention of Agni comes?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5717" y="4541053"/>
            <a:ext cx="8985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Trikagnikalaya</a:t>
            </a:r>
            <a:r>
              <a:rPr lang="en-US" sz="3600" b="1" dirty="0" smtClean="0">
                <a:solidFill>
                  <a:schemeClr val="bg1"/>
                </a:solidFill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</a:rPr>
              <a:t>Kalagnirudraya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3600" b="1" dirty="0" err="1" smtClean="0">
                <a:solidFill>
                  <a:schemeClr val="bg1"/>
                </a:solidFill>
              </a:rPr>
              <a:t>Viranmano</a:t>
            </a:r>
            <a:r>
              <a:rPr lang="en-US" sz="3600" b="1" dirty="0" smtClean="0">
                <a:solidFill>
                  <a:schemeClr val="bg1"/>
                </a:solidFill>
              </a:rPr>
              <a:t>…..</a:t>
            </a:r>
            <a:r>
              <a:rPr lang="en-US" sz="3600" b="1" dirty="0" err="1" smtClean="0">
                <a:solidFill>
                  <a:schemeClr val="bg1"/>
                </a:solidFill>
              </a:rPr>
              <a:t>vadhir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havishmanto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3600" b="1" dirty="0" err="1" smtClean="0">
                <a:solidFill>
                  <a:schemeClr val="bg1"/>
                </a:solidFill>
              </a:rPr>
              <a:t>Yo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Rudro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agnau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yo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apsu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ya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oshadishu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00" y="1427817"/>
            <a:ext cx="7598534" cy="4255144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993217" cy="1427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In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Dasara</a:t>
            </a:r>
            <a:r>
              <a:rPr lang="en-US" sz="4000" b="1" dirty="0" smtClean="0">
                <a:latin typeface="Palatino Linotype" panose="02040502050505030304" pitchFamily="18" charset="0"/>
              </a:rPr>
              <a:t>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Yagnam</a:t>
            </a:r>
            <a:r>
              <a:rPr lang="en-US" sz="4000" b="1" dirty="0" smtClean="0">
                <a:latin typeface="Palatino Linotype" panose="02040502050505030304" pitchFamily="18" charset="0"/>
              </a:rPr>
              <a:t>, in addition to,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</a:t>
            </a:r>
            <a:r>
              <a:rPr lang="en-US" sz="4000" b="1" dirty="0" smtClean="0">
                <a:latin typeface="Palatino Linotype" panose="02040502050505030304" pitchFamily="18" charset="0"/>
              </a:rPr>
              <a:t>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Homa</a:t>
            </a:r>
            <a:r>
              <a:rPr lang="en-US" sz="4000" b="1" dirty="0" smtClean="0">
                <a:latin typeface="Palatino Linotype" panose="02040502050505030304" pitchFamily="18" charset="0"/>
              </a:rPr>
              <a:t> what Devi worship done?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9113" y="5617016"/>
            <a:ext cx="10747513" cy="1258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latin typeface="Palatino Linotype" panose="02040502050505030304" pitchFamily="18" charset="0"/>
              </a:rPr>
              <a:t>Lalitha</a:t>
            </a:r>
            <a:r>
              <a:rPr lang="en-US" sz="3500" dirty="0" smtClean="0"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latin typeface="Palatino Linotype" panose="02040502050505030304" pitchFamily="18" charset="0"/>
              </a:rPr>
              <a:t>kumkum</a:t>
            </a:r>
            <a:r>
              <a:rPr lang="en-US" sz="3500" dirty="0" smtClean="0"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latin typeface="Palatino Linotype" panose="02040502050505030304" pitchFamily="18" charset="0"/>
              </a:rPr>
              <a:t>archana</a:t>
            </a:r>
            <a:endParaRPr lang="en-US" sz="3500" dirty="0" smtClean="0"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latin typeface="Palatino Linotype" panose="02040502050505030304" pitchFamily="18" charset="0"/>
              </a:rPr>
              <a:t>Parayana</a:t>
            </a:r>
            <a:r>
              <a:rPr lang="en-US" sz="3500" dirty="0" smtClean="0">
                <a:latin typeface="Palatino Linotype" panose="02040502050505030304" pitchFamily="18" charset="0"/>
              </a:rPr>
              <a:t> of Devi </a:t>
            </a:r>
            <a:r>
              <a:rPr lang="en-US" sz="3500" dirty="0" err="1" smtClean="0">
                <a:latin typeface="Palatino Linotype" panose="02040502050505030304" pitchFamily="18" charset="0"/>
              </a:rPr>
              <a:t>Bhagavatam</a:t>
            </a:r>
            <a:r>
              <a:rPr lang="en-US" sz="3500" dirty="0" smtClean="0">
                <a:latin typeface="Palatino Linotype" panose="02040502050505030304" pitchFamily="18" charset="0"/>
              </a:rPr>
              <a:t> &amp; </a:t>
            </a:r>
            <a:r>
              <a:rPr lang="en-US" sz="3500" dirty="0" err="1" smtClean="0">
                <a:latin typeface="Palatino Linotype" panose="02040502050505030304" pitchFamily="18" charset="0"/>
              </a:rPr>
              <a:t>Durga</a:t>
            </a:r>
            <a:r>
              <a:rPr lang="en-US" sz="3500" dirty="0" smtClean="0"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latin typeface="Palatino Linotype" panose="02040502050505030304" pitchFamily="18" charset="0"/>
              </a:rPr>
              <a:t>Saptashati</a:t>
            </a:r>
            <a:endParaRPr lang="en-US" sz="3500" dirty="0" smtClean="0"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53258" y="2382592"/>
            <a:ext cx="5759413" cy="1081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Basics</a:t>
            </a:r>
            <a:endParaRPr lang="en-US" sz="6000" b="1" u="sng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7570" y="2590974"/>
            <a:ext cx="10068366" cy="3416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Which verses in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use the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colour</a:t>
            </a:r>
            <a:r>
              <a:rPr lang="en-US" sz="4000" b="1" dirty="0" smtClean="0">
                <a:latin typeface="Palatino Linotype" panose="02040502050505030304" pitchFamily="18" charset="0"/>
              </a:rPr>
              <a:t> of sun to describe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siva</a:t>
            </a:r>
            <a:r>
              <a:rPr lang="en-US" sz="4000" b="1" dirty="0" smtClean="0">
                <a:latin typeface="Palatino Linotype" panose="02040502050505030304" pitchFamily="18" charset="0"/>
              </a:rPr>
              <a:t>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30430" y="4393562"/>
            <a:ext cx="8862813" cy="1532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Asou</a:t>
            </a:r>
            <a:r>
              <a:rPr lang="en-US" sz="3500" smtClean="0">
                <a:solidFill>
                  <a:schemeClr val="tx2"/>
                </a:solidFill>
                <a:latin typeface="Palatino Linotype" panose="02040502050505030304" pitchFamily="18" charset="0"/>
              </a:rPr>
              <a:t> yastamro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aruna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uta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bhabru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sumangalaha</a:t>
            </a:r>
            <a:endParaRPr lang="en-US" sz="3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Tamraya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arunaya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</a:t>
            </a: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2047" y="1424603"/>
            <a:ext cx="5759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" y="0"/>
            <a:ext cx="121863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8569" y="4836439"/>
            <a:ext cx="657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alatino Linotype" panose="02040502050505030304" pitchFamily="18" charset="0"/>
              </a:rPr>
              <a:t>Shiva as Professional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Which verses in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describe Shiva as a Divine Doctor?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2952" y="3412901"/>
            <a:ext cx="8862813" cy="2846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Daivyo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bhishak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te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r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udrashiva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tanuhu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shiva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vishwaha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bheshaji</a:t>
            </a:r>
            <a:endParaRPr lang="en-US" sz="3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Shiva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rudrasya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bheshaji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taya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no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mruda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jevase</a:t>
            </a:r>
            <a:endParaRPr lang="en-US" sz="3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…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ririshaha</a:t>
            </a:r>
            <a:endParaRPr lang="en-US" sz="3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Which verses in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describe Shiva in a negative role?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366" y="4095482"/>
            <a:ext cx="10972800" cy="2163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Kakubhaya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-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stenanaam</a:t>
            </a:r>
            <a:r>
              <a:rPr lang="en-US" sz="3500" dirty="0">
                <a:solidFill>
                  <a:schemeClr val="tx2"/>
                </a:solidFill>
                <a:latin typeface="Palatino Linotype" panose="02040502050505030304" pitchFamily="18" charset="0"/>
              </a:rPr>
              <a:t>-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mushnataam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- </a:t>
            </a:r>
            <a:r>
              <a:rPr lang="en-US" sz="35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prakruntanaam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>
                <a:solidFill>
                  <a:schemeClr val="tx2"/>
                </a:solidFill>
                <a:latin typeface="Palatino Linotype" panose="02040502050505030304" pitchFamily="18" charset="0"/>
              </a:rPr>
              <a:t>(thieves),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taskranaam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(smugglers),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vanchate-parevanchate</a:t>
            </a:r>
            <a:r>
              <a:rPr lang="en-US" sz="3500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(cheat),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paricharaya</a:t>
            </a:r>
            <a:r>
              <a:rPr lang="en-US" sz="3500" dirty="0">
                <a:solidFill>
                  <a:schemeClr val="tx2"/>
                </a:solidFill>
                <a:latin typeface="Palatino Linotype" panose="02040502050505030304" pitchFamily="18" charset="0"/>
              </a:rPr>
              <a:t>- </a:t>
            </a:r>
            <a:r>
              <a:rPr lang="en-US" sz="35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kulunchanaam</a:t>
            </a:r>
            <a:r>
              <a:rPr lang="en-US" sz="3500" dirty="0">
                <a:solidFill>
                  <a:schemeClr val="tx2"/>
                </a:solidFill>
                <a:latin typeface="Palatino Linotype" panose="02040502050505030304" pitchFamily="18" charset="0"/>
              </a:rPr>
              <a:t>(robbers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)</a:t>
            </a:r>
            <a:endParaRPr lang="en-US" sz="3500" i="1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Which verses in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describe Shiva as animal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rearer</a:t>
            </a:r>
            <a:r>
              <a:rPr lang="en-US" sz="4000" b="1" dirty="0" smtClean="0">
                <a:latin typeface="Palatino Linotype" panose="02040502050505030304" pitchFamily="18" charset="0"/>
              </a:rPr>
              <a:t>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366" y="4095482"/>
            <a:ext cx="10972800" cy="216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ashwapatibhyscha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shwanibhyscha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shwapatibhyscha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</a:t>
            </a:r>
            <a:endParaRPr lang="en-US" sz="35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shamasad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dwipade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chatushpade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Which verses in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describe Shiva as skilled artisan?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366" y="4095482"/>
            <a:ext cx="10972800" cy="2163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Takshabhyo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(carpenters),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rathakarebhyscha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(builder of chariots),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kulalebhya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(potters),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karmarebhya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(blacksmiths),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ishukrutbhyo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dhanvakrutbhyo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(fabricators of bows and arrows)</a:t>
            </a: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2047" y="1424603"/>
            <a:ext cx="5759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" y="0"/>
            <a:ext cx="121863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8569" y="4836439"/>
            <a:ext cx="657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alatino Linotype" panose="02040502050505030304" pitchFamily="18" charset="0"/>
              </a:rPr>
              <a:t>Different facets of Shiva 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Which verses in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describe different forms of water?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366" y="4095482"/>
            <a:ext cx="10972800" cy="216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65" y="4095482"/>
            <a:ext cx="11552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Palatino Linotype" panose="02040502050505030304" pitchFamily="18" charset="0"/>
              </a:rPr>
              <a:t>Sheeghreyaya</a:t>
            </a:r>
            <a:r>
              <a:rPr lang="en-US" sz="2800" dirty="0" smtClean="0">
                <a:latin typeface="Palatino Linotype" panose="02040502050505030304" pitchFamily="18" charset="0"/>
              </a:rPr>
              <a:t> cha </a:t>
            </a:r>
            <a:r>
              <a:rPr lang="en-US" sz="2800" dirty="0" err="1" smtClean="0">
                <a:latin typeface="Palatino Linotype" panose="02040502050505030304" pitchFamily="18" charset="0"/>
              </a:rPr>
              <a:t>sheebhyaya</a:t>
            </a:r>
            <a:r>
              <a:rPr lang="en-US" sz="2800" dirty="0" smtClean="0">
                <a:latin typeface="Palatino Linotype" panose="02040502050505030304" pitchFamily="18" charset="0"/>
              </a:rPr>
              <a:t> cha, </a:t>
            </a:r>
            <a:r>
              <a:rPr lang="en-US" sz="2800" dirty="0" err="1" smtClean="0">
                <a:latin typeface="Palatino Linotype" panose="02040502050505030304" pitchFamily="18" charset="0"/>
              </a:rPr>
              <a:t>urmyaya</a:t>
            </a:r>
            <a:r>
              <a:rPr lang="en-US" sz="2800" dirty="0" smtClean="0">
                <a:latin typeface="Palatino Linotype" panose="02040502050505030304" pitchFamily="18" charset="0"/>
              </a:rPr>
              <a:t> cha </a:t>
            </a:r>
            <a:r>
              <a:rPr lang="en-US" sz="2800" dirty="0" err="1" smtClean="0">
                <a:latin typeface="Palatino Linotype" panose="02040502050505030304" pitchFamily="18" charset="0"/>
              </a:rPr>
              <a:t>vasvanyaya</a:t>
            </a:r>
            <a:r>
              <a:rPr lang="en-US" sz="2800" dirty="0" smtClean="0">
                <a:latin typeface="Palatino Linotype" panose="02040502050505030304" pitchFamily="18" charset="0"/>
              </a:rPr>
              <a:t> cha</a:t>
            </a:r>
          </a:p>
          <a:p>
            <a:r>
              <a:rPr lang="en-US" sz="2800" dirty="0" err="1" smtClean="0">
                <a:latin typeface="Palatino Linotype" panose="02040502050505030304" pitchFamily="18" charset="0"/>
              </a:rPr>
              <a:t>Srotasyaya</a:t>
            </a:r>
            <a:r>
              <a:rPr lang="en-US" sz="2800" dirty="0" smtClean="0">
                <a:latin typeface="Palatino Linotype" panose="02040502050505030304" pitchFamily="18" charset="0"/>
              </a:rPr>
              <a:t> cha </a:t>
            </a:r>
            <a:r>
              <a:rPr lang="en-US" sz="2800" dirty="0" err="1" smtClean="0">
                <a:latin typeface="Palatino Linotype" panose="02040502050505030304" pitchFamily="18" charset="0"/>
              </a:rPr>
              <a:t>dweepyaya</a:t>
            </a:r>
            <a:r>
              <a:rPr lang="en-US" sz="2800" dirty="0" smtClean="0">
                <a:latin typeface="Palatino Linotype" panose="02040502050505030304" pitchFamily="18" charset="0"/>
              </a:rPr>
              <a:t> cha, </a:t>
            </a:r>
            <a:r>
              <a:rPr lang="en-US" sz="2800" dirty="0" err="1" smtClean="0">
                <a:latin typeface="Palatino Linotype" panose="02040502050505030304" pitchFamily="18" charset="0"/>
              </a:rPr>
              <a:t>katyaya</a:t>
            </a:r>
            <a:r>
              <a:rPr lang="en-US" sz="2800" dirty="0" smtClean="0">
                <a:latin typeface="Palatino Linotype" panose="02040502050505030304" pitchFamily="18" charset="0"/>
              </a:rPr>
              <a:t> cha </a:t>
            </a:r>
            <a:r>
              <a:rPr lang="en-US" sz="2800" dirty="0" err="1" smtClean="0">
                <a:latin typeface="Palatino Linotype" panose="02040502050505030304" pitchFamily="18" charset="0"/>
              </a:rPr>
              <a:t>neepyaya</a:t>
            </a:r>
            <a:r>
              <a:rPr lang="en-US" sz="2800" dirty="0" smtClean="0">
                <a:latin typeface="Palatino Linotype" panose="02040502050505030304" pitchFamily="18" charset="0"/>
              </a:rPr>
              <a:t> cha</a:t>
            </a:r>
          </a:p>
          <a:p>
            <a:r>
              <a:rPr lang="en-US" sz="2800" dirty="0" err="1" smtClean="0">
                <a:latin typeface="Palatino Linotype" panose="02040502050505030304" pitchFamily="18" charset="0"/>
              </a:rPr>
              <a:t>Naadyaya</a:t>
            </a:r>
            <a:r>
              <a:rPr lang="en-US" sz="2800" dirty="0" smtClean="0">
                <a:latin typeface="Palatino Linotype" panose="02040502050505030304" pitchFamily="18" charset="0"/>
              </a:rPr>
              <a:t> cha </a:t>
            </a:r>
            <a:r>
              <a:rPr lang="en-US" sz="2800" dirty="0" err="1" smtClean="0">
                <a:latin typeface="Palatino Linotype" panose="02040502050505030304" pitchFamily="18" charset="0"/>
              </a:rPr>
              <a:t>vyshantaya</a:t>
            </a:r>
            <a:r>
              <a:rPr lang="en-US" sz="2800" dirty="0" smtClean="0">
                <a:latin typeface="Palatino Linotype" panose="02040502050505030304" pitchFamily="18" charset="0"/>
              </a:rPr>
              <a:t> cha, </a:t>
            </a:r>
            <a:r>
              <a:rPr lang="en-US" sz="2800" dirty="0" err="1" smtClean="0">
                <a:latin typeface="Palatino Linotype" panose="02040502050505030304" pitchFamily="18" charset="0"/>
              </a:rPr>
              <a:t>kupyaya</a:t>
            </a:r>
            <a:r>
              <a:rPr lang="en-US" sz="2800" dirty="0" smtClean="0">
                <a:latin typeface="Palatino Linotype" panose="02040502050505030304" pitchFamily="18" charset="0"/>
              </a:rPr>
              <a:t> cha </a:t>
            </a:r>
            <a:r>
              <a:rPr lang="en-US" sz="2800" dirty="0" err="1" smtClean="0">
                <a:latin typeface="Palatino Linotype" panose="02040502050505030304" pitchFamily="18" charset="0"/>
              </a:rPr>
              <a:t>avatyaya</a:t>
            </a:r>
            <a:r>
              <a:rPr lang="en-US" sz="2800" dirty="0" smtClean="0">
                <a:latin typeface="Palatino Linotype" panose="02040502050505030304" pitchFamily="18" charset="0"/>
              </a:rPr>
              <a:t> cha, </a:t>
            </a:r>
            <a:r>
              <a:rPr lang="en-US" sz="2800" dirty="0" err="1" smtClean="0">
                <a:latin typeface="Palatino Linotype" panose="02040502050505030304" pitchFamily="18" charset="0"/>
              </a:rPr>
              <a:t>varshyaya</a:t>
            </a:r>
            <a:r>
              <a:rPr lang="en-US" sz="2800" dirty="0" smtClean="0">
                <a:latin typeface="Palatino Linotype" panose="02040502050505030304" pitchFamily="18" charset="0"/>
              </a:rPr>
              <a:t> cha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24856"/>
            <a:ext cx="12050332" cy="6748186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Which verses in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mentions about vegetation?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2952" y="4095482"/>
            <a:ext cx="8862813" cy="2163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Vananaam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pataye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namaha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Vrukshanaam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pataye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namaha</a:t>
            </a:r>
            <a:endParaRPr lang="en-US" sz="3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Aushadhinaam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pataye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namaha</a:t>
            </a:r>
            <a:endParaRPr lang="en-US" sz="3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Vanyaya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kakshaya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</a:t>
            </a: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Which verses in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describe Shiva in contradictory attributes?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2952" y="3412901"/>
            <a:ext cx="8862813" cy="334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Bhavaya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cha,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Neelagrivaya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shitikanthaya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Kapardine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vyuptakeshaya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Jyesthaya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kanisthaya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cha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Mahadbhyaha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kshullake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bhyascha</a:t>
            </a:r>
            <a:endParaRPr lang="en-US" sz="3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endParaRPr lang="en-US" sz="3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7804599" cy="1818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What are the three names of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4297282"/>
            <a:ext cx="7804599" cy="181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Sri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Rudraprasna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Satarudriya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Rudradhyaya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Namakam</a:t>
            </a:r>
            <a:endParaRPr lang="en-US" sz="4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Which prayer in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is chanted for the wellbeing of the community?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85612" y="3412901"/>
            <a:ext cx="10040154" cy="284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10</a:t>
            </a:r>
            <a:r>
              <a:rPr lang="en-US" sz="3500" baseline="30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th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anuvaka</a:t>
            </a:r>
            <a:endParaRPr lang="en-US" sz="3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Dwipade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chatuspade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.. (two legged, four legged)</a:t>
            </a:r>
          </a:p>
          <a:p>
            <a:pPr marL="0" indent="0" algn="ctr">
              <a:buFont typeface="Wingdings 3" charset="2"/>
              <a:buNone/>
            </a:pP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Mano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mahanta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muta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mano</a:t>
            </a:r>
            <a:r>
              <a:rPr lang="en-US" sz="3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…(young ones, aged ones, loved ones etc.)</a:t>
            </a:r>
          </a:p>
          <a:p>
            <a:pPr marL="0" indent="0" algn="ctr">
              <a:buFont typeface="Wingdings 3" charset="2"/>
              <a:buNone/>
            </a:pPr>
            <a:endParaRPr lang="en-US" sz="40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2047" y="1424603"/>
            <a:ext cx="5759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" y="0"/>
            <a:ext cx="121863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8569" y="4836439"/>
            <a:ext cx="657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Palatino Linotype" panose="02040502050505030304" pitchFamily="18" charset="0"/>
              </a:rPr>
              <a:t>Swasti</a:t>
            </a:r>
            <a:r>
              <a:rPr lang="en-US" sz="4400" b="1" dirty="0">
                <a:latin typeface="Palatino Linotype" panose="02040502050505030304" pitchFamily="18" charset="0"/>
              </a:rPr>
              <a:t> Chanting Round</a:t>
            </a:r>
          </a:p>
        </p:txBody>
      </p:sp>
    </p:spTree>
    <p:extLst>
      <p:ext uri="{BB962C8B-B14F-4D97-AF65-F5344CB8AC3E}">
        <p14:creationId xmlns:p14="http://schemas.microsoft.com/office/powerpoint/2010/main" val="7241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66" y="2534831"/>
            <a:ext cx="10672678" cy="183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 err="1" smtClean="0">
                <a:latin typeface="Palatino Linotype" panose="02040502050505030304" pitchFamily="18" charset="0"/>
              </a:rPr>
              <a:t>Namo</a:t>
            </a:r>
            <a:r>
              <a:rPr lang="en-US" sz="5000" b="1" dirty="0" smtClean="0">
                <a:latin typeface="Palatino Linotype" panose="02040502050505030304" pitchFamily="18" charset="0"/>
              </a:rPr>
              <a:t> </a:t>
            </a:r>
            <a:r>
              <a:rPr lang="en-US" sz="5000" b="1" dirty="0" err="1" smtClean="0">
                <a:latin typeface="Palatino Linotype" panose="02040502050505030304" pitchFamily="18" charset="0"/>
              </a:rPr>
              <a:t>rudrebhyo</a:t>
            </a:r>
            <a:r>
              <a:rPr lang="en-US" sz="5000" b="1" dirty="0" smtClean="0">
                <a:latin typeface="Palatino Linotype" panose="02040502050505030304" pitchFamily="18" charset="0"/>
              </a:rPr>
              <a:t> ye </a:t>
            </a:r>
            <a:r>
              <a:rPr lang="en-US" sz="5000" b="1" dirty="0" err="1" smtClean="0">
                <a:latin typeface="Palatino Linotype" panose="02040502050505030304" pitchFamily="18" charset="0"/>
              </a:rPr>
              <a:t>pruthivyam</a:t>
            </a:r>
            <a:endParaRPr lang="en-US" sz="5000" b="1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66" y="2534831"/>
            <a:ext cx="10672678" cy="183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latin typeface="Palatino Linotype" panose="02040502050505030304" pitchFamily="18" charset="0"/>
              </a:rPr>
              <a:t>Namah</a:t>
            </a:r>
            <a:r>
              <a:rPr lang="en-US" sz="4800" b="1" dirty="0" smtClean="0">
                <a:latin typeface="Palatino Linotype" panose="02040502050505030304" pitchFamily="18" charset="0"/>
              </a:rPr>
              <a:t> </a:t>
            </a:r>
            <a:r>
              <a:rPr lang="en-US" sz="4800" b="1" dirty="0" err="1" smtClean="0">
                <a:latin typeface="Palatino Linotype" panose="02040502050505030304" pitchFamily="18" charset="0"/>
              </a:rPr>
              <a:t>irinyaya</a:t>
            </a:r>
            <a:r>
              <a:rPr lang="en-US" sz="4800" b="1" dirty="0" smtClean="0">
                <a:latin typeface="Palatino Linotype" panose="02040502050505030304" pitchFamily="18" charset="0"/>
              </a:rPr>
              <a:t> cha </a:t>
            </a:r>
            <a:r>
              <a:rPr lang="en-US" sz="4800" b="1" dirty="0" err="1" smtClean="0">
                <a:latin typeface="Palatino Linotype" panose="02040502050505030304" pitchFamily="18" charset="0"/>
              </a:rPr>
              <a:t>prapathyaya</a:t>
            </a:r>
            <a:r>
              <a:rPr lang="en-US" sz="4800" b="1" dirty="0" smtClean="0">
                <a:latin typeface="Palatino Linotype" panose="02040502050505030304" pitchFamily="18" charset="0"/>
              </a:rPr>
              <a:t> cha</a:t>
            </a:r>
          </a:p>
        </p:txBody>
      </p:sp>
    </p:spTree>
    <p:extLst>
      <p:ext uri="{BB962C8B-B14F-4D97-AF65-F5344CB8AC3E}">
        <p14:creationId xmlns:p14="http://schemas.microsoft.com/office/powerpoint/2010/main" val="32228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66" y="2534831"/>
            <a:ext cx="10672678" cy="183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latin typeface="Palatino Linotype" panose="02040502050505030304" pitchFamily="18" charset="0"/>
              </a:rPr>
              <a:t>Namah</a:t>
            </a:r>
            <a:r>
              <a:rPr lang="en-US" sz="4800" b="1" dirty="0" smtClean="0">
                <a:latin typeface="Palatino Linotype" panose="02040502050505030304" pitchFamily="18" charset="0"/>
              </a:rPr>
              <a:t> </a:t>
            </a:r>
            <a:r>
              <a:rPr lang="en-US" sz="4800" b="1" dirty="0" err="1" smtClean="0">
                <a:latin typeface="Palatino Linotype" panose="02040502050505030304" pitchFamily="18" charset="0"/>
              </a:rPr>
              <a:t>somaya</a:t>
            </a:r>
            <a:r>
              <a:rPr lang="en-US" sz="4800" b="1" dirty="0" smtClean="0">
                <a:latin typeface="Palatino Linotype" panose="02040502050505030304" pitchFamily="18" charset="0"/>
              </a:rPr>
              <a:t> cha </a:t>
            </a:r>
            <a:r>
              <a:rPr lang="en-US" sz="4800" b="1" dirty="0" err="1" smtClean="0">
                <a:latin typeface="Palatino Linotype" panose="02040502050505030304" pitchFamily="18" charset="0"/>
              </a:rPr>
              <a:t>rudraya</a:t>
            </a:r>
            <a:r>
              <a:rPr lang="en-US" sz="4800" b="1" dirty="0" smtClean="0">
                <a:latin typeface="Palatino Linotype" panose="02040502050505030304" pitchFamily="18" charset="0"/>
              </a:rPr>
              <a:t> cha</a:t>
            </a:r>
          </a:p>
        </p:txBody>
      </p:sp>
    </p:spTree>
    <p:extLst>
      <p:ext uri="{BB962C8B-B14F-4D97-AF65-F5344CB8AC3E}">
        <p14:creationId xmlns:p14="http://schemas.microsoft.com/office/powerpoint/2010/main" val="21896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66" y="2534831"/>
            <a:ext cx="10672678" cy="183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Palatino Linotype" panose="02040502050505030304" pitchFamily="18" charset="0"/>
              </a:rPr>
              <a:t>Namaste </a:t>
            </a:r>
            <a:r>
              <a:rPr lang="en-US" sz="4800" b="1" dirty="0" err="1" smtClean="0">
                <a:latin typeface="Palatino Linotype" panose="02040502050505030304" pitchFamily="18" charset="0"/>
              </a:rPr>
              <a:t>astu</a:t>
            </a:r>
            <a:r>
              <a:rPr lang="en-US" sz="4800" b="1" dirty="0" smtClean="0">
                <a:latin typeface="Palatino Linotype" panose="02040502050505030304" pitchFamily="18" charset="0"/>
              </a:rPr>
              <a:t> </a:t>
            </a:r>
            <a:r>
              <a:rPr lang="en-US" sz="4800" b="1" dirty="0" err="1" smtClean="0">
                <a:latin typeface="Palatino Linotype" panose="02040502050505030304" pitchFamily="18" charset="0"/>
              </a:rPr>
              <a:t>bhagawan</a:t>
            </a:r>
            <a:r>
              <a:rPr lang="en-US" sz="4800" b="1" dirty="0" smtClean="0">
                <a:latin typeface="Palatino Linotype" panose="02040502050505030304" pitchFamily="18" charset="0"/>
              </a:rPr>
              <a:t> </a:t>
            </a:r>
            <a:r>
              <a:rPr lang="en-US" sz="4800" b="1" dirty="0" err="1" smtClean="0">
                <a:latin typeface="Palatino Linotype" panose="02040502050505030304" pitchFamily="18" charset="0"/>
              </a:rPr>
              <a:t>visweshwaraya</a:t>
            </a:r>
            <a:endParaRPr lang="en-US" sz="4800" b="1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67335" y="2871784"/>
            <a:ext cx="8946541" cy="9905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Palatino Linotype" panose="02040502050505030304" pitchFamily="18" charset="0"/>
              </a:rPr>
              <a:t>Sai Ram</a:t>
            </a:r>
            <a:endParaRPr lang="en-US" sz="6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7804599" cy="1818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Where does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occur in Vedic Texts?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4297282"/>
            <a:ext cx="7804599" cy="1818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Taittiriya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Samhita- Krishna Yajurveda- 4</a:t>
            </a:r>
            <a:r>
              <a:rPr lang="en-US" sz="4000" baseline="30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th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kanda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(Chapter)- 5</a:t>
            </a:r>
            <a:r>
              <a:rPr lang="en-US" sz="4000" baseline="30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th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Prasna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(topic)</a:t>
            </a:r>
            <a:endParaRPr lang="en-US" sz="4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34860" y="744858"/>
            <a:ext cx="7804599" cy="3105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What exact word is used to describe ‘Cucumber’ in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and what is special about this simile?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4297282"/>
            <a:ext cx="7804599" cy="181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en-US" sz="4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6834" y="5022761"/>
            <a:ext cx="776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Palatino Linotype" panose="02040502050505030304" pitchFamily="18" charset="0"/>
              </a:rPr>
              <a:t>Urvarukam</a:t>
            </a:r>
            <a:endParaRPr lang="en-US" sz="4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34860" y="744859"/>
            <a:ext cx="8654605" cy="2642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Name the Rishi,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Devata</a:t>
            </a:r>
            <a:r>
              <a:rPr lang="en-US" sz="4000" b="1" dirty="0" smtClean="0">
                <a:latin typeface="Palatino Linotype" panose="02040502050505030304" pitchFamily="18" charset="0"/>
              </a:rPr>
              <a:t> and Meter of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4297282"/>
            <a:ext cx="7804599" cy="181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Aghora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Rishi,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Devata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Anushhthup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Chandaha</a:t>
            </a:r>
            <a:endParaRPr lang="en-US" sz="4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2047" y="1424603"/>
            <a:ext cx="5759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6"/>
            <a:ext cx="121863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8569" y="4836439"/>
            <a:ext cx="657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Palatino Linotype" panose="02040502050505030304" pitchFamily="18" charset="0"/>
              </a:rPr>
              <a:t>Bhagawan</a:t>
            </a:r>
            <a:r>
              <a:rPr lang="en-US" sz="4400" dirty="0" smtClean="0">
                <a:latin typeface="Palatino Linotype" panose="02040502050505030304" pitchFamily="18" charset="0"/>
              </a:rPr>
              <a:t> on Sri </a:t>
            </a:r>
            <a:r>
              <a:rPr lang="en-US" sz="4400" dirty="0" err="1" smtClean="0">
                <a:latin typeface="Palatino Linotype" panose="02040502050505030304" pitchFamily="18" charset="0"/>
              </a:rPr>
              <a:t>Rudram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 is derived from ‘</a:t>
            </a:r>
            <a:r>
              <a:rPr lang="en-US" sz="4000" b="1" i="1" dirty="0" err="1" smtClean="0">
                <a:latin typeface="Palatino Linotype" panose="02040502050505030304" pitchFamily="18" charset="0"/>
              </a:rPr>
              <a:t>rudana</a:t>
            </a:r>
            <a:r>
              <a:rPr lang="en-US" sz="4000" b="1" dirty="0" smtClean="0">
                <a:latin typeface="Palatino Linotype" panose="02040502050505030304" pitchFamily="18" charset="0"/>
              </a:rPr>
              <a:t>’-crying. How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Bhagawan</a:t>
            </a:r>
            <a:r>
              <a:rPr lang="en-US" sz="4000" b="1" dirty="0" smtClean="0">
                <a:latin typeface="Palatino Linotype" panose="02040502050505030304" pitchFamily="18" charset="0"/>
              </a:rPr>
              <a:t> has connected crying (tears) with blessings of Lord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</a:t>
            </a:r>
            <a:r>
              <a:rPr lang="en-US" sz="4000" b="1" dirty="0" smtClean="0">
                <a:latin typeface="Palatino Linotype" panose="02040502050505030304" pitchFamily="18" charset="0"/>
              </a:rPr>
              <a:t>? 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4297282"/>
            <a:ext cx="7804599" cy="2386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i="1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Kalla</a:t>
            </a:r>
            <a:r>
              <a:rPr lang="en-US" sz="4000" i="1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i="1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neellu</a:t>
            </a:r>
            <a:r>
              <a:rPr lang="en-US" sz="4000" i="1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i="1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tapistadu-kalla</a:t>
            </a:r>
            <a:r>
              <a:rPr lang="en-US" sz="4000" i="1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i="1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neellu</a:t>
            </a:r>
            <a:r>
              <a:rPr lang="en-US" sz="4000" i="1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i="1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tepistadu</a:t>
            </a:r>
            <a:endParaRPr lang="en-US" sz="4000" i="1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Wipes your tears and makes you cry happy tears</a:t>
            </a:r>
            <a:endParaRPr lang="en-US" sz="4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615" y="719101"/>
            <a:ext cx="9517489" cy="2513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Palatino Linotype" panose="02040502050505030304" pitchFamily="18" charset="0"/>
              </a:rPr>
              <a:t>What is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Bhagawan’s</a:t>
            </a:r>
            <a:r>
              <a:rPr lang="en-US" sz="4000" b="1" dirty="0" smtClean="0">
                <a:latin typeface="Palatino Linotype" panose="02040502050505030304" pitchFamily="18" charset="0"/>
              </a:rPr>
              <a:t> one sentence summary of the benefits of chanting Sri </a:t>
            </a:r>
            <a:r>
              <a:rPr lang="en-US" sz="4000" b="1" dirty="0" err="1" smtClean="0">
                <a:latin typeface="Palatino Linotype" panose="02040502050505030304" pitchFamily="18" charset="0"/>
              </a:rPr>
              <a:t>Rudram</a:t>
            </a:r>
            <a:r>
              <a:rPr lang="en-US" sz="4000" b="1" dirty="0" smtClean="0">
                <a:latin typeface="Palatino Linotype" panose="02040502050505030304" pitchFamily="18" charset="0"/>
              </a:rPr>
              <a:t>?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3925" y="4297282"/>
            <a:ext cx="7804599" cy="2386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i="1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Rudram</a:t>
            </a:r>
            <a:r>
              <a:rPr lang="en-US" sz="4000" i="1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i="1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cheppite</a:t>
            </a:r>
            <a:r>
              <a:rPr lang="en-US" sz="4000" i="1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i="1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Bhadramuga</a:t>
            </a:r>
            <a:r>
              <a:rPr lang="en-US" sz="4000" i="1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i="1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Untaru</a:t>
            </a:r>
            <a:endParaRPr lang="en-US" sz="4000" i="1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If you chant </a:t>
            </a:r>
            <a:r>
              <a:rPr lang="en-US" sz="4000" dirty="0" err="1" smtClean="0">
                <a:solidFill>
                  <a:schemeClr val="tx2"/>
                </a:solidFill>
                <a:latin typeface="Palatino Linotype" panose="02040502050505030304" pitchFamily="18" charset="0"/>
              </a:rPr>
              <a:t>Rudram</a:t>
            </a:r>
            <a:r>
              <a:rPr lang="en-US" sz="4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you will be happy and peaceful</a:t>
            </a:r>
          </a:p>
        </p:txBody>
      </p:sp>
    </p:spTree>
    <p:extLst>
      <p:ext uri="{BB962C8B-B14F-4D97-AF65-F5344CB8AC3E}">
        <p14:creationId xmlns:p14="http://schemas.microsoft.com/office/powerpoint/2010/main" val="34227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1634</TotalTime>
  <Words>682</Words>
  <Application>Microsoft Office PowerPoint</Application>
  <PresentationFormat>Widescreen</PresentationFormat>
  <Paragraphs>87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Palatino Linotype</vt:lpstr>
      <vt:lpstr>Wingdings 3</vt:lpstr>
      <vt:lpstr>3_Ion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Multimedia</dc:creator>
  <cp:lastModifiedBy>Bhargav</cp:lastModifiedBy>
  <cp:revision>313</cp:revision>
  <dcterms:created xsi:type="dcterms:W3CDTF">2016-08-14T08:39:34Z</dcterms:created>
  <dcterms:modified xsi:type="dcterms:W3CDTF">2017-06-24T11:01:41Z</dcterms:modified>
</cp:coreProperties>
</file>