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57" r:id="rId4"/>
    <p:sldId id="258" r:id="rId5"/>
    <p:sldId id="272" r:id="rId6"/>
    <p:sldId id="271" r:id="rId7"/>
    <p:sldId id="259" r:id="rId8"/>
    <p:sldId id="260" r:id="rId9"/>
    <p:sldId id="261" r:id="rId10"/>
    <p:sldId id="262"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EFCB5-A983-4CB5-9506-7E8B77BC8F44}" type="datetimeFigureOut">
              <a:rPr lang="en-IN" smtClean="0"/>
              <a:t>24-03-2022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1FB8F-DA94-4C6B-A345-4F0F855DD4B1}" type="slidenum">
              <a:rPr lang="en-IN" smtClean="0"/>
              <a:t>‹#›</a:t>
            </a:fld>
            <a:endParaRPr lang="en-IN"/>
          </a:p>
        </p:txBody>
      </p:sp>
    </p:spTree>
    <p:extLst>
      <p:ext uri="{BB962C8B-B14F-4D97-AF65-F5344CB8AC3E}">
        <p14:creationId xmlns:p14="http://schemas.microsoft.com/office/powerpoint/2010/main" val="133175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101FB8F-DA94-4C6B-A345-4F0F855DD4B1}" type="slidenum">
              <a:rPr lang="en-IN" smtClean="0"/>
              <a:t>1</a:t>
            </a:fld>
            <a:endParaRPr lang="en-IN"/>
          </a:p>
        </p:txBody>
      </p:sp>
    </p:spTree>
    <p:extLst>
      <p:ext uri="{BB962C8B-B14F-4D97-AF65-F5344CB8AC3E}">
        <p14:creationId xmlns:p14="http://schemas.microsoft.com/office/powerpoint/2010/main" val="389200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65FD5F3-FD0D-4F75-9F4C-7F1562E92FF1}" type="datetimeFigureOut">
              <a:rPr lang="en-IN" smtClean="0"/>
              <a:t>24-03-2022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161764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5FD5F3-FD0D-4F75-9F4C-7F1562E92FF1}" type="datetimeFigureOut">
              <a:rPr lang="en-IN" smtClean="0"/>
              <a:t>24-03-2022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339618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5FD5F3-FD0D-4F75-9F4C-7F1562E92FF1}" type="datetimeFigureOut">
              <a:rPr lang="en-IN" smtClean="0"/>
              <a:t>24-03-2022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254313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65FD5F3-FD0D-4F75-9F4C-7F1562E92FF1}" type="datetimeFigureOut">
              <a:rPr lang="en-IN" smtClean="0"/>
              <a:t>24-03-2022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223770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FD5F3-FD0D-4F75-9F4C-7F1562E92FF1}" type="datetimeFigureOut">
              <a:rPr lang="en-IN" smtClean="0"/>
              <a:t>24-03-2022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98129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65FD5F3-FD0D-4F75-9F4C-7F1562E92FF1}" type="datetimeFigureOut">
              <a:rPr lang="en-IN" smtClean="0"/>
              <a:t>24-03-2022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210823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65FD5F3-FD0D-4F75-9F4C-7F1562E92FF1}" type="datetimeFigureOut">
              <a:rPr lang="en-IN" smtClean="0"/>
              <a:t>24-03-2022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377615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65FD5F3-FD0D-4F75-9F4C-7F1562E92FF1}" type="datetimeFigureOut">
              <a:rPr lang="en-IN" smtClean="0"/>
              <a:t>24-03-2022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79059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FD5F3-FD0D-4F75-9F4C-7F1562E92FF1}" type="datetimeFigureOut">
              <a:rPr lang="en-IN" smtClean="0"/>
              <a:t>24-03-2022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408316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FD5F3-FD0D-4F75-9F4C-7F1562E92FF1}" type="datetimeFigureOut">
              <a:rPr lang="en-IN" smtClean="0"/>
              <a:t>24-03-2022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210053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FD5F3-FD0D-4F75-9F4C-7F1562E92FF1}" type="datetimeFigureOut">
              <a:rPr lang="en-IN" smtClean="0"/>
              <a:t>24-03-2022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338E75-DBE9-4A81-831D-A873E84019FB}" type="slidenum">
              <a:rPr lang="en-IN" smtClean="0"/>
              <a:t>‹#›</a:t>
            </a:fld>
            <a:endParaRPr lang="en-IN"/>
          </a:p>
        </p:txBody>
      </p:sp>
    </p:spTree>
    <p:extLst>
      <p:ext uri="{BB962C8B-B14F-4D97-AF65-F5344CB8AC3E}">
        <p14:creationId xmlns:p14="http://schemas.microsoft.com/office/powerpoint/2010/main" val="207726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FD5F3-FD0D-4F75-9F4C-7F1562E92FF1}" type="datetimeFigureOut">
              <a:rPr lang="en-IN" smtClean="0"/>
              <a:t>24-03-2022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38E75-DBE9-4A81-831D-A873E84019FB}" type="slidenum">
              <a:rPr lang="en-IN" smtClean="0"/>
              <a:t>‹#›</a:t>
            </a:fld>
            <a:endParaRPr lang="en-IN"/>
          </a:p>
        </p:txBody>
      </p:sp>
    </p:spTree>
    <p:extLst>
      <p:ext uri="{BB962C8B-B14F-4D97-AF65-F5344CB8AC3E}">
        <p14:creationId xmlns:p14="http://schemas.microsoft.com/office/powerpoint/2010/main" val="392693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r>
              <a:rPr lang="en-GB" sz="2800" u="sng" dirty="0" smtClean="0">
                <a:solidFill>
                  <a:srgbClr val="C00000"/>
                </a:solidFill>
                <a:latin typeface="Arial Narrow" pitchFamily="34" charset="0"/>
              </a:rPr>
              <a:t>Om Sri Sai Ram</a:t>
            </a:r>
            <a:endParaRPr lang="en-IN" sz="2800" u="sng" dirty="0">
              <a:solidFill>
                <a:srgbClr val="C00000"/>
              </a:solidFill>
              <a:latin typeface="Arial Narrow" pitchFamily="34" charset="0"/>
            </a:endParaRPr>
          </a:p>
        </p:txBody>
      </p:sp>
      <p:sp>
        <p:nvSpPr>
          <p:cNvPr id="3" name="Subtitle 2"/>
          <p:cNvSpPr>
            <a:spLocks noGrp="1"/>
          </p:cNvSpPr>
          <p:nvPr>
            <p:ph type="subTitle" idx="1"/>
          </p:nvPr>
        </p:nvSpPr>
        <p:spPr>
          <a:xfrm>
            <a:off x="251520" y="836712"/>
            <a:ext cx="8640960" cy="5760640"/>
          </a:xfrm>
        </p:spPr>
        <p:txBody>
          <a:bodyPr/>
          <a:lstStyle/>
          <a:p>
            <a:r>
              <a:rPr lang="en-GB" sz="4400" b="1" dirty="0" smtClean="0">
                <a:solidFill>
                  <a:srgbClr val="C00000"/>
                </a:solidFill>
                <a:latin typeface="Arial Narrow" pitchFamily="34" charset="0"/>
              </a:rPr>
              <a:t>Devotional Singing / Prayer with members of the Family once a week</a:t>
            </a:r>
          </a:p>
          <a:p>
            <a:endParaRPr lang="en-IN" sz="4400" b="1" dirty="0">
              <a:solidFill>
                <a:srgbClr val="C00000"/>
              </a:solidFill>
              <a:latin typeface="Arial Narrow"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2346515"/>
            <a:ext cx="5904656" cy="40560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3277252"/>
            <a:ext cx="1617303" cy="2160240"/>
          </a:xfrm>
          <a:prstGeom prst="rect">
            <a:avLst/>
          </a:prstGeom>
        </p:spPr>
      </p:pic>
    </p:spTree>
    <p:extLst>
      <p:ext uri="{BB962C8B-B14F-4D97-AF65-F5344CB8AC3E}">
        <p14:creationId xmlns:p14="http://schemas.microsoft.com/office/powerpoint/2010/main" val="2804977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C00000"/>
                </a:solidFill>
              </a:rPr>
              <a:t>Start Early….</a:t>
            </a:r>
            <a:endParaRPr lang="en-IN" u="sng" dirty="0">
              <a:solidFill>
                <a:srgbClr val="C00000"/>
              </a:solidFill>
            </a:endParaRPr>
          </a:p>
        </p:txBody>
      </p:sp>
      <p:sp>
        <p:nvSpPr>
          <p:cNvPr id="4" name="TextBox 3"/>
          <p:cNvSpPr txBox="1"/>
          <p:nvPr/>
        </p:nvSpPr>
        <p:spPr>
          <a:xfrm>
            <a:off x="395536" y="5373216"/>
            <a:ext cx="835292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C00000"/>
                </a:solidFill>
              </a:rPr>
              <a:t>When children participate in weekly prayer along with elders, we are sowing seeds of Bhakthi and Culture in their tender minds which will come in good stead when they grow up into adults.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5" y="908720"/>
            <a:ext cx="730668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410" y="1423252"/>
            <a:ext cx="1224136" cy="156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17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4000" u="sng" dirty="0" smtClean="0">
                <a:solidFill>
                  <a:srgbClr val="C00000"/>
                </a:solidFill>
              </a:rPr>
              <a:t>Family is a unit of the Society</a:t>
            </a:r>
            <a:endParaRPr lang="en-IN" sz="4000" u="sng"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340768"/>
            <a:ext cx="2808312" cy="406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3848" y="1352178"/>
            <a:ext cx="5699323" cy="4085703"/>
          </a:xfrm>
        </p:spPr>
      </p:pic>
    </p:spTree>
    <p:extLst>
      <p:ext uri="{BB962C8B-B14F-4D97-AF65-F5344CB8AC3E}">
        <p14:creationId xmlns:p14="http://schemas.microsoft.com/office/powerpoint/2010/main" val="1174527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en-GB" sz="2400" u="sng" dirty="0" smtClean="0">
                <a:solidFill>
                  <a:srgbClr val="C00000"/>
                </a:solidFill>
              </a:rPr>
              <a:t>Om Sri Sai Ram</a:t>
            </a:r>
            <a:endParaRPr lang="en-IN" sz="2400" u="sng" dirty="0">
              <a:solidFill>
                <a:srgbClr val="C00000"/>
              </a:solidFill>
            </a:endParaRPr>
          </a:p>
        </p:txBody>
      </p:sp>
      <p:sp>
        <p:nvSpPr>
          <p:cNvPr id="3" name="Content Placeholder 2"/>
          <p:cNvSpPr>
            <a:spLocks noGrp="1"/>
          </p:cNvSpPr>
          <p:nvPr>
            <p:ph idx="1"/>
          </p:nvPr>
        </p:nvSpPr>
        <p:spPr>
          <a:xfrm>
            <a:off x="323528" y="836712"/>
            <a:ext cx="8496944" cy="5688632"/>
          </a:xfrm>
        </p:spPr>
        <p:txBody>
          <a:bodyPr>
            <a:normAutofit fontScale="92500" lnSpcReduction="20000"/>
          </a:bodyPr>
          <a:lstStyle/>
          <a:p>
            <a:pPr marL="0" indent="0">
              <a:buNone/>
            </a:pPr>
            <a:r>
              <a:rPr lang="en-GB" dirty="0" smtClean="0">
                <a:solidFill>
                  <a:srgbClr val="C00000"/>
                </a:solidFill>
              </a:rPr>
              <a:t>Lets involve all our family members in our prayers every week and maintain Unity, Purity and Divinity.</a:t>
            </a:r>
            <a:endParaRPr lang="en-GB" dirty="0">
              <a:solidFill>
                <a:srgbClr val="C00000"/>
              </a:solidFill>
            </a:endParaRPr>
          </a:p>
          <a:p>
            <a:pPr marL="0" indent="0" algn="ctr">
              <a:buNone/>
            </a:pPr>
            <a:endParaRPr lang="en-GB" sz="5400" b="1" dirty="0" smtClean="0">
              <a:solidFill>
                <a:srgbClr val="C00000"/>
              </a:solidFill>
            </a:endParaRPr>
          </a:p>
          <a:p>
            <a:pPr marL="0" indent="0" algn="ctr">
              <a:buNone/>
            </a:pPr>
            <a:endParaRPr lang="en-GB" sz="5400" b="1" dirty="0">
              <a:solidFill>
                <a:srgbClr val="C00000"/>
              </a:solidFill>
            </a:endParaRPr>
          </a:p>
          <a:p>
            <a:pPr marL="0" indent="0" algn="ctr">
              <a:buNone/>
            </a:pPr>
            <a:endParaRPr lang="en-GB" sz="5400" b="1" dirty="0" smtClean="0">
              <a:solidFill>
                <a:srgbClr val="C00000"/>
              </a:solidFill>
            </a:endParaRPr>
          </a:p>
          <a:p>
            <a:pPr marL="0" indent="0" algn="ctr">
              <a:buNone/>
            </a:pPr>
            <a:endParaRPr lang="en-GB" sz="5400" b="1" dirty="0" smtClean="0">
              <a:solidFill>
                <a:srgbClr val="C00000"/>
              </a:solidFill>
            </a:endParaRPr>
          </a:p>
          <a:p>
            <a:pPr marL="0" indent="0" algn="ctr">
              <a:buNone/>
            </a:pPr>
            <a:r>
              <a:rPr lang="en-GB" sz="5400" b="1" dirty="0" smtClean="0">
                <a:solidFill>
                  <a:srgbClr val="C00000"/>
                </a:solidFill>
              </a:rPr>
              <a:t>Thank You</a:t>
            </a:r>
            <a:endParaRPr lang="en-GB" sz="5400" b="1" dirty="0" smtClean="0">
              <a:solidFill>
                <a:srgbClr val="C00000"/>
              </a:solidFill>
            </a:endParaRPr>
          </a:p>
          <a:p>
            <a:pPr marL="0" indent="0" algn="ctr">
              <a:buNone/>
            </a:pPr>
            <a:r>
              <a:rPr lang="en-GB" sz="5800" b="1" dirty="0" smtClean="0">
                <a:solidFill>
                  <a:srgbClr val="C00000"/>
                </a:solidFill>
              </a:rPr>
              <a:t>JAI SAI RAM</a:t>
            </a:r>
            <a:endParaRPr lang="en-IN" sz="58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844824"/>
            <a:ext cx="3254231" cy="2708426"/>
          </a:xfrm>
          <a:prstGeom prst="rect">
            <a:avLst/>
          </a:prstGeom>
        </p:spPr>
      </p:pic>
    </p:spTree>
    <p:extLst>
      <p:ext uri="{BB962C8B-B14F-4D97-AF65-F5344CB8AC3E}">
        <p14:creationId xmlns:p14="http://schemas.microsoft.com/office/powerpoint/2010/main" val="415363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latin typeface="Arial Narrow" pitchFamily="34" charset="0"/>
              </a:rPr>
              <a:t>     </a:t>
            </a:r>
            <a:r>
              <a:rPr lang="en-IN" u="sng" dirty="0" smtClean="0">
                <a:solidFill>
                  <a:srgbClr val="C00000"/>
                </a:solidFill>
                <a:latin typeface="Arial Narrow" pitchFamily="34" charset="0"/>
              </a:rPr>
              <a:t>Sadhana for Self Transformation </a:t>
            </a:r>
            <a:endParaRPr lang="en-IN" u="sng" dirty="0">
              <a:solidFill>
                <a:srgbClr val="C00000"/>
              </a:solidFill>
              <a:latin typeface="Arial Narrow" pitchFamily="34" charset="0"/>
            </a:endParaRPr>
          </a:p>
        </p:txBody>
      </p:sp>
      <p:sp>
        <p:nvSpPr>
          <p:cNvPr id="3" name="Content Placeholder 2"/>
          <p:cNvSpPr>
            <a:spLocks noGrp="1"/>
          </p:cNvSpPr>
          <p:nvPr>
            <p:ph idx="1"/>
          </p:nvPr>
        </p:nvSpPr>
        <p:spPr>
          <a:xfrm>
            <a:off x="159365" y="908720"/>
            <a:ext cx="8744173" cy="5832648"/>
          </a:xfrm>
        </p:spPr>
        <p:txBody>
          <a:bodyPr/>
          <a:lstStyle/>
          <a:p>
            <a:pPr marL="0" indent="0">
              <a:buNone/>
            </a:pPr>
            <a:r>
              <a:rPr lang="en-IN" dirty="0" smtClean="0"/>
              <a:t>                              </a:t>
            </a:r>
          </a:p>
          <a:p>
            <a:pPr marL="0" indent="0">
              <a:buNone/>
            </a:pPr>
            <a:r>
              <a:rPr lang="en-IN" sz="4000" b="1" dirty="0">
                <a:solidFill>
                  <a:srgbClr val="C00000"/>
                </a:solidFill>
                <a:latin typeface="Arial Narrow" pitchFamily="34" charset="0"/>
              </a:rPr>
              <a:t> </a:t>
            </a:r>
            <a:r>
              <a:rPr lang="en-IN" sz="4000" b="1" dirty="0" smtClean="0">
                <a:solidFill>
                  <a:srgbClr val="C00000"/>
                </a:solidFill>
                <a:latin typeface="Arial Narrow" pitchFamily="34" charset="0"/>
              </a:rPr>
              <a:t>                           SADHANA</a:t>
            </a:r>
          </a:p>
          <a:p>
            <a:pPr marL="0" indent="0">
              <a:buNone/>
            </a:pPr>
            <a:endParaRPr lang="en-IN" dirty="0">
              <a:solidFill>
                <a:srgbClr val="820000"/>
              </a:solidFill>
            </a:endParaRPr>
          </a:p>
          <a:p>
            <a:pPr marL="0" indent="0">
              <a:buNone/>
            </a:pPr>
            <a:endParaRPr lang="en-IN" dirty="0" smtClean="0">
              <a:solidFill>
                <a:srgbClr val="820000"/>
              </a:solidFill>
            </a:endParaRPr>
          </a:p>
          <a:p>
            <a:pPr marL="0" indent="0">
              <a:buNone/>
            </a:pPr>
            <a:endParaRPr lang="en-IN" dirty="0">
              <a:solidFill>
                <a:srgbClr val="820000"/>
              </a:solidFill>
            </a:endParaRPr>
          </a:p>
          <a:p>
            <a:pPr marL="0" indent="0">
              <a:buNone/>
            </a:pPr>
            <a:endParaRPr lang="en-IN" dirty="0" smtClean="0"/>
          </a:p>
          <a:p>
            <a:pPr marL="0" indent="0">
              <a:buNone/>
            </a:pPr>
            <a:endParaRPr lang="en-IN" dirty="0"/>
          </a:p>
        </p:txBody>
      </p:sp>
      <p:cxnSp>
        <p:nvCxnSpPr>
          <p:cNvPr id="5" name="Straight Arrow Connector 4"/>
          <p:cNvCxnSpPr/>
          <p:nvPr/>
        </p:nvCxnSpPr>
        <p:spPr>
          <a:xfrm flipH="1">
            <a:off x="2196577" y="2126640"/>
            <a:ext cx="2333859" cy="108633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4546385" y="2132856"/>
            <a:ext cx="15222" cy="114591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4530436" y="2132856"/>
            <a:ext cx="2417828" cy="108012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755576" y="3356992"/>
            <a:ext cx="2592288" cy="954107"/>
          </a:xfrm>
          <a:prstGeom prst="rect">
            <a:avLst/>
          </a:prstGeom>
          <a:noFill/>
        </p:spPr>
        <p:txBody>
          <a:bodyPr wrap="square" rtlCol="0">
            <a:spAutoFit/>
          </a:bodyPr>
          <a:lstStyle/>
          <a:p>
            <a:r>
              <a:rPr lang="en-IN" sz="2800" b="1" dirty="0" smtClean="0">
                <a:solidFill>
                  <a:srgbClr val="C00000"/>
                </a:solidFill>
                <a:latin typeface="Arial Narrow" pitchFamily="34" charset="0"/>
              </a:rPr>
              <a:t>Personal Sadhana</a:t>
            </a:r>
            <a:endParaRPr lang="en-IN" sz="2800" b="1" dirty="0">
              <a:solidFill>
                <a:srgbClr val="C00000"/>
              </a:solidFill>
              <a:latin typeface="Arial Narrow" pitchFamily="34" charset="0"/>
            </a:endParaRPr>
          </a:p>
        </p:txBody>
      </p:sp>
      <p:sp>
        <p:nvSpPr>
          <p:cNvPr id="16" name="TextBox 15"/>
          <p:cNvSpPr txBox="1"/>
          <p:nvPr/>
        </p:nvSpPr>
        <p:spPr>
          <a:xfrm>
            <a:off x="3779912" y="3380153"/>
            <a:ext cx="1692188" cy="954107"/>
          </a:xfrm>
          <a:prstGeom prst="rect">
            <a:avLst/>
          </a:prstGeom>
          <a:noFill/>
        </p:spPr>
        <p:txBody>
          <a:bodyPr wrap="square" rtlCol="0">
            <a:spAutoFit/>
          </a:bodyPr>
          <a:lstStyle/>
          <a:p>
            <a:r>
              <a:rPr lang="en-IN" sz="2800" b="1" dirty="0" smtClean="0">
                <a:solidFill>
                  <a:srgbClr val="C00000"/>
                </a:solidFill>
                <a:latin typeface="Arial Narrow" pitchFamily="34" charset="0"/>
              </a:rPr>
              <a:t>Family Sadhana</a:t>
            </a:r>
            <a:endParaRPr lang="en-IN" sz="2800" b="1" dirty="0">
              <a:solidFill>
                <a:srgbClr val="C00000"/>
              </a:solidFill>
              <a:latin typeface="Arial Narrow" pitchFamily="34" charset="0"/>
            </a:endParaRPr>
          </a:p>
        </p:txBody>
      </p:sp>
      <p:sp>
        <p:nvSpPr>
          <p:cNvPr id="17" name="TextBox 16"/>
          <p:cNvSpPr txBox="1"/>
          <p:nvPr/>
        </p:nvSpPr>
        <p:spPr>
          <a:xfrm>
            <a:off x="6609353" y="3379143"/>
            <a:ext cx="2088232" cy="954107"/>
          </a:xfrm>
          <a:prstGeom prst="rect">
            <a:avLst/>
          </a:prstGeom>
          <a:noFill/>
        </p:spPr>
        <p:txBody>
          <a:bodyPr wrap="square" rtlCol="0">
            <a:spAutoFit/>
          </a:bodyPr>
          <a:lstStyle/>
          <a:p>
            <a:r>
              <a:rPr lang="en-IN" sz="2800" b="1" dirty="0" smtClean="0">
                <a:solidFill>
                  <a:srgbClr val="C00000"/>
                </a:solidFill>
                <a:latin typeface="Arial Narrow" pitchFamily="34" charset="0"/>
              </a:rPr>
              <a:t>Society Sadhana</a:t>
            </a:r>
            <a:endParaRPr lang="en-IN" sz="2800" b="1" dirty="0">
              <a:solidFill>
                <a:srgbClr val="C00000"/>
              </a:solidFill>
              <a:latin typeface="Arial Narrow"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65" y="4473807"/>
            <a:ext cx="2327093" cy="15521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3142" y="4507282"/>
            <a:ext cx="2640396" cy="14852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611" y="4311099"/>
            <a:ext cx="2641650" cy="1747677"/>
          </a:xfrm>
          <a:prstGeom prst="rect">
            <a:avLst/>
          </a:prstGeom>
        </p:spPr>
      </p:pic>
    </p:spTree>
    <p:extLst>
      <p:ext uri="{BB962C8B-B14F-4D97-AF65-F5344CB8AC3E}">
        <p14:creationId xmlns:p14="http://schemas.microsoft.com/office/powerpoint/2010/main" val="14908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C00000"/>
                </a:solidFill>
                <a:latin typeface="Arial Narrow" pitchFamily="34" charset="0"/>
              </a:rPr>
              <a:t>Family Sadhana…</a:t>
            </a:r>
            <a:endParaRPr lang="en-IN" u="sng"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988897"/>
            <a:ext cx="6552728" cy="3736248"/>
          </a:xfrm>
        </p:spPr>
      </p:pic>
      <p:sp>
        <p:nvSpPr>
          <p:cNvPr id="4" name="TextBox 3"/>
          <p:cNvSpPr txBox="1"/>
          <p:nvPr/>
        </p:nvSpPr>
        <p:spPr>
          <a:xfrm>
            <a:off x="107504" y="4941168"/>
            <a:ext cx="885698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C00000"/>
                </a:solidFill>
              </a:rPr>
              <a:t>Family is a very important component </a:t>
            </a:r>
          </a:p>
          <a:p>
            <a:r>
              <a:rPr lang="en-GB" sz="2400" dirty="0">
                <a:solidFill>
                  <a:srgbClr val="C00000"/>
                </a:solidFill>
              </a:rPr>
              <a:t>Members of the family influence our thoughts and Actions. We spend major portion of our life with the members of the family</a:t>
            </a:r>
            <a:r>
              <a:rPr lang="en-GB" sz="2400" dirty="0" smtClean="0">
                <a:solidFill>
                  <a:srgbClr val="C00000"/>
                </a:solidFill>
              </a:rPr>
              <a:t>.</a:t>
            </a:r>
          </a:p>
          <a:p>
            <a:r>
              <a:rPr lang="en-GB" sz="2400" dirty="0" smtClean="0">
                <a:solidFill>
                  <a:srgbClr val="C00000"/>
                </a:solidFill>
              </a:rPr>
              <a:t>Therefore </a:t>
            </a:r>
            <a:r>
              <a:rPr lang="en-GB" sz="2400" dirty="0">
                <a:solidFill>
                  <a:srgbClr val="C00000"/>
                </a:solidFill>
              </a:rPr>
              <a:t>it is very important to involve the family in the Sadhana Path.</a:t>
            </a:r>
          </a:p>
        </p:txBody>
      </p:sp>
    </p:spTree>
    <p:extLst>
      <p:ext uri="{BB962C8B-B14F-4D97-AF65-F5344CB8AC3E}">
        <p14:creationId xmlns:p14="http://schemas.microsoft.com/office/powerpoint/2010/main" val="260074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C00000"/>
                </a:solidFill>
                <a:latin typeface="Arial Narrow" pitchFamily="34" charset="0"/>
              </a:rPr>
              <a:t>Need for Family Prayer</a:t>
            </a:r>
            <a:endParaRPr lang="en-IN" u="sng"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980728"/>
            <a:ext cx="6313204" cy="5616575"/>
          </a:xfrm>
        </p:spPr>
      </p:pic>
      <p:sp>
        <p:nvSpPr>
          <p:cNvPr id="4" name="TextBox 3"/>
          <p:cNvSpPr txBox="1"/>
          <p:nvPr/>
        </p:nvSpPr>
        <p:spPr>
          <a:xfrm>
            <a:off x="251520" y="980728"/>
            <a:ext cx="1872208"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C00000"/>
                </a:solidFill>
              </a:rPr>
              <a:t>Family that Prays together Stays Together…</a:t>
            </a:r>
          </a:p>
          <a:p>
            <a:r>
              <a:rPr lang="en-GB" sz="2400" dirty="0">
                <a:solidFill>
                  <a:srgbClr val="C00000"/>
                </a:solidFill>
              </a:rPr>
              <a:t>Therefore its important that we involve our families in our Sadhana Path Devotional Singing and Prayer..</a:t>
            </a:r>
          </a:p>
        </p:txBody>
      </p:sp>
    </p:spTree>
    <p:extLst>
      <p:ext uri="{BB962C8B-B14F-4D97-AF65-F5344CB8AC3E}">
        <p14:creationId xmlns:p14="http://schemas.microsoft.com/office/powerpoint/2010/main" val="91101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Autofit/>
          </a:bodyPr>
          <a:lstStyle/>
          <a:p>
            <a:r>
              <a:rPr lang="en-GB" sz="4000" u="sng" dirty="0" smtClean="0">
                <a:solidFill>
                  <a:srgbClr val="C00000"/>
                </a:solidFill>
              </a:rPr>
              <a:t>Weekly Prayer / Bhajans</a:t>
            </a:r>
            <a:endParaRPr lang="en-IN" sz="4000" u="sng"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6911968" cy="424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085183"/>
            <a:ext cx="8283451" cy="166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5744" y="1045890"/>
            <a:ext cx="1223521" cy="1807046"/>
          </a:xfrm>
          <a:prstGeom prst="rect">
            <a:avLst/>
          </a:prstGeom>
        </p:spPr>
      </p:pic>
    </p:spTree>
    <p:extLst>
      <p:ext uri="{BB962C8B-B14F-4D97-AF65-F5344CB8AC3E}">
        <p14:creationId xmlns:p14="http://schemas.microsoft.com/office/powerpoint/2010/main" val="1136837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smtClean="0">
                <a:solidFill>
                  <a:srgbClr val="C00000"/>
                </a:solidFill>
                <a:latin typeface="Arial Narrow" pitchFamily="34" charset="0"/>
              </a:rPr>
              <a:t>Spiritual Benefit of Weekly Prayer </a:t>
            </a:r>
            <a:endParaRPr lang="en-US" u="sng" dirty="0">
              <a:solidFill>
                <a:srgbClr val="C00000"/>
              </a:solidFill>
              <a:latin typeface="Arial Narrow" pitchFamily="34" charset="0"/>
            </a:endParaRPr>
          </a:p>
        </p:txBody>
      </p:sp>
      <p:pic>
        <p:nvPicPr>
          <p:cNvPr id="4" name="Content Placeholder 3" descr="lord krishna dancing on serpent kalia.jpg"/>
          <p:cNvPicPr>
            <a:picLocks noGrp="1" noChangeAspect="1"/>
          </p:cNvPicPr>
          <p:nvPr>
            <p:ph idx="1"/>
          </p:nvPr>
        </p:nvPicPr>
        <p:blipFill>
          <a:blip r:embed="rId2"/>
          <a:stretch>
            <a:fillRect/>
          </a:stretch>
        </p:blipFill>
        <p:spPr>
          <a:xfrm>
            <a:off x="304800" y="1066800"/>
            <a:ext cx="4419600" cy="4876800"/>
          </a:xfrm>
          <a:prstGeom prst="rect">
            <a:avLst/>
          </a:prstGeom>
        </p:spPr>
      </p:pic>
      <p:pic>
        <p:nvPicPr>
          <p:cNvPr id="5" name="Picture 4" descr="Tongue.jpeg"/>
          <p:cNvPicPr>
            <a:picLocks noChangeAspect="1"/>
          </p:cNvPicPr>
          <p:nvPr/>
        </p:nvPicPr>
        <p:blipFill>
          <a:blip r:embed="rId3"/>
          <a:stretch>
            <a:fillRect/>
          </a:stretch>
        </p:blipFill>
        <p:spPr>
          <a:xfrm>
            <a:off x="5257800" y="1143000"/>
            <a:ext cx="3154548" cy="2886075"/>
          </a:xfrm>
          <a:prstGeom prst="rect">
            <a:avLst/>
          </a:prstGeom>
        </p:spPr>
      </p:pic>
      <p:sp>
        <p:nvSpPr>
          <p:cNvPr id="6" name="TextBox 5"/>
          <p:cNvSpPr txBox="1"/>
          <p:nvPr/>
        </p:nvSpPr>
        <p:spPr>
          <a:xfrm>
            <a:off x="5867400" y="2590800"/>
            <a:ext cx="1295400" cy="461665"/>
          </a:xfrm>
          <a:prstGeom prst="rect">
            <a:avLst/>
          </a:prstGeom>
          <a:noFill/>
        </p:spPr>
        <p:txBody>
          <a:bodyPr wrap="square" rtlCol="0">
            <a:spAutoFit/>
          </a:bodyPr>
          <a:lstStyle/>
          <a:p>
            <a:r>
              <a:rPr lang="en-US" sz="2400" b="1" dirty="0" smtClean="0">
                <a:solidFill>
                  <a:srgbClr val="FFFF00"/>
                </a:solidFill>
                <a:latin typeface="Arial Narrow" pitchFamily="34" charset="0"/>
              </a:rPr>
              <a:t> SAIRAM</a:t>
            </a:r>
            <a:endParaRPr lang="en-US" sz="2400" b="1" dirty="0">
              <a:solidFill>
                <a:srgbClr val="FFFF00"/>
              </a:solidFill>
              <a:latin typeface="Arial Narrow" pitchFamily="34" charset="0"/>
            </a:endParaRPr>
          </a:p>
        </p:txBody>
      </p:sp>
      <p:sp>
        <p:nvSpPr>
          <p:cNvPr id="7" name="Rectangle 6"/>
          <p:cNvSpPr/>
          <p:nvPr/>
        </p:nvSpPr>
        <p:spPr>
          <a:xfrm>
            <a:off x="5257800" y="4648200"/>
            <a:ext cx="4572000" cy="1569660"/>
          </a:xfrm>
          <a:prstGeom prst="rect">
            <a:avLst/>
          </a:prstGeom>
        </p:spPr>
        <p:txBody>
          <a:bodyPr>
            <a:spAutoFit/>
          </a:bodyPr>
          <a:lstStyle/>
          <a:p>
            <a:pPr>
              <a:buFont typeface="Arial" pitchFamily="34" charset="0"/>
              <a:buChar char="•"/>
            </a:pPr>
            <a:r>
              <a:rPr lang="en-US" sz="2400" b="1" dirty="0" smtClean="0">
                <a:solidFill>
                  <a:srgbClr val="C00000"/>
                </a:solidFill>
                <a:latin typeface="Arial Narrow" pitchFamily="34" charset="0"/>
              </a:rPr>
              <a:t>Uttering falsehood</a:t>
            </a:r>
          </a:p>
          <a:p>
            <a:pPr>
              <a:buFont typeface="Arial" pitchFamily="34" charset="0"/>
              <a:buChar char="•"/>
            </a:pPr>
            <a:r>
              <a:rPr lang="en-US" sz="2400" b="1" dirty="0" smtClean="0">
                <a:solidFill>
                  <a:srgbClr val="C00000"/>
                </a:solidFill>
                <a:latin typeface="Arial Narrow" pitchFamily="34" charset="0"/>
              </a:rPr>
              <a:t>Talking ill of others</a:t>
            </a:r>
          </a:p>
          <a:p>
            <a:pPr>
              <a:buFont typeface="Arial" pitchFamily="34" charset="0"/>
              <a:buChar char="•"/>
            </a:pPr>
            <a:r>
              <a:rPr lang="en-US" sz="2400" b="1" dirty="0" smtClean="0">
                <a:solidFill>
                  <a:srgbClr val="C00000"/>
                </a:solidFill>
                <a:latin typeface="Arial Narrow" pitchFamily="34" charset="0"/>
              </a:rPr>
              <a:t>Indulging in scandal </a:t>
            </a:r>
          </a:p>
          <a:p>
            <a:pPr>
              <a:buFont typeface="Arial" pitchFamily="34" charset="0"/>
              <a:buChar char="•"/>
            </a:pPr>
            <a:r>
              <a:rPr lang="en-US" sz="2400" b="1" dirty="0" smtClean="0">
                <a:solidFill>
                  <a:srgbClr val="C00000"/>
                </a:solidFill>
                <a:latin typeface="Arial Narrow" pitchFamily="34" charset="0"/>
              </a:rPr>
              <a:t> Excessive talk.</a:t>
            </a:r>
            <a:endParaRPr lang="en-US" sz="2400" b="1" dirty="0">
              <a:solidFill>
                <a:srgbClr val="C00000"/>
              </a:solidFill>
              <a:latin typeface="Arial Narrow" pitchFamily="34" charset="0"/>
            </a:endParaRPr>
          </a:p>
        </p:txBody>
      </p:sp>
      <p:cxnSp>
        <p:nvCxnSpPr>
          <p:cNvPr id="9" name="Straight Arrow Connector 8"/>
          <p:cNvCxnSpPr/>
          <p:nvPr/>
        </p:nvCxnSpPr>
        <p:spPr>
          <a:xfrm rot="5400000">
            <a:off x="5410200" y="3810000"/>
            <a:ext cx="11430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27745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C00000"/>
                </a:solidFill>
                <a:latin typeface="Arial Narrow" pitchFamily="34" charset="0"/>
              </a:rPr>
              <a:t>A Question may arise….</a:t>
            </a:r>
            <a:endParaRPr lang="en-IN" u="sng"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1086469"/>
            <a:ext cx="4980012" cy="4110170"/>
          </a:xfrm>
        </p:spPr>
      </p:pic>
      <p:sp>
        <p:nvSpPr>
          <p:cNvPr id="4" name="TextBox 3"/>
          <p:cNvSpPr txBox="1"/>
          <p:nvPr/>
        </p:nvSpPr>
        <p:spPr>
          <a:xfrm>
            <a:off x="333872" y="1052735"/>
            <a:ext cx="3168352" cy="48936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C00000"/>
                </a:solidFill>
              </a:rPr>
              <a:t>That only one or two members in a family  only are devotees. How can we meet every week for Bhajans/ Prayer</a:t>
            </a:r>
          </a:p>
          <a:p>
            <a:endParaRPr lang="en-GB" sz="2400" dirty="0">
              <a:solidFill>
                <a:srgbClr val="C00000"/>
              </a:solidFill>
            </a:endParaRPr>
          </a:p>
          <a:p>
            <a:r>
              <a:rPr lang="en-GB" sz="2400" dirty="0">
                <a:solidFill>
                  <a:srgbClr val="C00000"/>
                </a:solidFill>
              </a:rPr>
              <a:t>Bhagawan has never said to pray to him…but</a:t>
            </a:r>
          </a:p>
          <a:p>
            <a:r>
              <a:rPr lang="en-GB" sz="2400" dirty="0">
                <a:solidFill>
                  <a:srgbClr val="C00000"/>
                </a:solidFill>
              </a:rPr>
              <a:t>HE responds to any prayer to any </a:t>
            </a:r>
            <a:r>
              <a:rPr lang="en-GB" sz="2400" dirty="0" smtClean="0">
                <a:solidFill>
                  <a:srgbClr val="C00000"/>
                </a:solidFill>
              </a:rPr>
              <a:t>deity </a:t>
            </a:r>
            <a:r>
              <a:rPr lang="en-GB" sz="2400" dirty="0">
                <a:solidFill>
                  <a:srgbClr val="C00000"/>
                </a:solidFill>
              </a:rPr>
              <a:t>/ God of our faith…But the practice of joint family prayer is most important</a:t>
            </a:r>
          </a:p>
        </p:txBody>
      </p:sp>
    </p:spTree>
    <p:extLst>
      <p:ext uri="{BB962C8B-B14F-4D97-AF65-F5344CB8AC3E}">
        <p14:creationId xmlns:p14="http://schemas.microsoft.com/office/powerpoint/2010/main" val="183881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u="sng" smtClean="0">
                <a:solidFill>
                  <a:srgbClr val="C00000"/>
                </a:solidFill>
                <a:latin typeface="Arial Narrow" pitchFamily="34" charset="0"/>
              </a:rPr>
              <a:t>Regularity is important</a:t>
            </a:r>
            <a:endParaRPr lang="en-IN" u="sng" dirty="0">
              <a:solidFill>
                <a:srgbClr val="C00000"/>
              </a:solidFill>
              <a:latin typeface="Arial Narrow"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052736"/>
            <a:ext cx="5437324" cy="3623588"/>
          </a:xfrm>
        </p:spPr>
      </p:pic>
      <p:sp>
        <p:nvSpPr>
          <p:cNvPr id="4" name="TextBox 3"/>
          <p:cNvSpPr txBox="1"/>
          <p:nvPr/>
        </p:nvSpPr>
        <p:spPr>
          <a:xfrm>
            <a:off x="420738" y="4869160"/>
            <a:ext cx="839973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C00000"/>
                </a:solidFill>
              </a:rPr>
              <a:t>What happens if all family members are not available at a particular time?</a:t>
            </a:r>
          </a:p>
          <a:p>
            <a:r>
              <a:rPr lang="en-GB" sz="2400" dirty="0" smtClean="0">
                <a:solidFill>
                  <a:srgbClr val="C00000"/>
                </a:solidFill>
              </a:rPr>
              <a:t>Start </a:t>
            </a:r>
            <a:r>
              <a:rPr lang="en-GB" sz="2400" dirty="0">
                <a:solidFill>
                  <a:srgbClr val="C00000"/>
                </a:solidFill>
              </a:rPr>
              <a:t>the family prayer with whoever is willing and available.</a:t>
            </a:r>
          </a:p>
          <a:p>
            <a:r>
              <a:rPr lang="en-GB" sz="2400" dirty="0">
                <a:solidFill>
                  <a:srgbClr val="C00000"/>
                </a:solidFill>
              </a:rPr>
              <a:t>Fix a particular day and </a:t>
            </a:r>
            <a:r>
              <a:rPr lang="en-GB" sz="2400" dirty="0" smtClean="0">
                <a:solidFill>
                  <a:srgbClr val="C00000"/>
                </a:solidFill>
              </a:rPr>
              <a:t>time By </a:t>
            </a:r>
            <a:r>
              <a:rPr lang="en-GB" sz="2400" dirty="0">
                <a:solidFill>
                  <a:srgbClr val="C00000"/>
                </a:solidFill>
              </a:rPr>
              <a:t>doing it regularly with devotion other family members too will </a:t>
            </a:r>
            <a:r>
              <a:rPr lang="en-GB" sz="2400" dirty="0" smtClean="0">
                <a:solidFill>
                  <a:srgbClr val="C00000"/>
                </a:solidFill>
              </a:rPr>
              <a:t>join…..Allow </a:t>
            </a:r>
            <a:r>
              <a:rPr lang="en-GB" sz="2400" dirty="0">
                <a:solidFill>
                  <a:srgbClr val="C00000"/>
                </a:solidFill>
              </a:rPr>
              <a:t>Swami to work…</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340768"/>
            <a:ext cx="1101477" cy="1296459"/>
          </a:xfrm>
          <a:prstGeom prst="rect">
            <a:avLst/>
          </a:prstGeom>
        </p:spPr>
      </p:pic>
    </p:spTree>
    <p:extLst>
      <p:ext uri="{BB962C8B-B14F-4D97-AF65-F5344CB8AC3E}">
        <p14:creationId xmlns:p14="http://schemas.microsoft.com/office/powerpoint/2010/main" val="3325583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u="sng" dirty="0" smtClean="0">
                <a:solidFill>
                  <a:srgbClr val="C00000"/>
                </a:solidFill>
                <a:latin typeface="Arial Narrow" pitchFamily="34" charset="0"/>
              </a:rPr>
              <a:t>Be Patient</a:t>
            </a:r>
            <a:endParaRPr lang="en-IN" u="sng" dirty="0">
              <a:solidFill>
                <a:srgbClr val="C00000"/>
              </a:solidFill>
              <a:latin typeface="Arial Narrow" pitchFamily="34" charset="0"/>
            </a:endParaRPr>
          </a:p>
        </p:txBody>
      </p:sp>
      <p:sp>
        <p:nvSpPr>
          <p:cNvPr id="4" name="TextBox 3"/>
          <p:cNvSpPr txBox="1"/>
          <p:nvPr/>
        </p:nvSpPr>
        <p:spPr>
          <a:xfrm>
            <a:off x="467544" y="4653136"/>
            <a:ext cx="806489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C00000"/>
                </a:solidFill>
              </a:rPr>
              <a:t>We need to remember is to be patient with the members of the family…whether they participate on time etc.,</a:t>
            </a:r>
          </a:p>
          <a:p>
            <a:r>
              <a:rPr lang="en-GB" sz="2400" dirty="0">
                <a:solidFill>
                  <a:srgbClr val="C00000"/>
                </a:solidFill>
              </a:rPr>
              <a:t>Our family members should see visible Positive transformation in us as a result of our Sadhana…</a:t>
            </a:r>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836712"/>
            <a:ext cx="6696744" cy="3649809"/>
          </a:xfrm>
        </p:spPr>
      </p:pic>
    </p:spTree>
    <p:extLst>
      <p:ext uri="{BB962C8B-B14F-4D97-AF65-F5344CB8AC3E}">
        <p14:creationId xmlns:p14="http://schemas.microsoft.com/office/powerpoint/2010/main" val="927136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352</Words>
  <Application>Microsoft Office PowerPoint</Application>
  <PresentationFormat>On-screen Show (4:3)</PresentationFormat>
  <Paragraphs>49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Om Sri Sai Ram</vt:lpstr>
      <vt:lpstr>     Sadhana for Self Transformation </vt:lpstr>
      <vt:lpstr>Family Sadhana…</vt:lpstr>
      <vt:lpstr>Need for Family Prayer</vt:lpstr>
      <vt:lpstr>Weekly Prayer / Bhajans</vt:lpstr>
      <vt:lpstr>Spiritual Benefit of Weekly Prayer </vt:lpstr>
      <vt:lpstr>A Question may arise….</vt:lpstr>
      <vt:lpstr>Regularity is important</vt:lpstr>
      <vt:lpstr>Be Patient</vt:lpstr>
      <vt:lpstr>Start Early….</vt:lpstr>
      <vt:lpstr>Family is a unit of the Society</vt:lpstr>
      <vt:lpstr>Om Sri Sai Ram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21</cp:revision>
  <dcterms:created xsi:type="dcterms:W3CDTF">2022-03-22T05:50:06Z</dcterms:created>
  <dcterms:modified xsi:type="dcterms:W3CDTF">2022-03-24T05:01:13Z</dcterms:modified>
</cp:coreProperties>
</file>