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4" r:id="rId7"/>
    <p:sldId id="265" r:id="rId8"/>
    <p:sldId id="260" r:id="rId9"/>
    <p:sldId id="261" r:id="rId10"/>
    <p:sldId id="262" r:id="rId11"/>
    <p:sldId id="263"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ABEBB22-31F3-4497-A843-BD823AD62557}" type="datetimeFigureOut">
              <a:rPr lang="en-IN" smtClean="0"/>
              <a:t>27-10-2021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362050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BEBB22-31F3-4497-A843-BD823AD62557}" type="datetimeFigureOut">
              <a:rPr lang="en-IN" smtClean="0"/>
              <a:t>27-10-2021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57520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BEBB22-31F3-4497-A843-BD823AD62557}" type="datetimeFigureOut">
              <a:rPr lang="en-IN" smtClean="0"/>
              <a:t>27-10-2021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166588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BEBB22-31F3-4497-A843-BD823AD62557}" type="datetimeFigureOut">
              <a:rPr lang="en-IN" smtClean="0"/>
              <a:t>27-10-2021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104851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EBB22-31F3-4497-A843-BD823AD62557}" type="datetimeFigureOut">
              <a:rPr lang="en-IN" smtClean="0"/>
              <a:t>27-10-2021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113065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ABEBB22-31F3-4497-A843-BD823AD62557}" type="datetimeFigureOut">
              <a:rPr lang="en-IN" smtClean="0"/>
              <a:t>27-10-2021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370198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ABEBB22-31F3-4497-A843-BD823AD62557}" type="datetimeFigureOut">
              <a:rPr lang="en-IN" smtClean="0"/>
              <a:t>27-10-2021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263068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ABEBB22-31F3-4497-A843-BD823AD62557}" type="datetimeFigureOut">
              <a:rPr lang="en-IN" smtClean="0"/>
              <a:t>27-10-2021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383642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EBB22-31F3-4497-A843-BD823AD62557}" type="datetimeFigureOut">
              <a:rPr lang="en-IN" smtClean="0"/>
              <a:t>27-10-2021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320884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EBB22-31F3-4497-A843-BD823AD62557}" type="datetimeFigureOut">
              <a:rPr lang="en-IN" smtClean="0"/>
              <a:t>27-10-2021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210091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EBB22-31F3-4497-A843-BD823AD62557}" type="datetimeFigureOut">
              <a:rPr lang="en-IN" smtClean="0"/>
              <a:t>27-10-2021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15E410-2AB5-4297-953C-33C563077F10}" type="slidenum">
              <a:rPr lang="en-IN" smtClean="0"/>
              <a:t>‹#›</a:t>
            </a:fld>
            <a:endParaRPr lang="en-IN"/>
          </a:p>
        </p:txBody>
      </p:sp>
    </p:spTree>
    <p:extLst>
      <p:ext uri="{BB962C8B-B14F-4D97-AF65-F5344CB8AC3E}">
        <p14:creationId xmlns:p14="http://schemas.microsoft.com/office/powerpoint/2010/main" val="56562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EBB22-31F3-4497-A843-BD823AD62557}" type="datetimeFigureOut">
              <a:rPr lang="en-IN" smtClean="0"/>
              <a:t>27-10-2021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5E410-2AB5-4297-953C-33C563077F10}" type="slidenum">
              <a:rPr lang="en-IN" smtClean="0"/>
              <a:t>‹#›</a:t>
            </a:fld>
            <a:endParaRPr lang="en-IN"/>
          </a:p>
        </p:txBody>
      </p:sp>
    </p:spTree>
    <p:extLst>
      <p:ext uri="{BB962C8B-B14F-4D97-AF65-F5344CB8AC3E}">
        <p14:creationId xmlns:p14="http://schemas.microsoft.com/office/powerpoint/2010/main" val="379318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IN" dirty="0"/>
          </a:p>
        </p:txBody>
      </p:sp>
      <p:sp>
        <p:nvSpPr>
          <p:cNvPr id="3" name="Content Placeholder 2"/>
          <p:cNvSpPr>
            <a:spLocks noGrp="1"/>
          </p:cNvSpPr>
          <p:nvPr>
            <p:ph idx="1"/>
          </p:nvPr>
        </p:nvSpPr>
        <p:spPr>
          <a:xfrm>
            <a:off x="457200" y="620688"/>
            <a:ext cx="8229600" cy="5505475"/>
          </a:xfrm>
        </p:spPr>
        <p:txBody>
          <a:bodyPr/>
          <a:lstStyle/>
          <a:p>
            <a:pPr marL="0" indent="0" algn="ctr">
              <a:buNone/>
            </a:pPr>
            <a:endParaRPr lang="en-IN" dirty="0" smtClean="0"/>
          </a:p>
          <a:p>
            <a:pPr marL="0" indent="0" algn="ctr">
              <a:buNone/>
            </a:pPr>
            <a:endParaRPr lang="en-IN" dirty="0"/>
          </a:p>
          <a:p>
            <a:pPr marL="0" indent="0" algn="ctr">
              <a:buNone/>
            </a:pPr>
            <a:r>
              <a:rPr lang="en-IN" b="1" i="1" dirty="0" smtClean="0">
                <a:solidFill>
                  <a:srgbClr val="C00000"/>
                </a:solidFill>
                <a:latin typeface="Times New Roman" pitchFamily="18" charset="0"/>
                <a:cs typeface="Times New Roman" pitchFamily="18" charset="0"/>
              </a:rPr>
              <a:t>Sri </a:t>
            </a:r>
            <a:r>
              <a:rPr lang="en-IN" b="1" i="1" dirty="0">
                <a:solidFill>
                  <a:srgbClr val="C00000"/>
                </a:solidFill>
                <a:latin typeface="Times New Roman" pitchFamily="18" charset="0"/>
                <a:cs typeface="Times New Roman" pitchFamily="18" charset="0"/>
              </a:rPr>
              <a:t>Sathya Sai Seva Organisations</a:t>
            </a:r>
            <a:br>
              <a:rPr lang="en-IN" b="1" i="1" dirty="0">
                <a:solidFill>
                  <a:srgbClr val="C00000"/>
                </a:solidFill>
                <a:latin typeface="Times New Roman" pitchFamily="18" charset="0"/>
                <a:cs typeface="Times New Roman" pitchFamily="18" charset="0"/>
              </a:rPr>
            </a:br>
            <a:r>
              <a:rPr lang="en-IN" b="1" i="1" u="sng" dirty="0">
                <a:solidFill>
                  <a:srgbClr val="C00000"/>
                </a:solidFill>
                <a:latin typeface="Times New Roman" pitchFamily="18" charset="0"/>
                <a:cs typeface="Times New Roman" pitchFamily="18" charset="0"/>
              </a:rPr>
              <a:t>Karnataka </a:t>
            </a:r>
            <a:r>
              <a:rPr lang="en-IN" b="1" i="1" u="sng" dirty="0" smtClean="0">
                <a:solidFill>
                  <a:srgbClr val="C00000"/>
                </a:solidFill>
                <a:latin typeface="Times New Roman" pitchFamily="18" charset="0"/>
                <a:cs typeface="Times New Roman" pitchFamily="18" charset="0"/>
              </a:rPr>
              <a:t>South</a:t>
            </a:r>
          </a:p>
          <a:p>
            <a:pPr marL="0" indent="0" algn="ctr">
              <a:buNone/>
            </a:pPr>
            <a:endParaRPr lang="en-IN" b="1" i="1" u="sng" dirty="0" smtClean="0">
              <a:solidFill>
                <a:srgbClr val="C00000"/>
              </a:solidFill>
              <a:latin typeface="Times New Roman" pitchFamily="18" charset="0"/>
              <a:cs typeface="Times New Roman" pitchFamily="18" charset="0"/>
            </a:endParaRPr>
          </a:p>
          <a:p>
            <a:pPr marL="0" indent="0" algn="ctr">
              <a:buNone/>
            </a:pPr>
            <a:r>
              <a:rPr lang="en-GB" sz="2800" b="1" i="1" dirty="0" smtClean="0">
                <a:solidFill>
                  <a:srgbClr val="C00000"/>
                </a:solidFill>
                <a:latin typeface="Times New Roman" pitchFamily="18" charset="0"/>
                <a:cs typeface="Times New Roman" pitchFamily="18" charset="0"/>
              </a:rPr>
              <a:t>Deepavali is a very important festival with inner significance…Here is a narrative based of the  Spiritual dimension of celebrating Deepavali </a:t>
            </a:r>
            <a:r>
              <a:rPr lang="en-IN" sz="2800" b="1" i="1" dirty="0" smtClean="0">
                <a:solidFill>
                  <a:srgbClr val="C00000"/>
                </a:solidFill>
                <a:latin typeface="Times New Roman" pitchFamily="18" charset="0"/>
                <a:cs typeface="Times New Roman" pitchFamily="18" charset="0"/>
              </a:rPr>
              <a:t>as told by Bhagawan….</a:t>
            </a:r>
          </a:p>
          <a:p>
            <a:pPr marL="0" indent="0" algn="ctr">
              <a:buNone/>
            </a:pPr>
            <a:r>
              <a:rPr lang="en-GB" sz="2800" b="1" i="1" dirty="0" smtClean="0">
                <a:solidFill>
                  <a:srgbClr val="C00000"/>
                </a:solidFill>
                <a:latin typeface="Times New Roman" pitchFamily="18" charset="0"/>
                <a:cs typeface="Times New Roman" pitchFamily="18" charset="0"/>
              </a:rPr>
              <a:t>JAI SAI 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312" y="548680"/>
            <a:ext cx="1428750" cy="1271588"/>
          </a:xfrm>
          <a:prstGeom prst="rect">
            <a:avLst/>
          </a:prstGeom>
        </p:spPr>
      </p:pic>
    </p:spTree>
    <p:extLst>
      <p:ext uri="{BB962C8B-B14F-4D97-AF65-F5344CB8AC3E}">
        <p14:creationId xmlns:p14="http://schemas.microsoft.com/office/powerpoint/2010/main" val="284379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en-GB" u="sng" dirty="0" smtClean="0">
                <a:solidFill>
                  <a:srgbClr val="C00000"/>
                </a:solidFill>
              </a:rPr>
              <a:t>Significance of New Clothes</a:t>
            </a:r>
            <a:endParaRPr lang="en-IN"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87482" y="956720"/>
            <a:ext cx="2760982" cy="2159893"/>
          </a:xfrm>
        </p:spPr>
      </p:pic>
      <p:sp>
        <p:nvSpPr>
          <p:cNvPr id="4" name="TextBox 3"/>
          <p:cNvSpPr txBox="1"/>
          <p:nvPr/>
        </p:nvSpPr>
        <p:spPr>
          <a:xfrm>
            <a:off x="367991" y="3573016"/>
            <a:ext cx="8352928" cy="2862322"/>
          </a:xfrm>
          <a:prstGeom prst="rect">
            <a:avLst/>
          </a:prstGeom>
          <a:noFill/>
        </p:spPr>
        <p:txBody>
          <a:bodyPr wrap="square" rtlCol="0">
            <a:spAutoFit/>
          </a:bodyPr>
          <a:lstStyle/>
          <a:p>
            <a:r>
              <a:rPr lang="en-GB" sz="2000" dirty="0" smtClean="0"/>
              <a:t>“</a:t>
            </a:r>
            <a:r>
              <a:rPr lang="en-GB" sz="2000" b="1" dirty="0" smtClean="0">
                <a:solidFill>
                  <a:srgbClr val="C00000"/>
                </a:solidFill>
              </a:rPr>
              <a:t>Deepavali </a:t>
            </a:r>
            <a:r>
              <a:rPr lang="en-GB" sz="2000" b="1" dirty="0">
                <a:solidFill>
                  <a:srgbClr val="C00000"/>
                </a:solidFill>
              </a:rPr>
              <a:t>is the day when old clothes are discarded and new ones worn; </a:t>
            </a:r>
            <a:r>
              <a:rPr lang="en-GB" sz="2000" b="1" dirty="0" smtClean="0">
                <a:solidFill>
                  <a:srgbClr val="C00000"/>
                </a:solidFill>
              </a:rPr>
              <a:t>when the </a:t>
            </a:r>
            <a:r>
              <a:rPr lang="en-GB" sz="2000" b="1" dirty="0">
                <a:solidFill>
                  <a:srgbClr val="C00000"/>
                </a:solidFill>
              </a:rPr>
              <a:t>home and its precincts are swept clean, given a new look, and made to appear fresh and fine. Flowers are arranged in lovely designs in each room and in the courtyard; festoons of green add charm to every door. But, even while doing all this, attention has to be paid to the discarding of worn-out prejudices, the adoption of new habits of love and mutual respect, the freshening of one's attitude towards one's kith and kin, brothers and sisters of all creeds and castes, the hanging of festoons of friendship and fraternity over the door sill of the heart. This will make the Festival really meaningful and </a:t>
            </a:r>
            <a:r>
              <a:rPr lang="en-GB" sz="2000" b="1" dirty="0" smtClean="0">
                <a:solidFill>
                  <a:srgbClr val="C00000"/>
                </a:solidFill>
              </a:rPr>
              <a:t>fruitful”- </a:t>
            </a:r>
            <a:r>
              <a:rPr lang="en-GB" sz="2000" b="1" i="1" dirty="0" smtClean="0">
                <a:solidFill>
                  <a:srgbClr val="C00000"/>
                </a:solidFill>
              </a:rPr>
              <a:t>25</a:t>
            </a:r>
            <a:r>
              <a:rPr lang="en-GB" sz="2000" b="1" i="1" baseline="30000" dirty="0" smtClean="0">
                <a:solidFill>
                  <a:srgbClr val="C00000"/>
                </a:solidFill>
              </a:rPr>
              <a:t>th</a:t>
            </a:r>
            <a:r>
              <a:rPr lang="en-GB" sz="2000" b="1" i="1" dirty="0" smtClean="0">
                <a:solidFill>
                  <a:srgbClr val="C00000"/>
                </a:solidFill>
              </a:rPr>
              <a:t> October 1973</a:t>
            </a:r>
            <a:endParaRPr lang="en-IN" sz="2000" b="1" i="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7"/>
            <a:ext cx="4296829" cy="2459301"/>
          </a:xfrm>
          <a:prstGeom prst="rect">
            <a:avLst/>
          </a:prstGeom>
        </p:spPr>
      </p:pic>
    </p:spTree>
    <p:extLst>
      <p:ext uri="{BB962C8B-B14F-4D97-AF65-F5344CB8AC3E}">
        <p14:creationId xmlns:p14="http://schemas.microsoft.com/office/powerpoint/2010/main" val="121298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err="1" smtClean="0">
                <a:solidFill>
                  <a:srgbClr val="C00000"/>
                </a:solidFill>
              </a:rPr>
              <a:t>Antar</a:t>
            </a:r>
            <a:r>
              <a:rPr lang="en-GB" u="sng" dirty="0" smtClean="0">
                <a:solidFill>
                  <a:srgbClr val="C00000"/>
                </a:solidFill>
              </a:rPr>
              <a:t> </a:t>
            </a:r>
            <a:r>
              <a:rPr lang="en-GB" u="sng" dirty="0" err="1" smtClean="0">
                <a:solidFill>
                  <a:srgbClr val="C00000"/>
                </a:solidFill>
              </a:rPr>
              <a:t>Bahischa</a:t>
            </a:r>
            <a:r>
              <a:rPr lang="en-GB" u="sng" dirty="0" smtClean="0">
                <a:solidFill>
                  <a:srgbClr val="C00000"/>
                </a:solidFill>
              </a:rPr>
              <a:t> Suddhi:</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052736"/>
            <a:ext cx="3371863" cy="5073650"/>
          </a:xfrm>
        </p:spPr>
      </p:pic>
      <p:sp>
        <p:nvSpPr>
          <p:cNvPr id="4" name="TextBox 3"/>
          <p:cNvSpPr txBox="1"/>
          <p:nvPr/>
        </p:nvSpPr>
        <p:spPr>
          <a:xfrm>
            <a:off x="5034202" y="1196752"/>
            <a:ext cx="3816424" cy="5170646"/>
          </a:xfrm>
          <a:prstGeom prst="rect">
            <a:avLst/>
          </a:prstGeom>
          <a:noFill/>
        </p:spPr>
        <p:txBody>
          <a:bodyPr wrap="square" rtlCol="0">
            <a:spAutoFit/>
          </a:bodyPr>
          <a:lstStyle/>
          <a:p>
            <a:r>
              <a:rPr lang="en-GB" sz="2400" b="1" dirty="0" smtClean="0">
                <a:solidFill>
                  <a:srgbClr val="C00000"/>
                </a:solidFill>
              </a:rPr>
              <a:t>“The </a:t>
            </a:r>
            <a:r>
              <a:rPr lang="en-GB" sz="2400" b="1" dirty="0">
                <a:solidFill>
                  <a:srgbClr val="C00000"/>
                </a:solidFill>
              </a:rPr>
              <a:t>Vedas </a:t>
            </a:r>
            <a:r>
              <a:rPr lang="en-GB" sz="2400" b="1" dirty="0" smtClean="0">
                <a:solidFill>
                  <a:srgbClr val="C00000"/>
                </a:solidFill>
              </a:rPr>
              <a:t>declare: </a:t>
            </a:r>
          </a:p>
          <a:p>
            <a:r>
              <a:rPr lang="en-GB" sz="2400" b="1" dirty="0" smtClean="0">
                <a:solidFill>
                  <a:srgbClr val="C00000"/>
                </a:solidFill>
              </a:rPr>
              <a:t>“</a:t>
            </a:r>
            <a:r>
              <a:rPr lang="en-GB" sz="2400" b="1" dirty="0" err="1">
                <a:solidFill>
                  <a:srgbClr val="C00000"/>
                </a:solidFill>
              </a:rPr>
              <a:t>Anthar</a:t>
            </a:r>
            <a:r>
              <a:rPr lang="en-GB" sz="2400" b="1" dirty="0">
                <a:solidFill>
                  <a:srgbClr val="C00000"/>
                </a:solidFill>
              </a:rPr>
              <a:t> </a:t>
            </a:r>
            <a:r>
              <a:rPr lang="en-GB" sz="2400" b="1" dirty="0" err="1">
                <a:solidFill>
                  <a:srgbClr val="C00000"/>
                </a:solidFill>
              </a:rPr>
              <a:t>Bahischa</a:t>
            </a:r>
            <a:r>
              <a:rPr lang="en-GB" sz="2400" b="1" dirty="0">
                <a:solidFill>
                  <a:srgbClr val="C00000"/>
                </a:solidFill>
              </a:rPr>
              <a:t> Tat </a:t>
            </a:r>
            <a:r>
              <a:rPr lang="en-GB" sz="2400" b="1" dirty="0" err="1">
                <a:solidFill>
                  <a:srgbClr val="C00000"/>
                </a:solidFill>
              </a:rPr>
              <a:t>Sarvam</a:t>
            </a:r>
            <a:r>
              <a:rPr lang="en-GB" sz="2400" b="1" dirty="0">
                <a:solidFill>
                  <a:srgbClr val="C00000"/>
                </a:solidFill>
              </a:rPr>
              <a:t> </a:t>
            </a:r>
            <a:r>
              <a:rPr lang="en-GB" sz="2400" b="1" dirty="0" err="1">
                <a:solidFill>
                  <a:srgbClr val="C00000"/>
                </a:solidFill>
              </a:rPr>
              <a:t>Vyapya</a:t>
            </a:r>
            <a:r>
              <a:rPr lang="en-GB" sz="2400" b="1" dirty="0">
                <a:solidFill>
                  <a:srgbClr val="C00000"/>
                </a:solidFill>
              </a:rPr>
              <a:t> Narayana </a:t>
            </a:r>
            <a:r>
              <a:rPr lang="en-GB" sz="2400" b="1" dirty="0" err="1">
                <a:solidFill>
                  <a:srgbClr val="C00000"/>
                </a:solidFill>
              </a:rPr>
              <a:t>Stithaha</a:t>
            </a:r>
            <a:r>
              <a:rPr lang="en-GB" sz="2400" b="1" dirty="0">
                <a:solidFill>
                  <a:srgbClr val="C00000"/>
                </a:solidFill>
              </a:rPr>
              <a:t>.” God is present within and around. So one has to be pure both internally and externally. It is the water that helps to keep your body clean. </a:t>
            </a:r>
            <a:endParaRPr lang="en-GB" sz="2400" b="1" dirty="0" smtClean="0">
              <a:solidFill>
                <a:srgbClr val="C00000"/>
              </a:solidFill>
            </a:endParaRPr>
          </a:p>
          <a:p>
            <a:r>
              <a:rPr lang="en-GB" sz="2400" b="1" dirty="0" smtClean="0">
                <a:solidFill>
                  <a:srgbClr val="C00000"/>
                </a:solidFill>
              </a:rPr>
              <a:t>But </a:t>
            </a:r>
            <a:r>
              <a:rPr lang="en-GB" sz="2400" b="1" dirty="0">
                <a:solidFill>
                  <a:srgbClr val="C00000"/>
                </a:solidFill>
              </a:rPr>
              <a:t>it is love that keeps your heart clean. You should celebrate the festivals in full realisation of their inner significance</a:t>
            </a:r>
            <a:r>
              <a:rPr lang="en-GB" sz="2400" b="1" dirty="0" smtClean="0">
                <a:solidFill>
                  <a:srgbClr val="C00000"/>
                </a:solidFill>
              </a:rPr>
              <a:t>.”</a:t>
            </a:r>
          </a:p>
          <a:p>
            <a:r>
              <a:rPr lang="en-GB" b="1" i="1" dirty="0" smtClean="0">
                <a:solidFill>
                  <a:srgbClr val="C00000"/>
                </a:solidFill>
              </a:rPr>
              <a:t>-19</a:t>
            </a:r>
            <a:r>
              <a:rPr lang="en-GB" b="1" i="1" baseline="30000" dirty="0" smtClean="0">
                <a:solidFill>
                  <a:srgbClr val="C00000"/>
                </a:solidFill>
              </a:rPr>
              <a:t>th</a:t>
            </a:r>
            <a:r>
              <a:rPr lang="en-GB" b="1" i="1" dirty="0" smtClean="0">
                <a:solidFill>
                  <a:srgbClr val="C00000"/>
                </a:solidFill>
              </a:rPr>
              <a:t> October 1998</a:t>
            </a:r>
            <a:endParaRPr lang="en-IN" b="1" i="1" dirty="0">
              <a:solidFill>
                <a:srgbClr val="C00000"/>
              </a:solidFill>
            </a:endParaRPr>
          </a:p>
        </p:txBody>
      </p:sp>
    </p:spTree>
    <p:extLst>
      <p:ext uri="{BB962C8B-B14F-4D97-AF65-F5344CB8AC3E}">
        <p14:creationId xmlns:p14="http://schemas.microsoft.com/office/powerpoint/2010/main" val="3760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IN" dirty="0"/>
          </a:p>
        </p:txBody>
      </p:sp>
      <p:sp>
        <p:nvSpPr>
          <p:cNvPr id="3" name="Content Placeholder 2"/>
          <p:cNvSpPr>
            <a:spLocks noGrp="1"/>
          </p:cNvSpPr>
          <p:nvPr>
            <p:ph idx="1"/>
          </p:nvPr>
        </p:nvSpPr>
        <p:spPr>
          <a:xfrm>
            <a:off x="457200" y="836712"/>
            <a:ext cx="8229600" cy="5289451"/>
          </a:xfrm>
        </p:spPr>
        <p:txBody>
          <a:bodyPr>
            <a:normAutofit fontScale="70000" lnSpcReduction="20000"/>
          </a:bodyPr>
          <a:lstStyle/>
          <a:p>
            <a:pPr marL="0" indent="0" algn="ctr">
              <a:buNone/>
            </a:pPr>
            <a:endParaRPr lang="en-GB" sz="6600" b="1" dirty="0" smtClean="0">
              <a:solidFill>
                <a:srgbClr val="C00000"/>
              </a:solidFill>
            </a:endParaRPr>
          </a:p>
          <a:p>
            <a:pPr marL="0" indent="0" algn="ctr">
              <a:buNone/>
            </a:pPr>
            <a:endParaRPr lang="en-GB" sz="6600" b="1" dirty="0">
              <a:solidFill>
                <a:srgbClr val="C00000"/>
              </a:solidFill>
            </a:endParaRPr>
          </a:p>
          <a:p>
            <a:pPr marL="0" indent="0" algn="ctr">
              <a:buNone/>
            </a:pPr>
            <a:endParaRPr lang="en-GB" sz="6600" b="1" dirty="0" smtClean="0">
              <a:solidFill>
                <a:srgbClr val="C00000"/>
              </a:solidFill>
            </a:endParaRPr>
          </a:p>
          <a:p>
            <a:pPr marL="0" indent="0" algn="ctr">
              <a:buNone/>
            </a:pPr>
            <a:endParaRPr lang="en-GB" sz="6600" b="1" dirty="0" smtClean="0">
              <a:solidFill>
                <a:srgbClr val="C00000"/>
              </a:solidFill>
            </a:endParaRPr>
          </a:p>
          <a:p>
            <a:pPr marL="0" indent="0" algn="ctr">
              <a:buNone/>
            </a:pPr>
            <a:endParaRPr lang="en-GB" sz="6600" b="1" dirty="0">
              <a:solidFill>
                <a:srgbClr val="C00000"/>
              </a:solidFill>
            </a:endParaRPr>
          </a:p>
          <a:p>
            <a:pPr marL="0" indent="0" algn="ctr">
              <a:buNone/>
            </a:pPr>
            <a:r>
              <a:rPr lang="en-GB" sz="7700" b="1" dirty="0" smtClean="0">
                <a:solidFill>
                  <a:srgbClr val="C00000"/>
                </a:solidFill>
              </a:rPr>
              <a:t>Thank you &amp;</a:t>
            </a:r>
          </a:p>
          <a:p>
            <a:pPr marL="0" indent="0" algn="ctr">
              <a:buNone/>
            </a:pPr>
            <a:r>
              <a:rPr lang="en-GB" sz="7700" b="1" dirty="0" smtClean="0">
                <a:solidFill>
                  <a:srgbClr val="C00000"/>
                </a:solidFill>
              </a:rPr>
              <a:t>JAI SAI RAM</a:t>
            </a:r>
            <a:endParaRPr lang="en-IN" sz="77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0568" y="260648"/>
            <a:ext cx="2880320" cy="3981505"/>
          </a:xfrm>
          <a:prstGeom prst="rect">
            <a:avLst/>
          </a:prstGeom>
        </p:spPr>
      </p:pic>
    </p:spTree>
    <p:extLst>
      <p:ext uri="{BB962C8B-B14F-4D97-AF65-F5344CB8AC3E}">
        <p14:creationId xmlns:p14="http://schemas.microsoft.com/office/powerpoint/2010/main" val="424744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360039"/>
          </a:xfrm>
        </p:spPr>
        <p:txBody>
          <a:bodyPr>
            <a:noAutofit/>
          </a:bodyPr>
          <a:lstStyle/>
          <a:p>
            <a:r>
              <a:rPr lang="en-GB" sz="2400" dirty="0" smtClean="0">
                <a:solidFill>
                  <a:srgbClr val="C00000"/>
                </a:solidFill>
                <a:latin typeface="Arial Narrow" pitchFamily="34" charset="0"/>
              </a:rPr>
              <a:t>Om Sri Sai Ram</a:t>
            </a:r>
            <a:endParaRPr lang="en-IN" sz="2400" dirty="0">
              <a:solidFill>
                <a:srgbClr val="C00000"/>
              </a:solidFill>
              <a:latin typeface="Arial Narrow" pitchFamily="34" charset="0"/>
            </a:endParaRPr>
          </a:p>
        </p:txBody>
      </p:sp>
      <p:sp>
        <p:nvSpPr>
          <p:cNvPr id="3" name="Subtitle 2"/>
          <p:cNvSpPr>
            <a:spLocks noGrp="1"/>
          </p:cNvSpPr>
          <p:nvPr>
            <p:ph type="subTitle" idx="1"/>
          </p:nvPr>
        </p:nvSpPr>
        <p:spPr>
          <a:xfrm>
            <a:off x="755576" y="764704"/>
            <a:ext cx="7704856" cy="5760640"/>
          </a:xfrm>
        </p:spPr>
        <p:txBody>
          <a:bodyPr>
            <a:normAutofit lnSpcReduction="10000"/>
          </a:bodyPr>
          <a:lstStyle/>
          <a:p>
            <a:endParaRPr lang="en-GB" sz="7200" dirty="0" smtClean="0">
              <a:solidFill>
                <a:srgbClr val="C00000"/>
              </a:solidFill>
            </a:endParaRPr>
          </a:p>
          <a:p>
            <a:endParaRPr lang="en-GB" sz="7200" dirty="0">
              <a:solidFill>
                <a:srgbClr val="C00000"/>
              </a:solidFill>
            </a:endParaRPr>
          </a:p>
          <a:p>
            <a:endParaRPr lang="en-GB" sz="7200" dirty="0" smtClean="0">
              <a:solidFill>
                <a:srgbClr val="C00000"/>
              </a:solidFill>
            </a:endParaRPr>
          </a:p>
          <a:p>
            <a:r>
              <a:rPr lang="en-GB" sz="7200" dirty="0" smtClean="0">
                <a:solidFill>
                  <a:srgbClr val="C00000"/>
                </a:solidFill>
              </a:rPr>
              <a:t>Inner Significance of Deepavali festival</a:t>
            </a:r>
            <a:endParaRPr lang="en-IN" sz="7200"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36712"/>
            <a:ext cx="5014882" cy="313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146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r>
              <a:rPr lang="en-GB" u="sng" dirty="0" smtClean="0">
                <a:solidFill>
                  <a:srgbClr val="C00000"/>
                </a:solidFill>
              </a:rPr>
              <a:t>Lamp of Name…</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733107"/>
            <a:ext cx="2515337" cy="3430005"/>
          </a:xfrm>
          <a:prstGeom prst="rect">
            <a:avLst/>
          </a:prstGeom>
          <a:ln>
            <a:noFill/>
          </a:ln>
          <a:effectLst>
            <a:softEdge rad="112500"/>
          </a:effectLst>
        </p:spPr>
      </p:pic>
      <p:sp>
        <p:nvSpPr>
          <p:cNvPr id="4" name="TextBox 3"/>
          <p:cNvSpPr txBox="1"/>
          <p:nvPr/>
        </p:nvSpPr>
        <p:spPr>
          <a:xfrm>
            <a:off x="611560" y="4274512"/>
            <a:ext cx="7344816" cy="1938992"/>
          </a:xfrm>
          <a:prstGeom prst="rect">
            <a:avLst/>
          </a:prstGeom>
          <a:noFill/>
        </p:spPr>
        <p:txBody>
          <a:bodyPr wrap="square" rtlCol="0">
            <a:spAutoFit/>
          </a:bodyPr>
          <a:lstStyle/>
          <a:p>
            <a:r>
              <a:rPr lang="en-GB" sz="2000" b="1" dirty="0" smtClean="0">
                <a:solidFill>
                  <a:srgbClr val="C00000"/>
                </a:solidFill>
              </a:rPr>
              <a:t>“On </a:t>
            </a:r>
            <a:r>
              <a:rPr lang="en-GB" sz="2000" b="1" dirty="0">
                <a:solidFill>
                  <a:srgbClr val="C00000"/>
                </a:solidFill>
              </a:rPr>
              <a:t>this Deepavali Day, resolve to light the lamp of Namasmarana and place it at your doorstep, the lips. Feed it with the oil of devotion; have steadiness as the wick. Let the lamp illumine every minute of your life. The splendour of the Name will drive away darkness from outside you as well as from inside you. You will spread joy and peace among all who come near you</a:t>
            </a:r>
            <a:r>
              <a:rPr lang="en-GB" sz="2000" dirty="0" smtClean="0">
                <a:solidFill>
                  <a:srgbClr val="C00000"/>
                </a:solidFill>
              </a:rPr>
              <a:t>.”-            </a:t>
            </a:r>
            <a:r>
              <a:rPr lang="en-GB" sz="1600" b="1" i="1" dirty="0" smtClean="0">
                <a:solidFill>
                  <a:srgbClr val="C00000"/>
                </a:solidFill>
              </a:rPr>
              <a:t>24</a:t>
            </a:r>
            <a:r>
              <a:rPr lang="en-GB" sz="1600" b="1" i="1" baseline="30000" dirty="0" smtClean="0">
                <a:solidFill>
                  <a:srgbClr val="C00000"/>
                </a:solidFill>
              </a:rPr>
              <a:t>th</a:t>
            </a:r>
            <a:r>
              <a:rPr lang="en-GB" sz="1600" b="1" i="1" dirty="0" smtClean="0">
                <a:solidFill>
                  <a:srgbClr val="C00000"/>
                </a:solidFill>
              </a:rPr>
              <a:t> October 1965</a:t>
            </a:r>
            <a:endParaRPr lang="en-IN" sz="1600" b="1" i="1"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464" y="1029741"/>
            <a:ext cx="3286848" cy="28367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9821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C00000"/>
                </a:solidFill>
              </a:rPr>
              <a:t>Jivana Jyothi…</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3577" y="1124744"/>
            <a:ext cx="3096344" cy="2955087"/>
          </a:xfrm>
        </p:spPr>
      </p:pic>
      <p:sp>
        <p:nvSpPr>
          <p:cNvPr id="4" name="TextBox 3"/>
          <p:cNvSpPr txBox="1"/>
          <p:nvPr/>
        </p:nvSpPr>
        <p:spPr>
          <a:xfrm>
            <a:off x="251520" y="4459888"/>
            <a:ext cx="8640959" cy="1846659"/>
          </a:xfrm>
          <a:prstGeom prst="rect">
            <a:avLst/>
          </a:prstGeom>
          <a:noFill/>
        </p:spPr>
        <p:txBody>
          <a:bodyPr wrap="square" rtlCol="0">
            <a:spAutoFit/>
          </a:bodyPr>
          <a:lstStyle/>
          <a:p>
            <a:r>
              <a:rPr lang="en-GB" sz="2000" b="1" dirty="0" smtClean="0">
                <a:solidFill>
                  <a:srgbClr val="C00000"/>
                </a:solidFill>
              </a:rPr>
              <a:t>“</a:t>
            </a:r>
            <a:r>
              <a:rPr lang="en-GB" sz="2400" b="1" dirty="0" smtClean="0">
                <a:solidFill>
                  <a:srgbClr val="C00000"/>
                </a:solidFill>
              </a:rPr>
              <a:t>There </a:t>
            </a:r>
            <a:r>
              <a:rPr lang="en-GB" sz="2400" b="1" dirty="0">
                <a:solidFill>
                  <a:srgbClr val="C00000"/>
                </a:solidFill>
              </a:rPr>
              <a:t>is significance in lighting lamps. The flame of one lamp can light the whole array of lamps. That one lamp symbolizes the paramjyothi . The others symbolize the jivanjyothis . </a:t>
            </a:r>
            <a:r>
              <a:rPr lang="en-GB" sz="2400" b="1" dirty="0" smtClean="0">
                <a:solidFill>
                  <a:srgbClr val="C00000"/>
                </a:solidFill>
              </a:rPr>
              <a:t>Deepavali </a:t>
            </a:r>
            <a:r>
              <a:rPr lang="en-GB" sz="2400" b="1" dirty="0">
                <a:solidFill>
                  <a:srgbClr val="C00000"/>
                </a:solidFill>
              </a:rPr>
              <a:t>is celebrated in order to teach this truth to the </a:t>
            </a:r>
            <a:r>
              <a:rPr lang="en-GB" sz="2400" b="1" dirty="0" smtClean="0">
                <a:solidFill>
                  <a:srgbClr val="C00000"/>
                </a:solidFill>
              </a:rPr>
              <a:t>world”.</a:t>
            </a:r>
          </a:p>
          <a:p>
            <a:r>
              <a:rPr lang="en-GB" b="1" i="1" dirty="0">
                <a:solidFill>
                  <a:srgbClr val="C00000"/>
                </a:solidFill>
              </a:rPr>
              <a:t>-</a:t>
            </a:r>
            <a:r>
              <a:rPr lang="en-GB" b="1" i="1" dirty="0" smtClean="0">
                <a:solidFill>
                  <a:srgbClr val="C00000"/>
                </a:solidFill>
              </a:rPr>
              <a:t>19</a:t>
            </a:r>
            <a:r>
              <a:rPr lang="en-GB" b="1" i="1" baseline="30000" dirty="0" smtClean="0">
                <a:solidFill>
                  <a:srgbClr val="C00000"/>
                </a:solidFill>
              </a:rPr>
              <a:t>th</a:t>
            </a:r>
            <a:r>
              <a:rPr lang="en-GB" b="1" i="1" dirty="0" smtClean="0">
                <a:solidFill>
                  <a:srgbClr val="C00000"/>
                </a:solidFill>
              </a:rPr>
              <a:t> October 1998</a:t>
            </a:r>
            <a:endParaRPr lang="en-GB" b="1" i="1"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83" y="1268760"/>
            <a:ext cx="3595846" cy="2843411"/>
          </a:xfrm>
          <a:prstGeom prst="rect">
            <a:avLst/>
          </a:prstGeom>
        </p:spPr>
      </p:pic>
    </p:spTree>
    <p:extLst>
      <p:ext uri="{BB962C8B-B14F-4D97-AF65-F5344CB8AC3E}">
        <p14:creationId xmlns:p14="http://schemas.microsoft.com/office/powerpoint/2010/main" val="235630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GB" u="sng" dirty="0" smtClean="0">
                <a:solidFill>
                  <a:srgbClr val="C00000"/>
                </a:solidFill>
              </a:rPr>
              <a:t>Inner significance of Deepavali</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01872"/>
            <a:ext cx="3305944" cy="2818317"/>
          </a:xfrm>
        </p:spPr>
      </p:pic>
      <p:sp>
        <p:nvSpPr>
          <p:cNvPr id="4" name="TextBox 3"/>
          <p:cNvSpPr txBox="1"/>
          <p:nvPr/>
        </p:nvSpPr>
        <p:spPr>
          <a:xfrm>
            <a:off x="278566" y="3933056"/>
            <a:ext cx="8496944" cy="2523768"/>
          </a:xfrm>
          <a:prstGeom prst="rect">
            <a:avLst/>
          </a:prstGeom>
          <a:noFill/>
        </p:spPr>
        <p:txBody>
          <a:bodyPr wrap="square" rtlCol="0">
            <a:spAutoFit/>
          </a:bodyPr>
          <a:lstStyle/>
          <a:p>
            <a:r>
              <a:rPr lang="en-GB" sz="2000" b="1" dirty="0" smtClean="0">
                <a:solidFill>
                  <a:srgbClr val="C00000"/>
                </a:solidFill>
              </a:rPr>
              <a:t>“What </a:t>
            </a:r>
            <a:r>
              <a:rPr lang="en-GB" sz="2000" b="1" dirty="0">
                <a:solidFill>
                  <a:srgbClr val="C00000"/>
                </a:solidFill>
              </a:rPr>
              <a:t>is the inner significance of Deepavali? The capital of the kingdom ruled by Narakasura was known as </a:t>
            </a:r>
            <a:r>
              <a:rPr lang="en-GB" sz="2000" b="1" dirty="0" err="1">
                <a:solidFill>
                  <a:srgbClr val="C00000"/>
                </a:solidFill>
              </a:rPr>
              <a:t>Pragjyotishapuram</a:t>
            </a:r>
            <a:r>
              <a:rPr lang="en-GB" sz="2000" b="1" dirty="0">
                <a:solidFill>
                  <a:srgbClr val="C00000"/>
                </a:solidFill>
              </a:rPr>
              <a:t>. The name consists of four syllables: </a:t>
            </a:r>
            <a:r>
              <a:rPr lang="en-GB" sz="2000" b="1" dirty="0" err="1">
                <a:solidFill>
                  <a:srgbClr val="C00000"/>
                </a:solidFill>
              </a:rPr>
              <a:t>prag</a:t>
            </a:r>
            <a:r>
              <a:rPr lang="en-GB" sz="2000" b="1" dirty="0">
                <a:solidFill>
                  <a:srgbClr val="C00000"/>
                </a:solidFill>
              </a:rPr>
              <a:t>, </a:t>
            </a:r>
            <a:r>
              <a:rPr lang="en-GB" sz="2000" b="1" dirty="0" err="1">
                <a:solidFill>
                  <a:srgbClr val="C00000"/>
                </a:solidFill>
              </a:rPr>
              <a:t>jyothi</a:t>
            </a:r>
            <a:r>
              <a:rPr lang="en-GB" sz="2000" b="1" dirty="0">
                <a:solidFill>
                  <a:srgbClr val="C00000"/>
                </a:solidFill>
              </a:rPr>
              <a:t>, </a:t>
            </a:r>
            <a:r>
              <a:rPr lang="en-GB" sz="2000" b="1" dirty="0" err="1">
                <a:solidFill>
                  <a:srgbClr val="C00000"/>
                </a:solidFill>
              </a:rPr>
              <a:t>sha</a:t>
            </a:r>
            <a:r>
              <a:rPr lang="en-GB" sz="2000" b="1" dirty="0">
                <a:solidFill>
                  <a:srgbClr val="C00000"/>
                </a:solidFill>
              </a:rPr>
              <a:t>, and </a:t>
            </a:r>
            <a:r>
              <a:rPr lang="en-GB" sz="2000" b="1" dirty="0" err="1">
                <a:solidFill>
                  <a:srgbClr val="C00000"/>
                </a:solidFill>
              </a:rPr>
              <a:t>puram</a:t>
            </a:r>
            <a:r>
              <a:rPr lang="en-GB" sz="2000" b="1" dirty="0">
                <a:solidFill>
                  <a:srgbClr val="C00000"/>
                </a:solidFill>
              </a:rPr>
              <a:t>. </a:t>
            </a:r>
            <a:r>
              <a:rPr lang="en-GB" sz="2000" b="1" dirty="0" err="1">
                <a:solidFill>
                  <a:srgbClr val="C00000"/>
                </a:solidFill>
              </a:rPr>
              <a:t>Prag</a:t>
            </a:r>
            <a:r>
              <a:rPr lang="en-GB" sz="2000" b="1" dirty="0">
                <a:solidFill>
                  <a:srgbClr val="C00000"/>
                </a:solidFill>
              </a:rPr>
              <a:t> means before, </a:t>
            </a:r>
            <a:r>
              <a:rPr lang="en-GB" sz="2000" b="1" dirty="0" err="1">
                <a:solidFill>
                  <a:srgbClr val="C00000"/>
                </a:solidFill>
              </a:rPr>
              <a:t>jyothi</a:t>
            </a:r>
            <a:r>
              <a:rPr lang="en-GB" sz="2000" b="1" dirty="0">
                <a:solidFill>
                  <a:srgbClr val="C00000"/>
                </a:solidFill>
              </a:rPr>
              <a:t> means light, and </a:t>
            </a:r>
            <a:r>
              <a:rPr lang="en-GB" sz="2000" b="1" dirty="0" err="1">
                <a:solidFill>
                  <a:srgbClr val="C00000"/>
                </a:solidFill>
              </a:rPr>
              <a:t>sha</a:t>
            </a:r>
            <a:r>
              <a:rPr lang="en-GB" sz="2000" b="1" dirty="0">
                <a:solidFill>
                  <a:srgbClr val="C00000"/>
                </a:solidFill>
              </a:rPr>
              <a:t> refers to forgetting. The inner meaning of this name is that the inhabitants of this city have forgotten the ancient and eternal light (Atma Jyothi). Narakasura, the king of </a:t>
            </a:r>
            <a:r>
              <a:rPr lang="en-GB" sz="2000" b="1" dirty="0" err="1">
                <a:solidFill>
                  <a:srgbClr val="C00000"/>
                </a:solidFill>
              </a:rPr>
              <a:t>Pragjyotishapuram</a:t>
            </a:r>
            <a:r>
              <a:rPr lang="en-GB" sz="2000" b="1" dirty="0">
                <a:solidFill>
                  <a:srgbClr val="C00000"/>
                </a:solidFill>
              </a:rPr>
              <a:t> had totally forgotten the </a:t>
            </a:r>
            <a:r>
              <a:rPr lang="en-GB" sz="2000" b="1" dirty="0" err="1">
                <a:solidFill>
                  <a:srgbClr val="C00000"/>
                </a:solidFill>
              </a:rPr>
              <a:t>Atmic</a:t>
            </a:r>
            <a:r>
              <a:rPr lang="en-GB" sz="2000" b="1" dirty="0">
                <a:solidFill>
                  <a:srgbClr val="C00000"/>
                </a:solidFill>
              </a:rPr>
              <a:t> principle and was identifying himself with the body and leading a life in darkness of ignorance</a:t>
            </a:r>
            <a:r>
              <a:rPr lang="en-GB" sz="2000" b="1" dirty="0" smtClean="0">
                <a:solidFill>
                  <a:srgbClr val="C00000"/>
                </a:solidFill>
              </a:rPr>
              <a:t>.”</a:t>
            </a:r>
          </a:p>
          <a:p>
            <a:r>
              <a:rPr lang="en-GB" b="1" dirty="0" smtClean="0">
                <a:solidFill>
                  <a:srgbClr val="C00000"/>
                </a:solidFill>
              </a:rPr>
              <a:t>-</a:t>
            </a:r>
            <a:r>
              <a:rPr lang="en-GB" sz="1600" b="1" dirty="0" smtClean="0">
                <a:solidFill>
                  <a:srgbClr val="C00000"/>
                </a:solidFill>
              </a:rPr>
              <a:t>19</a:t>
            </a:r>
            <a:r>
              <a:rPr lang="en-GB" sz="1600" b="1" baseline="30000" dirty="0" smtClean="0">
                <a:solidFill>
                  <a:srgbClr val="C00000"/>
                </a:solidFill>
              </a:rPr>
              <a:t>th</a:t>
            </a:r>
            <a:r>
              <a:rPr lang="en-GB" sz="1600" b="1" dirty="0" smtClean="0">
                <a:solidFill>
                  <a:srgbClr val="C00000"/>
                </a:solidFill>
              </a:rPr>
              <a:t> October 1998</a:t>
            </a:r>
            <a:endParaRPr lang="en-IN" sz="1600" b="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049" y="954380"/>
            <a:ext cx="4427413" cy="2739461"/>
          </a:xfrm>
          <a:prstGeom prst="rect">
            <a:avLst/>
          </a:prstGeom>
        </p:spPr>
      </p:pic>
    </p:spTree>
    <p:extLst>
      <p:ext uri="{BB962C8B-B14F-4D97-AF65-F5344CB8AC3E}">
        <p14:creationId xmlns:p14="http://schemas.microsoft.com/office/powerpoint/2010/main" val="59769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418058"/>
          </a:xfrm>
        </p:spPr>
        <p:txBody>
          <a:bodyPr>
            <a:normAutofit fontScale="90000"/>
          </a:bodyPr>
          <a:lstStyle/>
          <a:p>
            <a:r>
              <a:rPr lang="en-GB" u="sng" dirty="0" smtClean="0">
                <a:solidFill>
                  <a:srgbClr val="C00000"/>
                </a:solidFill>
              </a:rPr>
              <a:t>Principle of Truth…</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36712"/>
            <a:ext cx="2786261" cy="2841513"/>
          </a:xfrm>
        </p:spPr>
      </p:pic>
      <p:sp>
        <p:nvSpPr>
          <p:cNvPr id="4" name="TextBox 3"/>
          <p:cNvSpPr txBox="1"/>
          <p:nvPr/>
        </p:nvSpPr>
        <p:spPr>
          <a:xfrm>
            <a:off x="251520" y="4437112"/>
            <a:ext cx="8676456" cy="1938992"/>
          </a:xfrm>
          <a:prstGeom prst="rect">
            <a:avLst/>
          </a:prstGeom>
          <a:noFill/>
        </p:spPr>
        <p:txBody>
          <a:bodyPr wrap="square" rtlCol="0">
            <a:spAutoFit/>
          </a:bodyPr>
          <a:lstStyle/>
          <a:p>
            <a:r>
              <a:rPr lang="en-GB" sz="2000" b="1" dirty="0" smtClean="0">
                <a:solidFill>
                  <a:srgbClr val="C00000"/>
                </a:solidFill>
              </a:rPr>
              <a:t>“The </a:t>
            </a:r>
            <a:r>
              <a:rPr lang="en-GB" sz="2000" b="1" dirty="0">
                <a:solidFill>
                  <a:srgbClr val="C00000"/>
                </a:solidFill>
              </a:rPr>
              <a:t>bad qualities in man, in the form of Narakasura, have to be destroyed. Krishna came to destroy these bad qualities. He enlisted the aid of Sathyabhama, who represents the bearer of Truth. This means that with the help of truth, Krishna destroyed the bad qualities. </a:t>
            </a:r>
            <a:r>
              <a:rPr lang="en-GB" sz="2000" b="1" dirty="0" smtClean="0">
                <a:solidFill>
                  <a:srgbClr val="C00000"/>
                </a:solidFill>
              </a:rPr>
              <a:t>On  this Deepavali </a:t>
            </a:r>
            <a:r>
              <a:rPr lang="en-GB" sz="2000" b="1" dirty="0">
                <a:solidFill>
                  <a:srgbClr val="C00000"/>
                </a:solidFill>
              </a:rPr>
              <a:t>day, people should pledge </a:t>
            </a:r>
            <a:endParaRPr lang="en-GB" sz="2000" b="1" dirty="0" smtClean="0">
              <a:solidFill>
                <a:srgbClr val="C00000"/>
              </a:solidFill>
            </a:endParaRPr>
          </a:p>
          <a:p>
            <a:r>
              <a:rPr lang="en-GB" sz="2000" b="1" dirty="0" smtClean="0">
                <a:solidFill>
                  <a:srgbClr val="C00000"/>
                </a:solidFill>
              </a:rPr>
              <a:t>themselves </a:t>
            </a:r>
            <a:r>
              <a:rPr lang="en-GB" sz="2000" b="1" dirty="0">
                <a:solidFill>
                  <a:srgbClr val="C00000"/>
                </a:solidFill>
              </a:rPr>
              <a:t>to get rid of their bad qualities. </a:t>
            </a:r>
            <a:r>
              <a:rPr lang="en-GB" sz="2000" b="1" dirty="0" smtClean="0">
                <a:solidFill>
                  <a:srgbClr val="C00000"/>
                </a:solidFill>
              </a:rPr>
              <a:t>There </a:t>
            </a:r>
            <a:r>
              <a:rPr lang="en-GB" sz="2000" b="1" dirty="0">
                <a:solidFill>
                  <a:srgbClr val="C00000"/>
                </a:solidFill>
              </a:rPr>
              <a:t>is no greater virtue than Truth." </a:t>
            </a:r>
            <a:endParaRPr lang="en-GB" sz="2000" b="1" dirty="0" smtClean="0">
              <a:solidFill>
                <a:srgbClr val="C00000"/>
              </a:solidFill>
            </a:endParaRPr>
          </a:p>
          <a:p>
            <a:pPr algn="r"/>
            <a:r>
              <a:rPr lang="en-GB" sz="1600" b="1" dirty="0" smtClean="0">
                <a:solidFill>
                  <a:srgbClr val="C00000"/>
                </a:solidFill>
              </a:rPr>
              <a:t>                      -23</a:t>
            </a:r>
            <a:r>
              <a:rPr lang="en-GB" sz="1600" b="1" baseline="30000" dirty="0" smtClean="0">
                <a:solidFill>
                  <a:srgbClr val="C00000"/>
                </a:solidFill>
              </a:rPr>
              <a:t>rd</a:t>
            </a:r>
            <a:r>
              <a:rPr lang="en-GB" sz="1600" b="1" dirty="0" smtClean="0">
                <a:solidFill>
                  <a:srgbClr val="C00000"/>
                </a:solidFill>
              </a:rPr>
              <a:t> October 1995</a:t>
            </a:r>
            <a:endParaRPr lang="en-IN" sz="1600" b="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908720"/>
            <a:ext cx="5443423" cy="3108100"/>
          </a:xfrm>
          <a:prstGeom prst="rect">
            <a:avLst/>
          </a:prstGeom>
        </p:spPr>
      </p:pic>
    </p:spTree>
    <p:extLst>
      <p:ext uri="{BB962C8B-B14F-4D97-AF65-F5344CB8AC3E}">
        <p14:creationId xmlns:p14="http://schemas.microsoft.com/office/powerpoint/2010/main" val="93020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u="sng" dirty="0" smtClean="0">
                <a:solidFill>
                  <a:srgbClr val="C00000"/>
                </a:solidFill>
              </a:rPr>
              <a:t>Bhumatha’s Prayer….</a:t>
            </a:r>
            <a:endParaRPr lang="en-IN" u="sng" dirty="0">
              <a:solidFill>
                <a:srgbClr val="C00000"/>
              </a:solidFill>
            </a:endParaRPr>
          </a:p>
        </p:txBody>
      </p:sp>
      <p:sp>
        <p:nvSpPr>
          <p:cNvPr id="4" name="TextBox 3"/>
          <p:cNvSpPr txBox="1"/>
          <p:nvPr/>
        </p:nvSpPr>
        <p:spPr>
          <a:xfrm>
            <a:off x="179512" y="764704"/>
            <a:ext cx="3384376" cy="2554545"/>
          </a:xfrm>
          <a:prstGeom prst="rect">
            <a:avLst/>
          </a:prstGeom>
          <a:noFill/>
        </p:spPr>
        <p:txBody>
          <a:bodyPr wrap="square" rtlCol="0">
            <a:spAutoFit/>
          </a:bodyPr>
          <a:lstStyle/>
          <a:p>
            <a:r>
              <a:rPr lang="en-GB" sz="2000" b="1" dirty="0" smtClean="0">
                <a:solidFill>
                  <a:srgbClr val="C00000"/>
                </a:solidFill>
              </a:rPr>
              <a:t>“Naraka </a:t>
            </a:r>
            <a:r>
              <a:rPr lang="en-GB" sz="2000" b="1" dirty="0">
                <a:solidFill>
                  <a:srgbClr val="C00000"/>
                </a:solidFill>
              </a:rPr>
              <a:t>was the son of Mother </a:t>
            </a:r>
            <a:r>
              <a:rPr lang="en-GB" sz="2000" b="1" dirty="0" smtClean="0">
                <a:solidFill>
                  <a:srgbClr val="C00000"/>
                </a:solidFill>
              </a:rPr>
              <a:t>Earth- Bhoomatha</a:t>
            </a:r>
            <a:r>
              <a:rPr lang="en-GB" sz="2000" b="1" dirty="0">
                <a:solidFill>
                  <a:srgbClr val="C00000"/>
                </a:solidFill>
              </a:rPr>
              <a:t>. </a:t>
            </a:r>
            <a:endParaRPr lang="en-GB" sz="2000" b="1" dirty="0" smtClean="0">
              <a:solidFill>
                <a:srgbClr val="C00000"/>
              </a:solidFill>
            </a:endParaRPr>
          </a:p>
          <a:p>
            <a:r>
              <a:rPr lang="en-GB" sz="2000" b="1" dirty="0" smtClean="0">
                <a:solidFill>
                  <a:srgbClr val="C00000"/>
                </a:solidFill>
              </a:rPr>
              <a:t>She </a:t>
            </a:r>
            <a:r>
              <a:rPr lang="en-GB" sz="2000" b="1" dirty="0">
                <a:solidFill>
                  <a:srgbClr val="C00000"/>
                </a:solidFill>
              </a:rPr>
              <a:t>asked for a boon from the Lord, that the Day should be observed, in his memory, as a day of light or joy and the sharing of joy by one and all</a:t>
            </a:r>
            <a:r>
              <a:rPr lang="en-GB" sz="2000" b="1" dirty="0" smtClean="0">
                <a:solidFill>
                  <a:srgbClr val="C00000"/>
                </a:solidFill>
              </a:rPr>
              <a:t>.”</a:t>
            </a:r>
          </a:p>
          <a:p>
            <a:r>
              <a:rPr lang="en-GB" sz="1600" b="1" dirty="0" smtClean="0">
                <a:solidFill>
                  <a:srgbClr val="C00000"/>
                </a:solidFill>
              </a:rPr>
              <a:t>-25</a:t>
            </a:r>
            <a:r>
              <a:rPr lang="en-GB" sz="1600" b="1" baseline="30000" dirty="0" smtClean="0">
                <a:solidFill>
                  <a:srgbClr val="C00000"/>
                </a:solidFill>
              </a:rPr>
              <a:t>th</a:t>
            </a:r>
            <a:r>
              <a:rPr lang="en-GB" sz="1600" b="1" dirty="0" smtClean="0">
                <a:solidFill>
                  <a:srgbClr val="C00000"/>
                </a:solidFill>
              </a:rPr>
              <a:t> October 1973</a:t>
            </a:r>
            <a:endParaRPr lang="en-IN" sz="1600" b="1" dirty="0">
              <a:solidFill>
                <a:srgbClr val="C0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3717032"/>
            <a:ext cx="460714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678" y="3501008"/>
            <a:ext cx="3532878" cy="29969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908720"/>
            <a:ext cx="3023020" cy="2153902"/>
          </a:xfrm>
          <a:prstGeom prst="rect">
            <a:avLst/>
          </a:prstGeom>
        </p:spPr>
      </p:pic>
    </p:spTree>
    <p:extLst>
      <p:ext uri="{BB962C8B-B14F-4D97-AF65-F5344CB8AC3E}">
        <p14:creationId xmlns:p14="http://schemas.microsoft.com/office/powerpoint/2010/main" val="313364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en-GB" u="sng" dirty="0" smtClean="0">
                <a:solidFill>
                  <a:srgbClr val="C00000"/>
                </a:solidFill>
              </a:rPr>
              <a:t>Cosmic Significance</a:t>
            </a:r>
            <a:endParaRPr lang="en-IN"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8774" y="4509120"/>
            <a:ext cx="3456384" cy="1944216"/>
          </a:xfrm>
        </p:spPr>
      </p:pic>
      <p:sp>
        <p:nvSpPr>
          <p:cNvPr id="4" name="TextBox 3"/>
          <p:cNvSpPr txBox="1"/>
          <p:nvPr/>
        </p:nvSpPr>
        <p:spPr>
          <a:xfrm>
            <a:off x="257380" y="1052736"/>
            <a:ext cx="3528392" cy="5016758"/>
          </a:xfrm>
          <a:prstGeom prst="rect">
            <a:avLst/>
          </a:prstGeom>
          <a:noFill/>
        </p:spPr>
        <p:txBody>
          <a:bodyPr wrap="square" rtlCol="0">
            <a:spAutoFit/>
          </a:bodyPr>
          <a:lstStyle/>
          <a:p>
            <a:r>
              <a:rPr lang="en-GB" sz="2000" b="1" dirty="0" smtClean="0">
                <a:solidFill>
                  <a:srgbClr val="C00000"/>
                </a:solidFill>
              </a:rPr>
              <a:t>“Apart from </a:t>
            </a:r>
            <a:r>
              <a:rPr lang="en-GB" sz="2000" b="1" dirty="0">
                <a:solidFill>
                  <a:srgbClr val="C00000"/>
                </a:solidFill>
              </a:rPr>
              <a:t>this </a:t>
            </a:r>
            <a:r>
              <a:rPr lang="en-GB" sz="2000" b="1" dirty="0" err="1">
                <a:solidFill>
                  <a:srgbClr val="C00000"/>
                </a:solidFill>
              </a:rPr>
              <a:t>Puranic</a:t>
            </a:r>
            <a:r>
              <a:rPr lang="en-GB" sz="2000" b="1" dirty="0">
                <a:solidFill>
                  <a:srgbClr val="C00000"/>
                </a:solidFill>
              </a:rPr>
              <a:t> version, there is a cosmic explanation for the observance of Deepavali. Naraka was a planet moving in orbit with the moon around the earth. Once it appeared to be heading towards the earth. People prayed to Lord Krishna to avert the impending catastrophe. The Lord had to take action to destroy this planet and save the world from disaster. From that day, Deepavali was being observed as a joyous day of deliverance from evil</a:t>
            </a:r>
            <a:r>
              <a:rPr lang="en-GB" sz="2000" b="1" dirty="0" smtClean="0">
                <a:solidFill>
                  <a:srgbClr val="C00000"/>
                </a:solidFill>
              </a:rPr>
              <a:t>.” </a:t>
            </a:r>
          </a:p>
          <a:p>
            <a:r>
              <a:rPr lang="en-GB" sz="1400" b="1" dirty="0" smtClean="0">
                <a:solidFill>
                  <a:srgbClr val="C00000"/>
                </a:solidFill>
              </a:rPr>
              <a:t>-24</a:t>
            </a:r>
            <a:r>
              <a:rPr lang="en-GB" sz="1400" b="1" baseline="30000" dirty="0" smtClean="0">
                <a:solidFill>
                  <a:srgbClr val="C00000"/>
                </a:solidFill>
              </a:rPr>
              <a:t>th</a:t>
            </a:r>
            <a:r>
              <a:rPr lang="en-GB" sz="1400" b="1" dirty="0" smtClean="0">
                <a:solidFill>
                  <a:srgbClr val="C00000"/>
                </a:solidFill>
              </a:rPr>
              <a:t> October 1992</a:t>
            </a:r>
            <a:endParaRPr lang="en-IN" sz="1400" b="1" dirty="0">
              <a:solidFill>
                <a:srgbClr val="C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88640"/>
            <a:ext cx="2399128" cy="4255952"/>
          </a:xfrm>
          <a:prstGeom prst="rect">
            <a:avLst/>
          </a:prstGeom>
        </p:spPr>
      </p:pic>
    </p:spTree>
    <p:extLst>
      <p:ext uri="{BB962C8B-B14F-4D97-AF65-F5344CB8AC3E}">
        <p14:creationId xmlns:p14="http://schemas.microsoft.com/office/powerpoint/2010/main" val="16166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en-GB" u="sng" dirty="0" smtClean="0">
                <a:solidFill>
                  <a:srgbClr val="C00000"/>
                </a:solidFill>
              </a:rPr>
              <a:t>Significance of Crackers…</a:t>
            </a:r>
            <a:endParaRPr lang="en-IN" u="sng" dirty="0">
              <a:solidFill>
                <a:srgbClr val="C00000"/>
              </a:solidFill>
            </a:endParaRPr>
          </a:p>
        </p:txBody>
      </p:sp>
      <p:sp>
        <p:nvSpPr>
          <p:cNvPr id="3" name="Content Placeholder 2"/>
          <p:cNvSpPr>
            <a:spLocks noGrp="1"/>
          </p:cNvSpPr>
          <p:nvPr>
            <p:ph idx="1"/>
          </p:nvPr>
        </p:nvSpPr>
        <p:spPr>
          <a:xfrm>
            <a:off x="251520" y="908720"/>
            <a:ext cx="8640960" cy="5616624"/>
          </a:xfrm>
        </p:spPr>
        <p:txBody>
          <a:bodyPr/>
          <a:lstStyle/>
          <a:p>
            <a:pPr marL="0" indent="0">
              <a:buNone/>
            </a:pPr>
            <a:endParaRPr lang="en-IN" dirty="0"/>
          </a:p>
        </p:txBody>
      </p:sp>
      <p:sp>
        <p:nvSpPr>
          <p:cNvPr id="4" name="TextBox 3"/>
          <p:cNvSpPr txBox="1"/>
          <p:nvPr/>
        </p:nvSpPr>
        <p:spPr>
          <a:xfrm>
            <a:off x="295982" y="4365104"/>
            <a:ext cx="8452481" cy="1938992"/>
          </a:xfrm>
          <a:prstGeom prst="rect">
            <a:avLst/>
          </a:prstGeom>
          <a:noFill/>
        </p:spPr>
        <p:txBody>
          <a:bodyPr wrap="square" rtlCol="0">
            <a:spAutoFit/>
          </a:bodyPr>
          <a:lstStyle/>
          <a:p>
            <a:r>
              <a:rPr lang="en-GB" sz="2000" b="1" dirty="0">
                <a:solidFill>
                  <a:srgbClr val="C00000"/>
                </a:solidFill>
              </a:rPr>
              <a:t>There is </a:t>
            </a:r>
            <a:r>
              <a:rPr lang="en-GB" sz="2000" b="1" dirty="0" smtClean="0">
                <a:solidFill>
                  <a:srgbClr val="C00000"/>
                </a:solidFill>
              </a:rPr>
              <a:t>a meaning </a:t>
            </a:r>
            <a:r>
              <a:rPr lang="en-GB" sz="2000" b="1" dirty="0">
                <a:solidFill>
                  <a:srgbClr val="C00000"/>
                </a:solidFill>
              </a:rPr>
              <a:t>in the burning of crackers on Deepavali day. This is the rainy season. All kinds of germs fill the atmosphere. The smoke from the crackers destroys these germs. The joy derived from the burning of crackers should really come from the elimination of bad qualities within one. For this, it is essential to meditate on God. Listen to Divine discourses. Participate in Bhajans</a:t>
            </a:r>
            <a:r>
              <a:rPr lang="en-GB" sz="2000" b="1" dirty="0" smtClean="0">
                <a:solidFill>
                  <a:srgbClr val="C00000"/>
                </a:solidFill>
              </a:rPr>
              <a:t>.”</a:t>
            </a:r>
          </a:p>
          <a:p>
            <a:r>
              <a:rPr lang="en-GB" sz="2000" b="1" dirty="0" smtClean="0">
                <a:solidFill>
                  <a:srgbClr val="C00000"/>
                </a:solidFill>
              </a:rPr>
              <a:t>-</a:t>
            </a:r>
            <a:r>
              <a:rPr lang="en-GB" sz="1600" b="1" dirty="0" smtClean="0">
                <a:solidFill>
                  <a:srgbClr val="C00000"/>
                </a:solidFill>
              </a:rPr>
              <a:t>23</a:t>
            </a:r>
            <a:r>
              <a:rPr lang="en-GB" sz="1600" b="1" baseline="30000" dirty="0" smtClean="0">
                <a:solidFill>
                  <a:srgbClr val="C00000"/>
                </a:solidFill>
              </a:rPr>
              <a:t>rd</a:t>
            </a:r>
            <a:r>
              <a:rPr lang="en-GB" sz="1600" b="1" dirty="0" smtClean="0">
                <a:solidFill>
                  <a:srgbClr val="C00000"/>
                </a:solidFill>
              </a:rPr>
              <a:t> October 1995</a:t>
            </a:r>
            <a:endParaRPr lang="en-IN" sz="16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435889"/>
            <a:ext cx="2621260" cy="36887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09" y="946856"/>
            <a:ext cx="4481521" cy="3174411"/>
          </a:xfrm>
          <a:prstGeom prst="rect">
            <a:avLst/>
          </a:prstGeom>
        </p:spPr>
      </p:pic>
    </p:spTree>
    <p:extLst>
      <p:ext uri="{BB962C8B-B14F-4D97-AF65-F5344CB8AC3E}">
        <p14:creationId xmlns:p14="http://schemas.microsoft.com/office/powerpoint/2010/main" val="1326780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812</Words>
  <Application>Microsoft Office PowerPoint</Application>
  <PresentationFormat>On-screen Show (4:3)</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Om Sri Sai Ram</vt:lpstr>
      <vt:lpstr>Lamp of Name…</vt:lpstr>
      <vt:lpstr>Jivana Jyothi…</vt:lpstr>
      <vt:lpstr>Inner significance of Deepavali</vt:lpstr>
      <vt:lpstr>Principle of Truth…</vt:lpstr>
      <vt:lpstr>Bhumatha’s Prayer….</vt:lpstr>
      <vt:lpstr>Cosmic Significance</vt:lpstr>
      <vt:lpstr>Significance of Crackers…</vt:lpstr>
      <vt:lpstr>Significance of New Clothes</vt:lpstr>
      <vt:lpstr>Antar Bahischa Suddhi:</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25</cp:revision>
  <dcterms:created xsi:type="dcterms:W3CDTF">2021-10-25T06:25:52Z</dcterms:created>
  <dcterms:modified xsi:type="dcterms:W3CDTF">2021-10-27T11:09:31Z</dcterms:modified>
</cp:coreProperties>
</file>