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1" r:id="rId5"/>
    <p:sldId id="265" r:id="rId6"/>
    <p:sldId id="266" r:id="rId7"/>
    <p:sldId id="258" r:id="rId8"/>
    <p:sldId id="259" r:id="rId9"/>
    <p:sldId id="260" r:id="rId10"/>
    <p:sldId id="272" r:id="rId11"/>
    <p:sldId id="262" r:id="rId12"/>
    <p:sldId id="263" r:id="rId13"/>
    <p:sldId id="267" r:id="rId14"/>
    <p:sldId id="271" r:id="rId15"/>
    <p:sldId id="270"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1F16B"/>
    <a:srgbClr val="FF5D5D"/>
    <a:srgbClr val="FF6969"/>
    <a:srgbClr val="FF4B4B"/>
    <a:srgbClr val="FF1D1D"/>
    <a:srgbClr val="FF3399"/>
    <a:srgbClr val="FFFF00"/>
    <a:srgbClr val="0099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69" d="100"/>
          <a:sy n="69" d="100"/>
        </p:scale>
        <p:origin x="-139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A09559D-1165-4605-9245-D023DCA066D0}" type="datetimeFigureOut">
              <a:rPr lang="en-IN" smtClean="0"/>
              <a:t>12-05-2021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143864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A09559D-1165-4605-9245-D023DCA066D0}" type="datetimeFigureOut">
              <a:rPr lang="en-IN" smtClean="0"/>
              <a:t>12-05-2021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57976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A09559D-1165-4605-9245-D023DCA066D0}" type="datetimeFigureOut">
              <a:rPr lang="en-IN" smtClean="0"/>
              <a:t>12-05-2021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309761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A09559D-1165-4605-9245-D023DCA066D0}" type="datetimeFigureOut">
              <a:rPr lang="en-IN" smtClean="0"/>
              <a:t>12-05-2021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35183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09559D-1165-4605-9245-D023DCA066D0}" type="datetimeFigureOut">
              <a:rPr lang="en-IN" smtClean="0"/>
              <a:t>12-05-2021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357578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A09559D-1165-4605-9245-D023DCA066D0}" type="datetimeFigureOut">
              <a:rPr lang="en-IN" smtClean="0"/>
              <a:t>12-05-2021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618531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A09559D-1165-4605-9245-D023DCA066D0}" type="datetimeFigureOut">
              <a:rPr lang="en-IN" smtClean="0"/>
              <a:t>12-05-2021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3015688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A09559D-1165-4605-9245-D023DCA066D0}" type="datetimeFigureOut">
              <a:rPr lang="en-IN" smtClean="0"/>
              <a:t>12-05-2021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296232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9559D-1165-4605-9245-D023DCA066D0}" type="datetimeFigureOut">
              <a:rPr lang="en-IN" smtClean="0"/>
              <a:t>12-05-2021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359330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09559D-1165-4605-9245-D023DCA066D0}" type="datetimeFigureOut">
              <a:rPr lang="en-IN" smtClean="0"/>
              <a:t>12-05-2021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170666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09559D-1165-4605-9245-D023DCA066D0}" type="datetimeFigureOut">
              <a:rPr lang="en-IN" smtClean="0"/>
              <a:t>12-05-2021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65825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9559D-1165-4605-9245-D023DCA066D0}" type="datetimeFigureOut">
              <a:rPr lang="en-IN" smtClean="0"/>
              <a:t>12-05-2021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0F6E7-5FDD-46E1-8C8F-0FF1627FBD11}" type="slidenum">
              <a:rPr lang="en-IN" smtClean="0"/>
              <a:t>‹#›</a:t>
            </a:fld>
            <a:endParaRPr lang="en-IN"/>
          </a:p>
        </p:txBody>
      </p:sp>
    </p:spTree>
    <p:extLst>
      <p:ext uri="{BB962C8B-B14F-4D97-AF65-F5344CB8AC3E}">
        <p14:creationId xmlns:p14="http://schemas.microsoft.com/office/powerpoint/2010/main" val="474712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432047"/>
          </a:xfrm>
        </p:spPr>
        <p:txBody>
          <a:bodyPr>
            <a:normAutofit/>
          </a:bodyPr>
          <a:lstStyle/>
          <a:p>
            <a:r>
              <a:rPr lang="en-GB" sz="1800" u="sng" dirty="0" smtClean="0">
                <a:solidFill>
                  <a:srgbClr val="C00000"/>
                </a:solidFill>
                <a:latin typeface="Arial Narrow" pitchFamily="34" charset="0"/>
              </a:rPr>
              <a:t>Om Sri Sai Ram</a:t>
            </a:r>
            <a:endParaRPr lang="en-IN" sz="1800" u="sng" dirty="0">
              <a:solidFill>
                <a:srgbClr val="C00000"/>
              </a:solidFill>
              <a:latin typeface="Arial Narrow" pitchFamily="34" charset="0"/>
            </a:endParaRPr>
          </a:p>
        </p:txBody>
      </p:sp>
      <p:sp>
        <p:nvSpPr>
          <p:cNvPr id="3" name="Subtitle 2"/>
          <p:cNvSpPr>
            <a:spLocks noGrp="1"/>
          </p:cNvSpPr>
          <p:nvPr>
            <p:ph type="subTitle" idx="1"/>
          </p:nvPr>
        </p:nvSpPr>
        <p:spPr>
          <a:xfrm>
            <a:off x="395536" y="980728"/>
            <a:ext cx="8136904" cy="5472608"/>
          </a:xfrm>
        </p:spPr>
        <p:txBody>
          <a:bodyPr>
            <a:normAutofit/>
          </a:bodyPr>
          <a:lstStyle/>
          <a:p>
            <a:r>
              <a:rPr lang="en-GB" sz="7200" dirty="0" smtClean="0">
                <a:solidFill>
                  <a:srgbClr val="C00000"/>
                </a:solidFill>
                <a:latin typeface="Arial Narrow" pitchFamily="34" charset="0"/>
              </a:rPr>
              <a:t>Message of </a:t>
            </a:r>
          </a:p>
          <a:p>
            <a:r>
              <a:rPr lang="en-GB" sz="7200" dirty="0" smtClean="0">
                <a:solidFill>
                  <a:srgbClr val="C00000"/>
                </a:solidFill>
                <a:latin typeface="Arial Narrow" pitchFamily="34" charset="0"/>
              </a:rPr>
              <a:t>Buddha </a:t>
            </a:r>
          </a:p>
          <a:p>
            <a:r>
              <a:rPr lang="en-GB" sz="7200" dirty="0" smtClean="0">
                <a:solidFill>
                  <a:srgbClr val="C00000"/>
                </a:solidFill>
                <a:latin typeface="Arial Narrow" pitchFamily="34" charset="0"/>
              </a:rPr>
              <a:t>Purnima</a:t>
            </a:r>
            <a:endParaRPr lang="en-IN" sz="7200" dirty="0">
              <a:solidFill>
                <a:srgbClr val="C00000"/>
              </a:solidFill>
              <a:latin typeface="Arial Narrow"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5" y="2078538"/>
            <a:ext cx="2243577" cy="28544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78" y="2078538"/>
            <a:ext cx="2466618" cy="2502590"/>
          </a:xfrm>
          <a:prstGeom prst="rect">
            <a:avLst/>
          </a:prstGeom>
        </p:spPr>
      </p:pic>
    </p:spTree>
    <p:extLst>
      <p:ext uri="{BB962C8B-B14F-4D97-AF65-F5344CB8AC3E}">
        <p14:creationId xmlns:p14="http://schemas.microsoft.com/office/powerpoint/2010/main" val="2416107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solidFill>
                  <a:srgbClr val="C00000"/>
                </a:solidFill>
                <a:latin typeface="Arial Narrow" pitchFamily="34" charset="0"/>
              </a:rPr>
              <a:t>True Meditation- I am I</a:t>
            </a:r>
            <a:endParaRPr lang="en-IN" dirty="0">
              <a:solidFill>
                <a:srgbClr val="C00000"/>
              </a:solidFill>
              <a:latin typeface="Arial Narrow"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8184" y="1268086"/>
            <a:ext cx="2542024" cy="3868299"/>
          </a:xfrm>
        </p:spPr>
      </p:pic>
      <p:sp>
        <p:nvSpPr>
          <p:cNvPr id="4" name="TextBox 3"/>
          <p:cNvSpPr txBox="1"/>
          <p:nvPr/>
        </p:nvSpPr>
        <p:spPr>
          <a:xfrm>
            <a:off x="179512" y="1124744"/>
            <a:ext cx="2627784" cy="41549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C00000"/>
                </a:solidFill>
                <a:latin typeface="Arial Narrow" pitchFamily="34" charset="0"/>
              </a:rPr>
              <a:t>“Buddha </a:t>
            </a:r>
            <a:r>
              <a:rPr lang="en-GB" sz="2400" b="1" dirty="0">
                <a:solidFill>
                  <a:srgbClr val="C00000"/>
                </a:solidFill>
                <a:latin typeface="Arial Narrow" pitchFamily="34" charset="0"/>
              </a:rPr>
              <a:t>advocated the practice of meditation. What is that you have to meditate upon? </a:t>
            </a:r>
            <a:endParaRPr lang="en-GB" sz="2400" b="1" dirty="0" smtClean="0">
              <a:solidFill>
                <a:srgbClr val="C00000"/>
              </a:solidFill>
              <a:latin typeface="Arial Narrow" pitchFamily="34" charset="0"/>
            </a:endParaRPr>
          </a:p>
          <a:p>
            <a:r>
              <a:rPr lang="en-GB" sz="2400" b="1" dirty="0" smtClean="0">
                <a:solidFill>
                  <a:srgbClr val="C00000"/>
                </a:solidFill>
                <a:latin typeface="Arial Narrow" pitchFamily="34" charset="0"/>
              </a:rPr>
              <a:t>To </a:t>
            </a:r>
            <a:r>
              <a:rPr lang="en-GB" sz="2400" b="1" dirty="0">
                <a:solidFill>
                  <a:srgbClr val="C00000"/>
                </a:solidFill>
                <a:latin typeface="Arial Narrow" pitchFamily="34" charset="0"/>
              </a:rPr>
              <a:t>contemplate upon the principle of "I am I" is true meditation. No other </a:t>
            </a:r>
            <a:r>
              <a:rPr lang="en-GB" sz="2400" b="1" dirty="0" smtClean="0">
                <a:solidFill>
                  <a:srgbClr val="C00000"/>
                </a:solidFill>
                <a:latin typeface="Arial Narrow" pitchFamily="34" charset="0"/>
              </a:rPr>
              <a:t>Sadhana  </a:t>
            </a:r>
            <a:r>
              <a:rPr lang="en-GB" sz="2400" b="1" dirty="0">
                <a:solidFill>
                  <a:srgbClr val="C00000"/>
                </a:solidFill>
                <a:latin typeface="Arial Narrow" pitchFamily="34" charset="0"/>
              </a:rPr>
              <a:t>can match this</a:t>
            </a:r>
            <a:r>
              <a:rPr lang="en-GB" sz="2400" b="1" dirty="0" smtClean="0">
                <a:solidFill>
                  <a:srgbClr val="C00000"/>
                </a:solidFill>
                <a:latin typeface="Arial Narrow" pitchFamily="34" charset="0"/>
              </a:rPr>
              <a:t>.”</a:t>
            </a:r>
            <a:endParaRPr lang="en-IN" sz="2400" b="1" dirty="0">
              <a:solidFill>
                <a:srgbClr val="C00000"/>
              </a:solidFill>
              <a:latin typeface="Arial Narrow"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1412776"/>
            <a:ext cx="2843678" cy="3024336"/>
          </a:xfrm>
          <a:prstGeom prst="rect">
            <a:avLst/>
          </a:prstGeom>
        </p:spPr>
      </p:pic>
      <p:sp>
        <p:nvSpPr>
          <p:cNvPr id="7" name="TextBox 6"/>
          <p:cNvSpPr txBox="1"/>
          <p:nvPr/>
        </p:nvSpPr>
        <p:spPr>
          <a:xfrm>
            <a:off x="683568" y="5657073"/>
            <a:ext cx="280831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i="1" dirty="0" smtClean="0">
                <a:solidFill>
                  <a:srgbClr val="C00000"/>
                </a:solidFill>
                <a:latin typeface="Arial Narrow" pitchFamily="34" charset="0"/>
              </a:rPr>
              <a:t>-13</a:t>
            </a:r>
            <a:r>
              <a:rPr lang="en-GB" b="1" i="1" baseline="30000" dirty="0" smtClean="0">
                <a:solidFill>
                  <a:srgbClr val="C00000"/>
                </a:solidFill>
                <a:latin typeface="Arial Narrow" pitchFamily="34" charset="0"/>
              </a:rPr>
              <a:t>th</a:t>
            </a:r>
            <a:r>
              <a:rPr lang="en-GB" b="1" i="1" dirty="0" smtClean="0">
                <a:solidFill>
                  <a:srgbClr val="C00000"/>
                </a:solidFill>
                <a:latin typeface="Arial Narrow" pitchFamily="34" charset="0"/>
              </a:rPr>
              <a:t> May 2006</a:t>
            </a:r>
            <a:endParaRPr lang="en-IN" b="1" i="1" dirty="0">
              <a:solidFill>
                <a:srgbClr val="C00000"/>
              </a:solidFill>
              <a:latin typeface="Arial Narrow" pitchFamily="34" charset="0"/>
            </a:endParaRPr>
          </a:p>
        </p:txBody>
      </p:sp>
    </p:spTree>
    <p:extLst>
      <p:ext uri="{BB962C8B-B14F-4D97-AF65-F5344CB8AC3E}">
        <p14:creationId xmlns:p14="http://schemas.microsoft.com/office/powerpoint/2010/main" val="3984670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t>            </a:t>
            </a:r>
            <a:r>
              <a:rPr lang="en-GB" dirty="0" smtClean="0">
                <a:solidFill>
                  <a:srgbClr val="C00000"/>
                </a:solidFill>
                <a:latin typeface="Arial Narrow" pitchFamily="34" charset="0"/>
              </a:rPr>
              <a:t>Curly Hairs…</a:t>
            </a:r>
            <a:endParaRPr lang="en-IN" dirty="0">
              <a:solidFill>
                <a:srgbClr val="C00000"/>
              </a:solidFill>
              <a:latin typeface="Arial Narrow"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9872" y="980728"/>
            <a:ext cx="4994170" cy="2809220"/>
          </a:xfrm>
        </p:spPr>
      </p:pic>
      <p:sp>
        <p:nvSpPr>
          <p:cNvPr id="4" name="TextBox 3"/>
          <p:cNvSpPr txBox="1"/>
          <p:nvPr/>
        </p:nvSpPr>
        <p:spPr>
          <a:xfrm>
            <a:off x="198240" y="188640"/>
            <a:ext cx="2952328" cy="627864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a:p>
            <a:r>
              <a:rPr lang="en-GB" sz="2400" b="1" dirty="0" smtClean="0">
                <a:solidFill>
                  <a:srgbClr val="C00000"/>
                </a:solidFill>
                <a:latin typeface="Arial Narrow" pitchFamily="34" charset="0"/>
              </a:rPr>
              <a:t>“The </a:t>
            </a:r>
            <a:r>
              <a:rPr lang="en-GB" sz="2400" b="1" dirty="0">
                <a:solidFill>
                  <a:srgbClr val="C00000"/>
                </a:solidFill>
                <a:latin typeface="Arial Narrow" pitchFamily="34" charset="0"/>
              </a:rPr>
              <a:t>principles taught by Buddha have profound significance, but people are not trying to understand them. You might have observed that Buddha had curly hair on his head. One lock of hair was entwined with the other. There is an underlying message of unity in this. He had only one feeling in his heart, the feeling of love. </a:t>
            </a:r>
            <a:r>
              <a:rPr lang="en-GB" sz="2400" b="1" dirty="0" smtClean="0">
                <a:solidFill>
                  <a:srgbClr val="C00000"/>
                </a:solidFill>
                <a:latin typeface="Arial Narrow" pitchFamily="34" charset="0"/>
              </a:rPr>
              <a:t>“ -</a:t>
            </a:r>
            <a:r>
              <a:rPr lang="en-GB" sz="1600" b="1" i="1" dirty="0" smtClean="0">
                <a:solidFill>
                  <a:srgbClr val="C00000"/>
                </a:solidFill>
                <a:latin typeface="Arial Narrow" pitchFamily="34" charset="0"/>
              </a:rPr>
              <a:t>13</a:t>
            </a:r>
            <a:r>
              <a:rPr lang="en-GB" sz="1600" b="1" i="1" baseline="30000" dirty="0" smtClean="0">
                <a:solidFill>
                  <a:srgbClr val="C00000"/>
                </a:solidFill>
                <a:latin typeface="Arial Narrow" pitchFamily="34" charset="0"/>
              </a:rPr>
              <a:t>th</a:t>
            </a:r>
            <a:r>
              <a:rPr lang="en-GB" sz="1600" b="1" i="1" dirty="0" smtClean="0">
                <a:solidFill>
                  <a:srgbClr val="C00000"/>
                </a:solidFill>
                <a:latin typeface="Arial Narrow" pitchFamily="34" charset="0"/>
              </a:rPr>
              <a:t> May 2006</a:t>
            </a:r>
            <a:endParaRPr lang="en-IN" sz="1600" b="1" i="1" dirty="0">
              <a:solidFill>
                <a:srgbClr val="C00000"/>
              </a:solidFill>
              <a:latin typeface="Arial Narrow"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180" y="3876233"/>
            <a:ext cx="2237109" cy="2707503"/>
          </a:xfrm>
          <a:prstGeom prst="rect">
            <a:avLst/>
          </a:prstGeom>
        </p:spPr>
      </p:pic>
    </p:spTree>
    <p:extLst>
      <p:ext uri="{BB962C8B-B14F-4D97-AF65-F5344CB8AC3E}">
        <p14:creationId xmlns:p14="http://schemas.microsoft.com/office/powerpoint/2010/main" val="370713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solidFill>
                  <a:srgbClr val="C00000"/>
                </a:solidFill>
                <a:latin typeface="Arial Narrow" pitchFamily="34" charset="0"/>
              </a:rPr>
              <a:t>Three Principles…</a:t>
            </a:r>
            <a:endParaRPr lang="en-IN" dirty="0">
              <a:solidFill>
                <a:srgbClr val="C00000"/>
              </a:solidFill>
              <a:latin typeface="Arial Narrow" pitchFamily="34" charset="0"/>
            </a:endParaRPr>
          </a:p>
        </p:txBody>
      </p:sp>
      <p:sp>
        <p:nvSpPr>
          <p:cNvPr id="4" name="TextBox 3"/>
          <p:cNvSpPr txBox="1"/>
          <p:nvPr/>
        </p:nvSpPr>
        <p:spPr>
          <a:xfrm>
            <a:off x="5436096" y="1268760"/>
            <a:ext cx="3393713"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C00000"/>
                </a:solidFill>
                <a:latin typeface="Arial Narrow" pitchFamily="34" charset="0"/>
              </a:rPr>
              <a:t>“There </a:t>
            </a:r>
            <a:r>
              <a:rPr lang="en-GB" sz="2400" b="1" dirty="0">
                <a:solidFill>
                  <a:srgbClr val="C00000"/>
                </a:solidFill>
                <a:latin typeface="Arial Narrow" pitchFamily="34" charset="0"/>
              </a:rPr>
              <a:t>are three things required to be done in life. </a:t>
            </a:r>
            <a:r>
              <a:rPr lang="en-GB" sz="2400" b="1" dirty="0" smtClean="0">
                <a:solidFill>
                  <a:srgbClr val="C00000"/>
                </a:solidFill>
                <a:latin typeface="Arial Narrow" pitchFamily="34" charset="0"/>
              </a:rPr>
              <a:t>1.You </a:t>
            </a:r>
            <a:r>
              <a:rPr lang="en-GB" sz="2400" b="1" dirty="0">
                <a:solidFill>
                  <a:srgbClr val="C00000"/>
                </a:solidFill>
                <a:latin typeface="Arial Narrow" pitchFamily="34" charset="0"/>
              </a:rPr>
              <a:t>should try to do good to those that have done harm to you. </a:t>
            </a:r>
            <a:endParaRPr lang="en-GB" sz="2400" b="1" dirty="0" smtClean="0">
              <a:solidFill>
                <a:srgbClr val="C00000"/>
              </a:solidFill>
              <a:latin typeface="Arial Narrow" pitchFamily="34" charset="0"/>
            </a:endParaRPr>
          </a:p>
          <a:p>
            <a:r>
              <a:rPr lang="en-GB" sz="2400" b="1" dirty="0" smtClean="0">
                <a:solidFill>
                  <a:srgbClr val="C00000"/>
                </a:solidFill>
                <a:latin typeface="Arial Narrow" pitchFamily="34" charset="0"/>
              </a:rPr>
              <a:t>2.You </a:t>
            </a:r>
            <a:r>
              <a:rPr lang="en-GB" sz="2400" b="1" dirty="0">
                <a:solidFill>
                  <a:srgbClr val="C00000"/>
                </a:solidFill>
                <a:latin typeface="Arial Narrow" pitchFamily="34" charset="0"/>
              </a:rPr>
              <a:t>must forget the harm done by others and </a:t>
            </a:r>
            <a:r>
              <a:rPr lang="en-GB" sz="2400" b="1" dirty="0" smtClean="0">
                <a:solidFill>
                  <a:srgbClr val="C00000"/>
                </a:solidFill>
                <a:latin typeface="Arial Narrow" pitchFamily="34" charset="0"/>
              </a:rPr>
              <a:t>3.Also </a:t>
            </a:r>
            <a:r>
              <a:rPr lang="en-GB" sz="2400" b="1" dirty="0">
                <a:solidFill>
                  <a:srgbClr val="C00000"/>
                </a:solidFill>
                <a:latin typeface="Arial Narrow" pitchFamily="34" charset="0"/>
              </a:rPr>
              <a:t>the good you have done to others. </a:t>
            </a:r>
            <a:r>
              <a:rPr lang="en-GB" sz="2400" b="1" dirty="0" smtClean="0">
                <a:solidFill>
                  <a:srgbClr val="C00000"/>
                </a:solidFill>
                <a:latin typeface="Arial Narrow" pitchFamily="34" charset="0"/>
              </a:rPr>
              <a:t>“</a:t>
            </a:r>
            <a:endParaRPr lang="en-IN" sz="2400" b="1" dirty="0">
              <a:solidFill>
                <a:srgbClr val="C00000"/>
              </a:solidFill>
              <a:latin typeface="Arial Narrow" pitchFamily="34"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884042"/>
            <a:ext cx="4826341" cy="3816424"/>
          </a:xfrm>
        </p:spPr>
      </p:pic>
      <p:sp>
        <p:nvSpPr>
          <p:cNvPr id="8" name="TextBox 7"/>
          <p:cNvSpPr txBox="1"/>
          <p:nvPr/>
        </p:nvSpPr>
        <p:spPr>
          <a:xfrm>
            <a:off x="5652120" y="5013176"/>
            <a:ext cx="29523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i="1" dirty="0" smtClean="0">
                <a:solidFill>
                  <a:srgbClr val="C00000"/>
                </a:solidFill>
                <a:latin typeface="Arial Narrow" pitchFamily="34" charset="0"/>
              </a:rPr>
              <a:t>-11</a:t>
            </a:r>
            <a:r>
              <a:rPr lang="en-GB" b="1" i="1" baseline="30000" dirty="0" smtClean="0">
                <a:solidFill>
                  <a:srgbClr val="C00000"/>
                </a:solidFill>
                <a:latin typeface="Arial Narrow" pitchFamily="34" charset="0"/>
              </a:rPr>
              <a:t>th</a:t>
            </a:r>
            <a:r>
              <a:rPr lang="en-GB" b="1" i="1" dirty="0" smtClean="0">
                <a:solidFill>
                  <a:srgbClr val="C00000"/>
                </a:solidFill>
                <a:latin typeface="Arial Narrow" pitchFamily="34" charset="0"/>
              </a:rPr>
              <a:t> May 1998</a:t>
            </a:r>
            <a:endParaRPr lang="en-IN" b="1" i="1" dirty="0">
              <a:solidFill>
                <a:srgbClr val="C00000"/>
              </a:solidFill>
              <a:latin typeface="Arial Narrow" pitchFamily="34" charset="0"/>
            </a:endParaRPr>
          </a:p>
        </p:txBody>
      </p:sp>
    </p:spTree>
    <p:extLst>
      <p:ext uri="{BB962C8B-B14F-4D97-AF65-F5344CB8AC3E}">
        <p14:creationId xmlns:p14="http://schemas.microsoft.com/office/powerpoint/2010/main" val="1127827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solidFill>
                  <a:srgbClr val="C00000"/>
                </a:solidFill>
                <a:latin typeface="Arial Narrow" pitchFamily="34" charset="0"/>
              </a:rPr>
              <a:t>Essence of Buddha’s Teachings</a:t>
            </a:r>
            <a:endParaRPr lang="en-IN" dirty="0">
              <a:solidFill>
                <a:srgbClr val="C00000"/>
              </a:solidFill>
              <a:latin typeface="Arial Narrow" pitchFamily="34" charset="0"/>
            </a:endParaRPr>
          </a:p>
        </p:txBody>
      </p:sp>
      <p:sp>
        <p:nvSpPr>
          <p:cNvPr id="4" name="TextBox 3"/>
          <p:cNvSpPr txBox="1"/>
          <p:nvPr/>
        </p:nvSpPr>
        <p:spPr>
          <a:xfrm>
            <a:off x="323528" y="1679812"/>
            <a:ext cx="4392488"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C00000"/>
                </a:solidFill>
                <a:latin typeface="Arial Narrow" pitchFamily="34" charset="0"/>
              </a:rPr>
              <a:t>“This </a:t>
            </a:r>
            <a:r>
              <a:rPr lang="en-GB" sz="2400" b="1" dirty="0">
                <a:solidFill>
                  <a:srgbClr val="C00000"/>
                </a:solidFill>
                <a:latin typeface="Arial Narrow" pitchFamily="34" charset="0"/>
              </a:rPr>
              <a:t>is the essence of Buddha's teachings</a:t>
            </a:r>
            <a:endParaRPr lang="en-GB" sz="2400" b="1" dirty="0" smtClean="0">
              <a:solidFill>
                <a:srgbClr val="C00000"/>
              </a:solidFill>
              <a:latin typeface="Arial Narrow" pitchFamily="34" charset="0"/>
            </a:endParaRPr>
          </a:p>
          <a:p>
            <a:r>
              <a:rPr lang="en-GB" sz="2400" b="1" dirty="0" smtClean="0">
                <a:solidFill>
                  <a:srgbClr val="C00000"/>
                </a:solidFill>
                <a:latin typeface="Arial Narrow" pitchFamily="34" charset="0"/>
              </a:rPr>
              <a:t>See </a:t>
            </a:r>
            <a:r>
              <a:rPr lang="en-GB" sz="2400" b="1" dirty="0">
                <a:solidFill>
                  <a:srgbClr val="C00000"/>
                </a:solidFill>
                <a:latin typeface="Arial Narrow" pitchFamily="34" charset="0"/>
              </a:rPr>
              <a:t>no evil; See what is good. </a:t>
            </a:r>
            <a:endParaRPr lang="en-GB" sz="2400" b="1" dirty="0" smtClean="0">
              <a:solidFill>
                <a:srgbClr val="C00000"/>
              </a:solidFill>
              <a:latin typeface="Arial Narrow" pitchFamily="34" charset="0"/>
            </a:endParaRPr>
          </a:p>
          <a:p>
            <a:r>
              <a:rPr lang="en-GB" sz="2400" b="1" dirty="0" smtClean="0">
                <a:solidFill>
                  <a:srgbClr val="C00000"/>
                </a:solidFill>
                <a:latin typeface="Arial Narrow" pitchFamily="34" charset="0"/>
              </a:rPr>
              <a:t>Hear </a:t>
            </a:r>
            <a:r>
              <a:rPr lang="en-GB" sz="2400" b="1" dirty="0">
                <a:solidFill>
                  <a:srgbClr val="C00000"/>
                </a:solidFill>
                <a:latin typeface="Arial Narrow" pitchFamily="34" charset="0"/>
              </a:rPr>
              <a:t>no evil; Hear what is good. </a:t>
            </a:r>
            <a:endParaRPr lang="en-GB" sz="2400" b="1" dirty="0" smtClean="0">
              <a:solidFill>
                <a:srgbClr val="C00000"/>
              </a:solidFill>
              <a:latin typeface="Arial Narrow" pitchFamily="34" charset="0"/>
            </a:endParaRPr>
          </a:p>
          <a:p>
            <a:r>
              <a:rPr lang="en-GB" sz="2400" b="1" dirty="0" smtClean="0">
                <a:solidFill>
                  <a:srgbClr val="C00000"/>
                </a:solidFill>
                <a:latin typeface="Arial Narrow" pitchFamily="34" charset="0"/>
              </a:rPr>
              <a:t>Speak </a:t>
            </a:r>
            <a:r>
              <a:rPr lang="en-GB" sz="2400" b="1" dirty="0">
                <a:solidFill>
                  <a:srgbClr val="C00000"/>
                </a:solidFill>
                <a:latin typeface="Arial Narrow" pitchFamily="34" charset="0"/>
              </a:rPr>
              <a:t>no evil; Speak what is good. </a:t>
            </a:r>
            <a:endParaRPr lang="en-GB" sz="2400" b="1" dirty="0" smtClean="0">
              <a:solidFill>
                <a:srgbClr val="C00000"/>
              </a:solidFill>
              <a:latin typeface="Arial Narrow" pitchFamily="34" charset="0"/>
            </a:endParaRPr>
          </a:p>
          <a:p>
            <a:r>
              <a:rPr lang="en-GB" sz="2400" b="1" dirty="0" smtClean="0">
                <a:solidFill>
                  <a:srgbClr val="C00000"/>
                </a:solidFill>
                <a:latin typeface="Arial Narrow" pitchFamily="34" charset="0"/>
              </a:rPr>
              <a:t>Think </a:t>
            </a:r>
            <a:r>
              <a:rPr lang="en-GB" sz="2400" b="1" dirty="0">
                <a:solidFill>
                  <a:srgbClr val="C00000"/>
                </a:solidFill>
                <a:latin typeface="Arial Narrow" pitchFamily="34" charset="0"/>
              </a:rPr>
              <a:t>no evil; Think what is good. </a:t>
            </a:r>
            <a:endParaRPr lang="en-GB" sz="2400" b="1" dirty="0" smtClean="0">
              <a:solidFill>
                <a:srgbClr val="C00000"/>
              </a:solidFill>
              <a:latin typeface="Arial Narrow" pitchFamily="34" charset="0"/>
            </a:endParaRPr>
          </a:p>
          <a:p>
            <a:r>
              <a:rPr lang="en-GB" sz="2400" b="1" dirty="0" smtClean="0">
                <a:solidFill>
                  <a:srgbClr val="C00000"/>
                </a:solidFill>
                <a:latin typeface="Arial Narrow" pitchFamily="34" charset="0"/>
              </a:rPr>
              <a:t>Do </a:t>
            </a:r>
            <a:r>
              <a:rPr lang="en-GB" sz="2400" b="1" dirty="0">
                <a:solidFill>
                  <a:srgbClr val="C00000"/>
                </a:solidFill>
                <a:latin typeface="Arial Narrow" pitchFamily="34" charset="0"/>
              </a:rPr>
              <a:t>no evil; Do what is good. </a:t>
            </a:r>
            <a:endParaRPr lang="en-GB" sz="2400" b="1" dirty="0" smtClean="0">
              <a:solidFill>
                <a:srgbClr val="C00000"/>
              </a:solidFill>
              <a:latin typeface="Arial Narrow" pitchFamily="34" charset="0"/>
            </a:endParaRPr>
          </a:p>
          <a:p>
            <a:r>
              <a:rPr lang="en-GB" sz="2400" b="1" dirty="0" smtClean="0">
                <a:solidFill>
                  <a:srgbClr val="C00000"/>
                </a:solidFill>
                <a:latin typeface="Arial Narrow" pitchFamily="34" charset="0"/>
              </a:rPr>
              <a:t>This </a:t>
            </a:r>
            <a:r>
              <a:rPr lang="en-GB" sz="2400" b="1" dirty="0">
                <a:solidFill>
                  <a:srgbClr val="C00000"/>
                </a:solidFill>
                <a:latin typeface="Arial Narrow" pitchFamily="34" charset="0"/>
              </a:rPr>
              <a:t>is the way to God</a:t>
            </a:r>
            <a:r>
              <a:rPr lang="en-GB" sz="2400" b="1" dirty="0" smtClean="0">
                <a:solidFill>
                  <a:srgbClr val="C00000"/>
                </a:solidFill>
                <a:latin typeface="Arial Narrow" pitchFamily="34" charset="0"/>
              </a:rPr>
              <a:t>.”</a:t>
            </a:r>
            <a:endParaRPr lang="en-GB" sz="2400" b="1" dirty="0">
              <a:solidFill>
                <a:srgbClr val="C00000"/>
              </a:solidFill>
              <a:latin typeface="Arial Narrow" pitchFamily="34" charset="0"/>
            </a:endParaRPr>
          </a:p>
          <a:p>
            <a:r>
              <a:rPr lang="en-GB" sz="2400" b="1" dirty="0" smtClean="0">
                <a:solidFill>
                  <a:srgbClr val="C00000"/>
                </a:solidFill>
                <a:latin typeface="Arial Narrow" pitchFamily="34" charset="0"/>
              </a:rPr>
              <a:t>.</a:t>
            </a:r>
            <a:endParaRPr lang="en-GB" sz="2400" b="1" dirty="0">
              <a:solidFill>
                <a:srgbClr val="C00000"/>
              </a:solidFill>
              <a:latin typeface="Arial Narrow" pitchFamily="34"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2120" y="3717032"/>
            <a:ext cx="2466907" cy="2736304"/>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988" y="1124744"/>
            <a:ext cx="3377952" cy="2263228"/>
          </a:xfrm>
          <a:prstGeom prst="rect">
            <a:avLst/>
          </a:prstGeom>
        </p:spPr>
      </p:pic>
      <p:sp>
        <p:nvSpPr>
          <p:cNvPr id="10" name="TextBox 9"/>
          <p:cNvSpPr txBox="1"/>
          <p:nvPr/>
        </p:nvSpPr>
        <p:spPr>
          <a:xfrm>
            <a:off x="1043608" y="5465464"/>
            <a:ext cx="23042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i="1" dirty="0" smtClean="0">
                <a:solidFill>
                  <a:srgbClr val="C00000"/>
                </a:solidFill>
              </a:rPr>
              <a:t>-11</a:t>
            </a:r>
            <a:r>
              <a:rPr lang="en-GB" b="1" i="1" baseline="30000" dirty="0" smtClean="0">
                <a:solidFill>
                  <a:srgbClr val="C00000"/>
                </a:solidFill>
              </a:rPr>
              <a:t>th</a:t>
            </a:r>
            <a:r>
              <a:rPr lang="en-GB" b="1" i="1" dirty="0" smtClean="0">
                <a:solidFill>
                  <a:srgbClr val="C00000"/>
                </a:solidFill>
              </a:rPr>
              <a:t> May 1998</a:t>
            </a:r>
            <a:endParaRPr lang="en-IN" b="1" i="1" dirty="0">
              <a:solidFill>
                <a:srgbClr val="C00000"/>
              </a:solidFill>
            </a:endParaRPr>
          </a:p>
        </p:txBody>
      </p:sp>
    </p:spTree>
    <p:extLst>
      <p:ext uri="{BB962C8B-B14F-4D97-AF65-F5344CB8AC3E}">
        <p14:creationId xmlns:p14="http://schemas.microsoft.com/office/powerpoint/2010/main" val="3263305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solidFill>
                  <a:srgbClr val="C00000"/>
                </a:solidFill>
                <a:latin typeface="Arial Narrow" pitchFamily="34" charset="0"/>
              </a:rPr>
              <a:t>Principle of Non- Violence</a:t>
            </a:r>
            <a:endParaRPr lang="en-IN" dirty="0">
              <a:solidFill>
                <a:srgbClr val="C00000"/>
              </a:solidFill>
              <a:latin typeface="Arial Narrow"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9792" y="1124744"/>
            <a:ext cx="3456383" cy="2160240"/>
          </a:xfrm>
        </p:spPr>
      </p:pic>
      <p:sp>
        <p:nvSpPr>
          <p:cNvPr id="4" name="TextBox 3"/>
          <p:cNvSpPr txBox="1"/>
          <p:nvPr/>
        </p:nvSpPr>
        <p:spPr>
          <a:xfrm>
            <a:off x="267513" y="3573016"/>
            <a:ext cx="8568952" cy="29238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C00000"/>
                </a:solidFill>
                <a:latin typeface="Arial Narrow" pitchFamily="34" charset="0"/>
              </a:rPr>
              <a:t>“One </a:t>
            </a:r>
            <a:r>
              <a:rPr lang="en-GB" sz="2400" b="1" dirty="0">
                <a:solidFill>
                  <a:srgbClr val="C00000"/>
                </a:solidFill>
                <a:latin typeface="Arial Narrow" pitchFamily="34" charset="0"/>
              </a:rPr>
              <a:t>day in his wanderings, Buddha came to a village. The residents of the village were performing a </a:t>
            </a:r>
            <a:r>
              <a:rPr lang="en-GB" sz="2400" b="1" dirty="0" smtClean="0">
                <a:solidFill>
                  <a:srgbClr val="C00000"/>
                </a:solidFill>
                <a:latin typeface="Arial Narrow" pitchFamily="34" charset="0"/>
              </a:rPr>
              <a:t>Yajna </a:t>
            </a:r>
            <a:r>
              <a:rPr lang="en-GB" sz="2400" b="1" dirty="0">
                <a:solidFill>
                  <a:srgbClr val="C00000"/>
                </a:solidFill>
                <a:latin typeface="Arial Narrow" pitchFamily="34" charset="0"/>
              </a:rPr>
              <a:t>and, as a part of the rituals, were preparing to sacrifice an animal. Buddha saw this and advised the villagers not to do so. He said, "No harm must be done in any manner whatsoever to any living being, because God dwells in all</a:t>
            </a:r>
            <a:r>
              <a:rPr lang="en-GB" sz="2400" b="1" dirty="0" smtClean="0">
                <a:solidFill>
                  <a:srgbClr val="C00000"/>
                </a:solidFill>
                <a:latin typeface="Arial Narrow" pitchFamily="34" charset="0"/>
              </a:rPr>
              <a:t>. </a:t>
            </a:r>
            <a:r>
              <a:rPr lang="en-GB" sz="2400" b="1" dirty="0">
                <a:solidFill>
                  <a:srgbClr val="C00000"/>
                </a:solidFill>
                <a:latin typeface="Arial Narrow" pitchFamily="34" charset="0"/>
              </a:rPr>
              <a:t>therefore the individual is God and God is the individual. Hence, it is wrong to kill this animal</a:t>
            </a:r>
            <a:r>
              <a:rPr lang="en-GB" sz="2400" b="1" dirty="0" smtClean="0">
                <a:solidFill>
                  <a:srgbClr val="C00000"/>
                </a:solidFill>
                <a:latin typeface="Arial Narrow" pitchFamily="34" charset="0"/>
              </a:rPr>
              <a:t>.“</a:t>
            </a:r>
          </a:p>
          <a:p>
            <a:r>
              <a:rPr lang="en-GB" sz="1600" b="1" i="1" dirty="0" smtClean="0">
                <a:solidFill>
                  <a:srgbClr val="C00000"/>
                </a:solidFill>
                <a:latin typeface="Arial Narrow" pitchFamily="34" charset="0"/>
              </a:rPr>
              <a:t>                                                                            -21</a:t>
            </a:r>
            <a:r>
              <a:rPr lang="en-GB" sz="1600" b="1" i="1" baseline="30000" dirty="0" smtClean="0">
                <a:solidFill>
                  <a:srgbClr val="C00000"/>
                </a:solidFill>
                <a:latin typeface="Arial Narrow" pitchFamily="34" charset="0"/>
              </a:rPr>
              <a:t>st</a:t>
            </a:r>
            <a:r>
              <a:rPr lang="en-GB" sz="1600" b="1" i="1" dirty="0" smtClean="0">
                <a:solidFill>
                  <a:srgbClr val="C00000"/>
                </a:solidFill>
                <a:latin typeface="Arial Narrow" pitchFamily="34" charset="0"/>
              </a:rPr>
              <a:t> May 2000- Brindavan</a:t>
            </a:r>
            <a:endParaRPr lang="en-IN" sz="1600" b="1" i="1" dirty="0">
              <a:solidFill>
                <a:srgbClr val="C00000"/>
              </a:solidFill>
              <a:latin typeface="Arial Narrow"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903607"/>
            <a:ext cx="1885686" cy="246457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943713"/>
            <a:ext cx="1755752" cy="2376264"/>
          </a:xfrm>
          <a:prstGeom prst="rect">
            <a:avLst/>
          </a:prstGeom>
        </p:spPr>
      </p:pic>
    </p:spTree>
    <p:extLst>
      <p:ext uri="{BB962C8B-B14F-4D97-AF65-F5344CB8AC3E}">
        <p14:creationId xmlns:p14="http://schemas.microsoft.com/office/powerpoint/2010/main" val="3676262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solidFill>
                  <a:srgbClr val="C00000"/>
                </a:solidFill>
                <a:latin typeface="Arial Narrow" pitchFamily="34" charset="0"/>
              </a:rPr>
              <a:t>Mastery  of Senses</a:t>
            </a:r>
            <a:endParaRPr lang="en-IN" dirty="0">
              <a:solidFill>
                <a:srgbClr val="C00000"/>
              </a:solidFill>
              <a:latin typeface="Arial Narrow" pitchFamily="34" charset="0"/>
            </a:endParaRPr>
          </a:p>
        </p:txBody>
      </p:sp>
      <p:sp>
        <p:nvSpPr>
          <p:cNvPr id="4" name="TextBox 3"/>
          <p:cNvSpPr txBox="1"/>
          <p:nvPr/>
        </p:nvSpPr>
        <p:spPr>
          <a:xfrm>
            <a:off x="520459" y="4149080"/>
            <a:ext cx="8190362" cy="215443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C00000"/>
                </a:solidFill>
                <a:latin typeface="Arial Narrow" pitchFamily="34" charset="0"/>
              </a:rPr>
              <a:t>“After </a:t>
            </a:r>
            <a:r>
              <a:rPr lang="en-GB" sz="2400" b="1" dirty="0">
                <a:solidFill>
                  <a:srgbClr val="C00000"/>
                </a:solidFill>
                <a:latin typeface="Arial Narrow" pitchFamily="34" charset="0"/>
              </a:rPr>
              <a:t>many years of inquiry he came to the conclusion that the secret of spiritual wisdom was not to be got from scholars or by study. He realized that spiritual understanding could only come from mastery of the </a:t>
            </a:r>
            <a:r>
              <a:rPr lang="en-GB" sz="2400" b="1" dirty="0" smtClean="0">
                <a:solidFill>
                  <a:srgbClr val="C00000"/>
                </a:solidFill>
                <a:latin typeface="Arial Narrow" pitchFamily="34" charset="0"/>
              </a:rPr>
              <a:t>senses”.</a:t>
            </a:r>
          </a:p>
          <a:p>
            <a:endParaRPr lang="en-GB" sz="2400" b="1" dirty="0" smtClean="0">
              <a:solidFill>
                <a:srgbClr val="C00000"/>
              </a:solidFill>
              <a:latin typeface="Arial Narrow" pitchFamily="34" charset="0"/>
            </a:endParaRPr>
          </a:p>
          <a:p>
            <a:r>
              <a:rPr lang="en-GB" sz="1400" b="1" i="1" dirty="0" smtClean="0">
                <a:solidFill>
                  <a:srgbClr val="C00000"/>
                </a:solidFill>
                <a:latin typeface="Arial Narrow" pitchFamily="34" charset="0"/>
              </a:rPr>
              <a:t>-5</a:t>
            </a:r>
            <a:r>
              <a:rPr lang="en-GB" sz="1400" b="1" i="1" baseline="30000" dirty="0" smtClean="0">
                <a:solidFill>
                  <a:srgbClr val="C00000"/>
                </a:solidFill>
                <a:latin typeface="Arial Narrow" pitchFamily="34" charset="0"/>
              </a:rPr>
              <a:t>th</a:t>
            </a:r>
            <a:r>
              <a:rPr lang="en-GB" sz="1400" b="1" i="1" dirty="0" smtClean="0">
                <a:solidFill>
                  <a:srgbClr val="C00000"/>
                </a:solidFill>
                <a:latin typeface="Arial Narrow" pitchFamily="34" charset="0"/>
              </a:rPr>
              <a:t> February 1998 Chinese New Year</a:t>
            </a:r>
            <a:endParaRPr lang="en-IN" sz="1400" b="1" i="1" dirty="0">
              <a:solidFill>
                <a:srgbClr val="C00000"/>
              </a:solidFill>
              <a:latin typeface="Arial Narrow" pitchFamily="34" charset="0"/>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24744"/>
            <a:ext cx="5300751" cy="2851001"/>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1628800"/>
            <a:ext cx="3117669" cy="1842889"/>
          </a:xfrm>
          <a:prstGeom prst="rect">
            <a:avLst/>
          </a:prstGeom>
        </p:spPr>
      </p:pic>
    </p:spTree>
    <p:extLst>
      <p:ext uri="{BB962C8B-B14F-4D97-AF65-F5344CB8AC3E}">
        <p14:creationId xmlns:p14="http://schemas.microsoft.com/office/powerpoint/2010/main" val="1883706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solidFill>
                  <a:srgbClr val="C00000"/>
                </a:solidFill>
                <a:latin typeface="Arial Narrow" pitchFamily="34" charset="0"/>
              </a:rPr>
              <a:t>Buddha’s Last Message</a:t>
            </a:r>
            <a:endParaRPr lang="en-IN" dirty="0">
              <a:solidFill>
                <a:srgbClr val="C00000"/>
              </a:solidFill>
              <a:latin typeface="Arial Narrow"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8024" y="980728"/>
            <a:ext cx="3991195" cy="2592288"/>
          </a:xfrm>
        </p:spPr>
      </p:pic>
      <p:sp>
        <p:nvSpPr>
          <p:cNvPr id="4" name="TextBox 3"/>
          <p:cNvSpPr txBox="1"/>
          <p:nvPr/>
        </p:nvSpPr>
        <p:spPr>
          <a:xfrm>
            <a:off x="539552" y="3573016"/>
            <a:ext cx="8064896"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C00000"/>
                </a:solidFill>
                <a:latin typeface="Arial Narrow" pitchFamily="34" charset="0"/>
              </a:rPr>
              <a:t>“In </a:t>
            </a:r>
            <a:r>
              <a:rPr lang="en-GB" sz="2400" b="1" dirty="0">
                <a:solidFill>
                  <a:srgbClr val="C00000"/>
                </a:solidFill>
                <a:latin typeface="Arial Narrow" pitchFamily="34" charset="0"/>
              </a:rPr>
              <a:t>his last moments, Buddha summoned his stepbrother Ananda to impart to him his final message. Ananda was the son of Gautami (Buddha's stepmother). Placing his palm on the head of his younger brother, Buddha said: “My dear child! I came to the world to teach (the Truth). If anyone asks, ‘Where is God?’ the answer is: ‘He is everywhere’. Truth is God. Speak the Truth. Do not harm anyone. Recognize that the highest </a:t>
            </a:r>
            <a:r>
              <a:rPr lang="en-GB" sz="2400" b="1">
                <a:solidFill>
                  <a:srgbClr val="C00000"/>
                </a:solidFill>
                <a:latin typeface="Arial Narrow" pitchFamily="34" charset="0"/>
              </a:rPr>
              <a:t>dharma </a:t>
            </a:r>
            <a:r>
              <a:rPr lang="en-GB" sz="2400" b="1" smtClean="0">
                <a:solidFill>
                  <a:srgbClr val="C00000"/>
                </a:solidFill>
                <a:latin typeface="Arial Narrow" pitchFamily="34" charset="0"/>
              </a:rPr>
              <a:t>is Ahimsa.” </a:t>
            </a:r>
            <a:endParaRPr lang="en-IN" sz="2400" b="1" dirty="0">
              <a:solidFill>
                <a:srgbClr val="C00000"/>
              </a:solidFill>
              <a:latin typeface="Arial Narrow"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052736"/>
            <a:ext cx="3493566" cy="2332683"/>
          </a:xfrm>
          <a:prstGeom prst="rect">
            <a:avLst/>
          </a:prstGeom>
        </p:spPr>
      </p:pic>
    </p:spTree>
    <p:extLst>
      <p:ext uri="{BB962C8B-B14F-4D97-AF65-F5344CB8AC3E}">
        <p14:creationId xmlns:p14="http://schemas.microsoft.com/office/powerpoint/2010/main" val="3894618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solidFill>
                  <a:srgbClr val="C00000"/>
                </a:solidFill>
                <a:latin typeface="Arial Narrow" pitchFamily="34" charset="0"/>
              </a:rPr>
              <a:t>Buddha Purnima</a:t>
            </a:r>
            <a:endParaRPr lang="en-IN" dirty="0">
              <a:solidFill>
                <a:srgbClr val="C00000"/>
              </a:solidFill>
              <a:latin typeface="Arial Narrow" pitchFamily="34" charset="0"/>
            </a:endParaRPr>
          </a:p>
        </p:txBody>
      </p:sp>
      <p:sp>
        <p:nvSpPr>
          <p:cNvPr id="3" name="Content Placeholder 2"/>
          <p:cNvSpPr>
            <a:spLocks noGrp="1"/>
          </p:cNvSpPr>
          <p:nvPr>
            <p:ph idx="1"/>
          </p:nvPr>
        </p:nvSpPr>
        <p:spPr>
          <a:xfrm>
            <a:off x="457200" y="1052736"/>
            <a:ext cx="8229600" cy="5073427"/>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GB" sz="8800" dirty="0" smtClean="0">
                <a:solidFill>
                  <a:srgbClr val="C00000"/>
                </a:solidFill>
                <a:latin typeface="Arial Narrow" pitchFamily="34" charset="0"/>
              </a:rPr>
              <a:t>Thank you</a:t>
            </a:r>
          </a:p>
          <a:p>
            <a:pPr marL="0" indent="0" algn="ctr">
              <a:buNone/>
            </a:pPr>
            <a:r>
              <a:rPr lang="en-GB" sz="8800" dirty="0">
                <a:solidFill>
                  <a:srgbClr val="C00000"/>
                </a:solidFill>
                <a:latin typeface="Arial Narrow" pitchFamily="34" charset="0"/>
              </a:rPr>
              <a:t>&amp;</a:t>
            </a:r>
            <a:endParaRPr lang="en-GB" sz="8800" dirty="0" smtClean="0">
              <a:solidFill>
                <a:srgbClr val="C00000"/>
              </a:solidFill>
              <a:latin typeface="Arial Narrow" pitchFamily="34" charset="0"/>
            </a:endParaRPr>
          </a:p>
          <a:p>
            <a:pPr marL="0" indent="0" algn="ctr">
              <a:buNone/>
            </a:pPr>
            <a:r>
              <a:rPr lang="en-GB" sz="8800" dirty="0" smtClean="0">
                <a:solidFill>
                  <a:srgbClr val="C00000"/>
                </a:solidFill>
                <a:latin typeface="Arial Narrow" pitchFamily="34" charset="0"/>
              </a:rPr>
              <a:t>Jai Sai Ram</a:t>
            </a:r>
            <a:endParaRPr lang="en-IN" sz="8800" dirty="0">
              <a:solidFill>
                <a:srgbClr val="C00000"/>
              </a:solidFill>
              <a:latin typeface="Arial Narrow"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559775"/>
            <a:ext cx="2698298" cy="192253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2341115"/>
            <a:ext cx="1935506" cy="2214839"/>
          </a:xfrm>
          <a:prstGeom prst="rect">
            <a:avLst/>
          </a:prstGeom>
        </p:spPr>
      </p:pic>
    </p:spTree>
    <p:extLst>
      <p:ext uri="{BB962C8B-B14F-4D97-AF65-F5344CB8AC3E}">
        <p14:creationId xmlns:p14="http://schemas.microsoft.com/office/powerpoint/2010/main" val="2298937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4000" u="sng" dirty="0" smtClean="0">
                <a:solidFill>
                  <a:srgbClr val="C00000"/>
                </a:solidFill>
                <a:latin typeface="Arial Narrow" pitchFamily="34" charset="0"/>
              </a:rPr>
              <a:t>Message of Buddha Purnima</a:t>
            </a:r>
            <a:endParaRPr lang="en-IN" sz="4000" u="sng" dirty="0">
              <a:solidFill>
                <a:srgbClr val="C00000"/>
              </a:solidFill>
              <a:latin typeface="Arial Narrow" pitchFamily="34" charset="0"/>
            </a:endParaRPr>
          </a:p>
        </p:txBody>
      </p:sp>
      <p:sp>
        <p:nvSpPr>
          <p:cNvPr id="3" name="Content Placeholder 2"/>
          <p:cNvSpPr>
            <a:spLocks noGrp="1"/>
          </p:cNvSpPr>
          <p:nvPr>
            <p:ph idx="1"/>
          </p:nvPr>
        </p:nvSpPr>
        <p:spPr>
          <a:xfrm>
            <a:off x="457200" y="908720"/>
            <a:ext cx="8229600" cy="5472608"/>
          </a:xfrm>
        </p:spPr>
        <p:txBody>
          <a:bodyPr/>
          <a:lstStyle/>
          <a:p>
            <a:pPr marL="0" indent="0" algn="ctr">
              <a:buNone/>
            </a:pPr>
            <a:endParaRPr lang="en-GB" dirty="0" smtClean="0">
              <a:solidFill>
                <a:srgbClr val="C00000"/>
              </a:solidFill>
              <a:latin typeface="Arial Narrow" pitchFamily="34" charset="0"/>
            </a:endParaRPr>
          </a:p>
          <a:p>
            <a:pPr marL="0" indent="0" algn="ctr">
              <a:buNone/>
            </a:pPr>
            <a:endParaRPr lang="en-GB" dirty="0">
              <a:solidFill>
                <a:srgbClr val="C00000"/>
              </a:solidFill>
              <a:latin typeface="Arial Narrow" pitchFamily="34" charset="0"/>
            </a:endParaRPr>
          </a:p>
          <a:p>
            <a:pPr marL="0" indent="0" algn="ctr">
              <a:buNone/>
            </a:pPr>
            <a:r>
              <a:rPr lang="en-GB" sz="2800" b="1" i="1" dirty="0" smtClean="0">
                <a:solidFill>
                  <a:srgbClr val="002060"/>
                </a:solidFill>
                <a:latin typeface="Arial Narrow" pitchFamily="34" charset="0"/>
              </a:rPr>
              <a:t>Sri Sathya Sai Seva Organisations </a:t>
            </a:r>
          </a:p>
          <a:p>
            <a:pPr marL="0" indent="0" algn="ctr">
              <a:buNone/>
            </a:pPr>
            <a:r>
              <a:rPr lang="en-GB" sz="2800" b="1" i="1" u="sng" dirty="0" smtClean="0">
                <a:solidFill>
                  <a:srgbClr val="002060"/>
                </a:solidFill>
                <a:latin typeface="Arial Narrow" pitchFamily="34" charset="0"/>
              </a:rPr>
              <a:t>Karnataka South</a:t>
            </a:r>
            <a:endParaRPr lang="en-GB" sz="4000" b="1" dirty="0" smtClean="0">
              <a:solidFill>
                <a:srgbClr val="002060"/>
              </a:solidFill>
              <a:latin typeface="Arial Narrow" pitchFamily="34" charset="0"/>
            </a:endParaRPr>
          </a:p>
          <a:p>
            <a:pPr marL="0" indent="0" algn="ctr">
              <a:lnSpc>
                <a:spcPct val="150000"/>
              </a:lnSpc>
              <a:buNone/>
            </a:pPr>
            <a:r>
              <a:rPr lang="en-GB" sz="4000" i="1" dirty="0" smtClean="0">
                <a:solidFill>
                  <a:srgbClr val="C00000"/>
                </a:solidFill>
                <a:latin typeface="Arial Narrow" pitchFamily="34" charset="0"/>
              </a:rPr>
              <a:t>This </a:t>
            </a:r>
            <a:r>
              <a:rPr lang="en-GB" sz="4000" i="1" dirty="0" smtClean="0">
                <a:solidFill>
                  <a:srgbClr val="C00000"/>
                </a:solidFill>
                <a:latin typeface="Arial Narrow" pitchFamily="34" charset="0"/>
              </a:rPr>
              <a:t>presentation aims to bring out the inner message of </a:t>
            </a:r>
            <a:endParaRPr lang="en-GB" sz="4000" i="1" dirty="0">
              <a:solidFill>
                <a:srgbClr val="C00000"/>
              </a:solidFill>
              <a:latin typeface="Arial Narrow" pitchFamily="34" charset="0"/>
            </a:endParaRPr>
          </a:p>
          <a:p>
            <a:pPr marL="0" indent="0" algn="ctr">
              <a:lnSpc>
                <a:spcPct val="150000"/>
              </a:lnSpc>
              <a:buNone/>
            </a:pPr>
            <a:r>
              <a:rPr lang="en-GB" sz="4000" i="1" dirty="0" smtClean="0">
                <a:solidFill>
                  <a:srgbClr val="C00000"/>
                </a:solidFill>
                <a:latin typeface="Arial Narrow" pitchFamily="34" charset="0"/>
              </a:rPr>
              <a:t> </a:t>
            </a:r>
            <a:r>
              <a:rPr lang="en-GB" sz="4000" i="1" dirty="0" smtClean="0">
                <a:solidFill>
                  <a:srgbClr val="C00000"/>
                </a:solidFill>
                <a:latin typeface="Arial Narrow" pitchFamily="34" charset="0"/>
              </a:rPr>
              <a:t>Buddha Purnima as told by Bhagawan </a:t>
            </a:r>
          </a:p>
          <a:p>
            <a:pPr marL="0" indent="0" algn="ctr">
              <a:buNone/>
            </a:pPr>
            <a:endParaRPr lang="en-IN" sz="4000" dirty="0">
              <a:solidFill>
                <a:srgbClr val="FFFF00"/>
              </a:solidFill>
              <a:latin typeface="Arial Narrow"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4577" y="908720"/>
            <a:ext cx="1207012" cy="1074241"/>
          </a:xfrm>
          <a:prstGeom prst="rect">
            <a:avLst/>
          </a:prstGeom>
        </p:spPr>
      </p:pic>
    </p:spTree>
    <p:extLst>
      <p:ext uri="{BB962C8B-B14F-4D97-AF65-F5344CB8AC3E}">
        <p14:creationId xmlns:p14="http://schemas.microsoft.com/office/powerpoint/2010/main" val="3454926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6131024" cy="562074"/>
          </a:xfrm>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en-GB" dirty="0" smtClean="0"/>
              <a:t>          </a:t>
            </a:r>
            <a:r>
              <a:rPr lang="en-GB" sz="3600" u="sng" dirty="0" smtClean="0">
                <a:solidFill>
                  <a:srgbClr val="C00000"/>
                </a:solidFill>
                <a:latin typeface="Arial Narrow" pitchFamily="34" charset="0"/>
              </a:rPr>
              <a:t>Birth of Gautam Buddha </a:t>
            </a:r>
            <a:endParaRPr lang="en-IN" sz="3600" u="sng" dirty="0">
              <a:solidFill>
                <a:srgbClr val="C00000"/>
              </a:solidFill>
              <a:latin typeface="Arial Narrow"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3768" y="973979"/>
            <a:ext cx="2160240" cy="2595169"/>
          </a:xfrm>
        </p:spPr>
      </p:pic>
      <p:sp>
        <p:nvSpPr>
          <p:cNvPr id="4" name="TextBox 3"/>
          <p:cNvSpPr txBox="1"/>
          <p:nvPr/>
        </p:nvSpPr>
        <p:spPr>
          <a:xfrm>
            <a:off x="330959" y="3851756"/>
            <a:ext cx="360040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a:solidFill>
                  <a:srgbClr val="C00000"/>
                </a:solidFill>
                <a:latin typeface="Arial Narrow" pitchFamily="34" charset="0"/>
              </a:rPr>
              <a:t>King Suddhodhana and his wife Mayadevi performed many spiritual austerities such as </a:t>
            </a:r>
            <a:r>
              <a:rPr lang="en-GB" sz="2400" b="1" dirty="0" err="1" smtClean="0">
                <a:solidFill>
                  <a:srgbClr val="C00000"/>
                </a:solidFill>
                <a:latin typeface="Arial Narrow" pitchFamily="34" charset="0"/>
              </a:rPr>
              <a:t>Japa,Tapa</a:t>
            </a:r>
            <a:r>
              <a:rPr lang="en-GB" sz="2400" b="1" dirty="0" err="1">
                <a:solidFill>
                  <a:srgbClr val="C00000"/>
                </a:solidFill>
                <a:latin typeface="Arial Narrow" pitchFamily="34" charset="0"/>
              </a:rPr>
              <a:t>,</a:t>
            </a:r>
            <a:r>
              <a:rPr lang="en-GB" sz="2400" b="1" dirty="0" err="1" smtClean="0">
                <a:solidFill>
                  <a:srgbClr val="C00000"/>
                </a:solidFill>
                <a:latin typeface="Arial Narrow" pitchFamily="34" charset="0"/>
              </a:rPr>
              <a:t>Vratas</a:t>
            </a:r>
            <a:r>
              <a:rPr lang="en-GB" sz="2400" b="1" dirty="0" smtClean="0">
                <a:solidFill>
                  <a:srgbClr val="C00000"/>
                </a:solidFill>
                <a:latin typeface="Arial Narrow" pitchFamily="34" charset="0"/>
              </a:rPr>
              <a:t> , </a:t>
            </a:r>
            <a:r>
              <a:rPr lang="en-GB" sz="2400" b="1" dirty="0">
                <a:solidFill>
                  <a:srgbClr val="C00000"/>
                </a:solidFill>
                <a:latin typeface="Arial Narrow" pitchFamily="34" charset="0"/>
              </a:rPr>
              <a:t>and </a:t>
            </a:r>
            <a:r>
              <a:rPr lang="en-GB" sz="2400" b="1" dirty="0" err="1" smtClean="0">
                <a:solidFill>
                  <a:srgbClr val="C00000"/>
                </a:solidFill>
                <a:latin typeface="Arial Narrow" pitchFamily="34" charset="0"/>
              </a:rPr>
              <a:t>Yajnas</a:t>
            </a:r>
            <a:r>
              <a:rPr lang="en-GB" sz="2400" b="1" dirty="0" smtClean="0">
                <a:solidFill>
                  <a:srgbClr val="C00000"/>
                </a:solidFill>
                <a:latin typeface="Arial Narrow" pitchFamily="34" charset="0"/>
              </a:rPr>
              <a:t>  </a:t>
            </a:r>
            <a:r>
              <a:rPr lang="en-GB" sz="2400" b="1" dirty="0">
                <a:solidFill>
                  <a:srgbClr val="C00000"/>
                </a:solidFill>
                <a:latin typeface="Arial Narrow" pitchFamily="34" charset="0"/>
              </a:rPr>
              <a:t>for years together with an aspiration to have a son.</a:t>
            </a:r>
          </a:p>
        </p:txBody>
      </p:sp>
      <p:sp>
        <p:nvSpPr>
          <p:cNvPr id="5" name="TextBox 4"/>
          <p:cNvSpPr txBox="1"/>
          <p:nvPr/>
        </p:nvSpPr>
        <p:spPr>
          <a:xfrm>
            <a:off x="4530703" y="3667090"/>
            <a:ext cx="4331065"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a:solidFill>
                  <a:srgbClr val="C00000"/>
                </a:solidFill>
                <a:latin typeface="Arial Narrow" pitchFamily="34" charset="0"/>
              </a:rPr>
              <a:t>Unfortunately, Mayadevi died soon after giving birth to her son who was named Siddhartha. Gautami, the second wife of Suddhodhana, brought up the child with loving care like her own </a:t>
            </a:r>
            <a:r>
              <a:rPr lang="en-GB" sz="2400" b="1" dirty="0" err="1">
                <a:solidFill>
                  <a:srgbClr val="C00000"/>
                </a:solidFill>
                <a:latin typeface="Arial Narrow" pitchFamily="34" charset="0"/>
              </a:rPr>
              <a:t>sonThat</a:t>
            </a:r>
            <a:r>
              <a:rPr lang="en-GB" sz="2400" b="1" dirty="0">
                <a:solidFill>
                  <a:srgbClr val="C00000"/>
                </a:solidFill>
                <a:latin typeface="Arial Narrow" pitchFamily="34" charset="0"/>
              </a:rPr>
              <a:t> is why he was also called Gautam.</a:t>
            </a:r>
            <a:endParaRPr lang="en-IN" sz="2400" b="1" dirty="0">
              <a:solidFill>
                <a:srgbClr val="C00000"/>
              </a:solidFill>
              <a:latin typeface="Arial Narrow"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980728"/>
            <a:ext cx="3965923" cy="2232248"/>
          </a:xfrm>
          <a:prstGeom prst="rect">
            <a:avLst/>
          </a:prstGeom>
        </p:spPr>
      </p:pic>
      <p:sp>
        <p:nvSpPr>
          <p:cNvPr id="9" name="TextBox 8"/>
          <p:cNvSpPr txBox="1"/>
          <p:nvPr/>
        </p:nvSpPr>
        <p:spPr>
          <a:xfrm>
            <a:off x="6053456" y="6344746"/>
            <a:ext cx="280831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i="1" dirty="0" smtClean="0">
                <a:solidFill>
                  <a:srgbClr val="C00000"/>
                </a:solidFill>
                <a:latin typeface="Arial Narrow" pitchFamily="34" charset="0"/>
              </a:rPr>
              <a:t>-13</a:t>
            </a:r>
            <a:r>
              <a:rPr lang="en-GB" b="1" i="1" baseline="30000" dirty="0" smtClean="0">
                <a:solidFill>
                  <a:srgbClr val="C00000"/>
                </a:solidFill>
                <a:latin typeface="Arial Narrow" pitchFamily="34" charset="0"/>
              </a:rPr>
              <a:t>th</a:t>
            </a:r>
            <a:r>
              <a:rPr lang="en-GB" b="1" i="1" dirty="0" smtClean="0">
                <a:solidFill>
                  <a:srgbClr val="C00000"/>
                </a:solidFill>
                <a:latin typeface="Arial Narrow" pitchFamily="34" charset="0"/>
              </a:rPr>
              <a:t> May 2006</a:t>
            </a:r>
            <a:endParaRPr lang="en-IN" b="1" i="1" dirty="0">
              <a:solidFill>
                <a:srgbClr val="C00000"/>
              </a:solidFill>
              <a:latin typeface="Arial Narrow"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034" y="230915"/>
            <a:ext cx="1826702" cy="3436175"/>
          </a:xfrm>
          <a:prstGeom prst="rect">
            <a:avLst/>
          </a:prstGeom>
        </p:spPr>
      </p:pic>
    </p:spTree>
    <p:extLst>
      <p:ext uri="{BB962C8B-B14F-4D97-AF65-F5344CB8AC3E}">
        <p14:creationId xmlns:p14="http://schemas.microsoft.com/office/powerpoint/2010/main" val="1094954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solidFill>
                  <a:srgbClr val="C00000"/>
                </a:solidFill>
                <a:latin typeface="Arial Narrow" pitchFamily="34" charset="0"/>
              </a:rPr>
              <a:t>Siddhartha</a:t>
            </a:r>
            <a:endParaRPr lang="en-IN" dirty="0">
              <a:solidFill>
                <a:srgbClr val="C00000"/>
              </a:solidFill>
              <a:latin typeface="Arial Narrow"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flipV="1">
            <a:off x="4559722" y="908720"/>
            <a:ext cx="3108622" cy="2394932"/>
          </a:xfrm>
        </p:spPr>
      </p:pic>
      <p:sp>
        <p:nvSpPr>
          <p:cNvPr id="4" name="TextBox 3"/>
          <p:cNvSpPr txBox="1"/>
          <p:nvPr/>
        </p:nvSpPr>
        <p:spPr>
          <a:xfrm>
            <a:off x="251520" y="3501008"/>
            <a:ext cx="8568951"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C00000"/>
                </a:solidFill>
                <a:latin typeface="Arial Narrow" pitchFamily="34" charset="0"/>
              </a:rPr>
              <a:t>“The </a:t>
            </a:r>
            <a:r>
              <a:rPr lang="en-GB" sz="2400" b="1" dirty="0">
                <a:solidFill>
                  <a:srgbClr val="C00000"/>
                </a:solidFill>
                <a:latin typeface="Arial Narrow" pitchFamily="34" charset="0"/>
              </a:rPr>
              <a:t>astrologers predicted that Siddhartha would not rule the kingdom; he would leave the kingdom and become a renunciant. The prediction of astrologers was always ringing in Suddhodhana's ears and caused him anxiety as he watched his son grow. He took all precautions to see that his son did not step out of the palace and get into the company of others, lest he should be influenced by them. Thus, he protected his son from the influence of others for twenty long years</a:t>
            </a:r>
            <a:r>
              <a:rPr lang="en-GB" sz="2400" b="1" dirty="0" smtClean="0">
                <a:solidFill>
                  <a:srgbClr val="C00000"/>
                </a:solidFill>
                <a:latin typeface="Arial Narrow" pitchFamily="34" charset="0"/>
              </a:rPr>
              <a:t>.”                                      -</a:t>
            </a:r>
            <a:r>
              <a:rPr lang="en-GB" sz="1600" b="1" i="1" dirty="0" smtClean="0">
                <a:solidFill>
                  <a:srgbClr val="C00000"/>
                </a:solidFill>
                <a:latin typeface="Arial Narrow" pitchFamily="34" charset="0"/>
              </a:rPr>
              <a:t>13</a:t>
            </a:r>
            <a:r>
              <a:rPr lang="en-GB" sz="1600" b="1" i="1" baseline="30000" dirty="0" smtClean="0">
                <a:solidFill>
                  <a:srgbClr val="C00000"/>
                </a:solidFill>
                <a:latin typeface="Arial Narrow" pitchFamily="34" charset="0"/>
              </a:rPr>
              <a:t>th</a:t>
            </a:r>
            <a:r>
              <a:rPr lang="en-GB" sz="1600" b="1" i="1" dirty="0" smtClean="0">
                <a:solidFill>
                  <a:srgbClr val="C00000"/>
                </a:solidFill>
                <a:latin typeface="Arial Narrow" pitchFamily="34" charset="0"/>
              </a:rPr>
              <a:t> May 2006</a:t>
            </a:r>
            <a:endParaRPr lang="en-IN" sz="1600" b="1" i="1" dirty="0">
              <a:solidFill>
                <a:srgbClr val="C00000"/>
              </a:solidFill>
              <a:latin typeface="Arial Narrow"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836712"/>
            <a:ext cx="3250818" cy="2448272"/>
          </a:xfrm>
          <a:prstGeom prst="rect">
            <a:avLst/>
          </a:prstGeom>
        </p:spPr>
      </p:pic>
    </p:spTree>
    <p:extLst>
      <p:ext uri="{BB962C8B-B14F-4D97-AF65-F5344CB8AC3E}">
        <p14:creationId xmlns:p14="http://schemas.microsoft.com/office/powerpoint/2010/main" val="2426656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490066"/>
          </a:xfrm>
        </p:spPr>
        <p:style>
          <a:lnRef idx="2">
            <a:schemeClr val="accent2"/>
          </a:lnRef>
          <a:fillRef idx="1">
            <a:schemeClr val="lt1"/>
          </a:fillRef>
          <a:effectRef idx="0">
            <a:schemeClr val="accent2"/>
          </a:effectRef>
          <a:fontRef idx="minor">
            <a:schemeClr val="dk1"/>
          </a:fontRef>
        </p:style>
        <p:txBody>
          <a:bodyPr>
            <a:noAutofit/>
          </a:bodyPr>
          <a:lstStyle/>
          <a:p>
            <a:r>
              <a:rPr lang="en-GB" sz="3600" dirty="0" smtClean="0">
                <a:solidFill>
                  <a:srgbClr val="C00000"/>
                </a:solidFill>
                <a:latin typeface="Arial Narrow" pitchFamily="34" charset="0"/>
              </a:rPr>
              <a:t>                      Siddhartha’s Marriage</a:t>
            </a:r>
            <a:endParaRPr lang="en-IN" sz="3600" dirty="0">
              <a:solidFill>
                <a:srgbClr val="C00000"/>
              </a:solidFill>
              <a:latin typeface="Arial Narrow" pitchFamily="34" charset="0"/>
            </a:endParaRPr>
          </a:p>
        </p:txBody>
      </p:sp>
      <p:sp>
        <p:nvSpPr>
          <p:cNvPr id="4" name="TextBox 3"/>
          <p:cNvSpPr txBox="1"/>
          <p:nvPr/>
        </p:nvSpPr>
        <p:spPr>
          <a:xfrm>
            <a:off x="179512" y="3645024"/>
            <a:ext cx="8712968"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C00000"/>
                </a:solidFill>
                <a:latin typeface="Arial Narrow" pitchFamily="34" charset="0"/>
              </a:rPr>
              <a:t>“One </a:t>
            </a:r>
            <a:r>
              <a:rPr lang="en-GB" sz="2400" b="1" dirty="0">
                <a:solidFill>
                  <a:srgbClr val="C00000"/>
                </a:solidFill>
                <a:latin typeface="Arial Narrow" pitchFamily="34" charset="0"/>
              </a:rPr>
              <a:t>day, the parents of a girl came to Suddhodhana and expressed their wish to give their daughter in marriage to his son Siddhartha. The name of the girl was Yashodhara. Suddhodhana accepted their proposal and performed the marriage of Siddhartha with Yashodhara. Owing to their loving insistence, Siddhartha continued to stay with his parents in the palace even after the marriage. One year after the marriage, he begot a son, who was named Rahul. Both the husband and wife spent their time happily with their son</a:t>
            </a:r>
            <a:r>
              <a:rPr lang="en-GB" sz="2400" dirty="0" smtClean="0">
                <a:solidFill>
                  <a:srgbClr val="C00000"/>
                </a:solidFill>
              </a:rPr>
              <a:t>.”</a:t>
            </a:r>
            <a:endParaRPr lang="en-IN" sz="2400" dirty="0">
              <a:solidFill>
                <a:srgbClr val="C0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1052736"/>
            <a:ext cx="3644956" cy="2474015"/>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83" y="188640"/>
            <a:ext cx="2195086" cy="3201166"/>
          </a:xfrm>
          <a:prstGeom prst="rect">
            <a:avLst/>
          </a:prstGeom>
        </p:spPr>
      </p:pic>
    </p:spTree>
    <p:extLst>
      <p:ext uri="{BB962C8B-B14F-4D97-AF65-F5344CB8AC3E}">
        <p14:creationId xmlns:p14="http://schemas.microsoft.com/office/powerpoint/2010/main" val="1284710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solidFill>
                  <a:srgbClr val="C00000"/>
                </a:solidFill>
                <a:latin typeface="Arial Narrow" pitchFamily="34" charset="0"/>
              </a:rPr>
              <a:t>Siddhartha to Buddha</a:t>
            </a:r>
            <a:endParaRPr lang="en-IN" dirty="0">
              <a:solidFill>
                <a:srgbClr val="C00000"/>
              </a:solidFill>
              <a:latin typeface="Arial Narrow"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9952" y="3540209"/>
            <a:ext cx="4406039" cy="2985092"/>
          </a:xfrm>
        </p:spPr>
      </p:pic>
      <p:sp>
        <p:nvSpPr>
          <p:cNvPr id="4" name="TextBox 3"/>
          <p:cNvSpPr txBox="1"/>
          <p:nvPr/>
        </p:nvSpPr>
        <p:spPr>
          <a:xfrm>
            <a:off x="251520" y="908720"/>
            <a:ext cx="3600400" cy="526297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C00000"/>
                </a:solidFill>
                <a:latin typeface="Arial Narrow" pitchFamily="34" charset="0"/>
              </a:rPr>
              <a:t>“In </a:t>
            </a:r>
            <a:r>
              <a:rPr lang="en-GB" sz="2400" b="1" dirty="0">
                <a:solidFill>
                  <a:srgbClr val="C00000"/>
                </a:solidFill>
                <a:latin typeface="Arial Narrow" pitchFamily="34" charset="0"/>
              </a:rPr>
              <a:t>spite of all the comforts of the palace and happy married life, </a:t>
            </a:r>
            <a:r>
              <a:rPr lang="en-GB" sz="2400" b="1" dirty="0" smtClean="0">
                <a:solidFill>
                  <a:srgbClr val="C00000"/>
                </a:solidFill>
                <a:latin typeface="Arial Narrow" pitchFamily="34" charset="0"/>
              </a:rPr>
              <a:t>Gautama's </a:t>
            </a:r>
            <a:r>
              <a:rPr lang="en-GB" sz="2400" b="1" dirty="0">
                <a:solidFill>
                  <a:srgbClr val="C00000"/>
                </a:solidFill>
                <a:latin typeface="Arial Narrow" pitchFamily="34" charset="0"/>
              </a:rPr>
              <a:t>mind became restless when he saw people afflicted with old age, disease, and death after he ventured out of the palace one day. One night, there was a sudden transformation in his mind. While his wife was fast asleep, he got up at midnight, caressed his son, and left for the </a:t>
            </a:r>
            <a:r>
              <a:rPr lang="en-GB" sz="2400" b="1" dirty="0" smtClean="0">
                <a:solidFill>
                  <a:srgbClr val="C00000"/>
                </a:solidFill>
                <a:latin typeface="Arial Narrow" pitchFamily="34" charset="0"/>
              </a:rPr>
              <a:t>forest”</a:t>
            </a:r>
            <a:endParaRPr lang="en-GB" sz="2400" b="1" dirty="0">
              <a:solidFill>
                <a:srgbClr val="C00000"/>
              </a:solidFill>
              <a:latin typeface="Arial Narrow"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873" y="826483"/>
            <a:ext cx="2471275" cy="2520280"/>
          </a:xfrm>
          <a:prstGeom prst="rect">
            <a:avLst/>
          </a:prstGeom>
        </p:spPr>
      </p:pic>
      <p:sp>
        <p:nvSpPr>
          <p:cNvPr id="7" name="TextBox 6"/>
          <p:cNvSpPr txBox="1"/>
          <p:nvPr/>
        </p:nvSpPr>
        <p:spPr>
          <a:xfrm>
            <a:off x="251520" y="6309320"/>
            <a:ext cx="3312368" cy="369332"/>
          </a:xfrm>
          <a:prstGeom prst="rect">
            <a:avLst/>
          </a:prstGeom>
          <a:noFill/>
        </p:spPr>
        <p:txBody>
          <a:bodyPr wrap="square" rtlCol="0">
            <a:spAutoFit/>
          </a:bodyPr>
          <a:lstStyle/>
          <a:p>
            <a:r>
              <a:rPr lang="en-GB" dirty="0" smtClean="0">
                <a:solidFill>
                  <a:srgbClr val="C00000"/>
                </a:solidFill>
              </a:rPr>
              <a:t>                         -</a:t>
            </a:r>
            <a:r>
              <a:rPr lang="en-GB" b="1" i="1" dirty="0" smtClean="0">
                <a:solidFill>
                  <a:srgbClr val="C00000"/>
                </a:solidFill>
              </a:rPr>
              <a:t>13</a:t>
            </a:r>
            <a:r>
              <a:rPr lang="en-GB" b="1" i="1" baseline="30000" dirty="0" smtClean="0">
                <a:solidFill>
                  <a:srgbClr val="C00000"/>
                </a:solidFill>
              </a:rPr>
              <a:t>th</a:t>
            </a:r>
            <a:r>
              <a:rPr lang="en-GB" b="1" i="1" dirty="0" smtClean="0">
                <a:solidFill>
                  <a:srgbClr val="C00000"/>
                </a:solidFill>
              </a:rPr>
              <a:t> May 2006</a:t>
            </a:r>
            <a:endParaRPr lang="en-IN" b="1" i="1" dirty="0">
              <a:solidFill>
                <a:srgbClr val="C00000"/>
              </a:solidFill>
            </a:endParaRPr>
          </a:p>
        </p:txBody>
      </p:sp>
    </p:spTree>
    <p:extLst>
      <p:ext uri="{BB962C8B-B14F-4D97-AF65-F5344CB8AC3E}">
        <p14:creationId xmlns:p14="http://schemas.microsoft.com/office/powerpoint/2010/main" val="2870155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74638"/>
            <a:ext cx="5915000" cy="56207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u="sng" dirty="0" smtClean="0">
                <a:solidFill>
                  <a:srgbClr val="C00000"/>
                </a:solidFill>
                <a:latin typeface="Arial Narrow" pitchFamily="34" charset="0"/>
              </a:rPr>
              <a:t>Buddha Purnima</a:t>
            </a:r>
            <a:endParaRPr lang="en-IN" u="sng" dirty="0">
              <a:solidFill>
                <a:srgbClr val="C00000"/>
              </a:solidFill>
              <a:latin typeface="Arial Narrow" pitchFamily="34" charset="0"/>
            </a:endParaRPr>
          </a:p>
        </p:txBody>
      </p:sp>
      <p:sp>
        <p:nvSpPr>
          <p:cNvPr id="4" name="TextBox 3"/>
          <p:cNvSpPr txBox="1"/>
          <p:nvPr/>
        </p:nvSpPr>
        <p:spPr>
          <a:xfrm>
            <a:off x="467544" y="3861048"/>
            <a:ext cx="8352928"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b="1" dirty="0" smtClean="0">
                <a:solidFill>
                  <a:srgbClr val="C00000"/>
                </a:solidFill>
                <a:latin typeface="Arial Narrow" pitchFamily="34" charset="0"/>
              </a:rPr>
              <a:t>“Today is Buddha Purnima. Purnima means full moon. The underlying message of Buddha Purnima is that the mind should shine with total purity like the full moon. It should unite with its source, i.e. the Atma, which is pure and effulgent. There is no darkness on the full moon night. On this auspicious day of Buddha Purnima, we should attain full purity of the mind”</a:t>
            </a:r>
          </a:p>
          <a:p>
            <a:endParaRPr lang="en-GB" b="1" i="1" dirty="0" smtClean="0">
              <a:solidFill>
                <a:srgbClr val="C00000"/>
              </a:solidFill>
              <a:latin typeface="Arial Narrow" pitchFamily="34" charset="0"/>
            </a:endParaRPr>
          </a:p>
          <a:p>
            <a:r>
              <a:rPr lang="en-GB" b="1" i="1" dirty="0" smtClean="0">
                <a:solidFill>
                  <a:srgbClr val="C00000"/>
                </a:solidFill>
                <a:latin typeface="Arial Narrow" pitchFamily="34" charset="0"/>
              </a:rPr>
              <a:t>-13</a:t>
            </a:r>
            <a:r>
              <a:rPr lang="en-GB" b="1" i="1" baseline="30000" dirty="0" smtClean="0">
                <a:solidFill>
                  <a:srgbClr val="C00000"/>
                </a:solidFill>
                <a:latin typeface="Arial Narrow" pitchFamily="34" charset="0"/>
              </a:rPr>
              <a:t>th</a:t>
            </a:r>
            <a:r>
              <a:rPr lang="en-GB" b="1" i="1" dirty="0" smtClean="0">
                <a:solidFill>
                  <a:srgbClr val="C00000"/>
                </a:solidFill>
                <a:latin typeface="Arial Narrow" pitchFamily="34" charset="0"/>
              </a:rPr>
              <a:t> May 2006  Brindavan</a:t>
            </a:r>
            <a:endParaRPr lang="en-GB" b="1" i="1" dirty="0">
              <a:solidFill>
                <a:srgbClr val="C00000"/>
              </a:solidFill>
              <a:latin typeface="Arial Narrow"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83968" y="980728"/>
            <a:ext cx="4032448" cy="2689611"/>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04381"/>
            <a:ext cx="2188471" cy="3212976"/>
          </a:xfrm>
          <a:prstGeom prst="rect">
            <a:avLst/>
          </a:prstGeom>
        </p:spPr>
      </p:pic>
    </p:spTree>
    <p:extLst>
      <p:ext uri="{BB962C8B-B14F-4D97-AF65-F5344CB8AC3E}">
        <p14:creationId xmlns:p14="http://schemas.microsoft.com/office/powerpoint/2010/main" val="1674383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9268" y="188640"/>
            <a:ext cx="4690864" cy="706090"/>
          </a:xfrm>
        </p:spPr>
        <p:style>
          <a:lnRef idx="2">
            <a:schemeClr val="accent2"/>
          </a:lnRef>
          <a:fillRef idx="1">
            <a:schemeClr val="lt1"/>
          </a:fillRef>
          <a:effectRef idx="0">
            <a:schemeClr val="accent2"/>
          </a:effectRef>
          <a:fontRef idx="minor">
            <a:schemeClr val="dk1"/>
          </a:fontRef>
        </p:style>
        <p:txBody>
          <a:bodyPr>
            <a:normAutofit/>
          </a:bodyPr>
          <a:lstStyle/>
          <a:p>
            <a:r>
              <a:rPr lang="en-GB" sz="4000" u="sng" dirty="0" smtClean="0">
                <a:solidFill>
                  <a:srgbClr val="C00000"/>
                </a:solidFill>
                <a:latin typeface="Arial Narrow" pitchFamily="34" charset="0"/>
              </a:rPr>
              <a:t>Buddhist Prayer</a:t>
            </a:r>
            <a:endParaRPr lang="en-IN" sz="4000" u="sng" dirty="0">
              <a:solidFill>
                <a:srgbClr val="C00000"/>
              </a:solidFill>
              <a:latin typeface="Arial Narrow" pitchFamily="34" charset="0"/>
            </a:endParaRPr>
          </a:p>
        </p:txBody>
      </p:sp>
      <p:sp>
        <p:nvSpPr>
          <p:cNvPr id="4" name="TextBox 3"/>
          <p:cNvSpPr txBox="1"/>
          <p:nvPr/>
        </p:nvSpPr>
        <p:spPr>
          <a:xfrm>
            <a:off x="109642" y="2780928"/>
            <a:ext cx="4534366"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b="1" dirty="0" smtClean="0">
                <a:solidFill>
                  <a:srgbClr val="C00000"/>
                </a:solidFill>
                <a:latin typeface="Arial Narrow" pitchFamily="34" charset="0"/>
              </a:rPr>
              <a:t>“The Buddhist prayer must be properly understood.</a:t>
            </a:r>
          </a:p>
          <a:p>
            <a:r>
              <a:rPr lang="en-GB" sz="2400" b="1" dirty="0" smtClean="0">
                <a:solidFill>
                  <a:srgbClr val="C00000"/>
                </a:solidFill>
                <a:latin typeface="Arial Narrow" pitchFamily="34" charset="0"/>
              </a:rPr>
              <a:t>"Buddham </a:t>
            </a:r>
            <a:r>
              <a:rPr lang="en-GB" sz="2400" b="1" dirty="0">
                <a:solidFill>
                  <a:srgbClr val="C00000"/>
                </a:solidFill>
                <a:latin typeface="Arial Narrow" pitchFamily="34" charset="0"/>
              </a:rPr>
              <a:t>S</a:t>
            </a:r>
            <a:r>
              <a:rPr lang="en-GB" sz="2400" b="1" dirty="0" smtClean="0">
                <a:solidFill>
                  <a:srgbClr val="C00000"/>
                </a:solidFill>
                <a:latin typeface="Arial Narrow" pitchFamily="34" charset="0"/>
              </a:rPr>
              <a:t>haranam </a:t>
            </a:r>
            <a:r>
              <a:rPr lang="en-GB" sz="2400" b="1" dirty="0">
                <a:solidFill>
                  <a:srgbClr val="C00000"/>
                </a:solidFill>
                <a:latin typeface="Arial Narrow" pitchFamily="34" charset="0"/>
              </a:rPr>
              <a:t>G</a:t>
            </a:r>
            <a:r>
              <a:rPr lang="en-GB" sz="2400" b="1" dirty="0" smtClean="0">
                <a:solidFill>
                  <a:srgbClr val="C00000"/>
                </a:solidFill>
                <a:latin typeface="Arial Narrow" pitchFamily="34" charset="0"/>
              </a:rPr>
              <a:t>achchami, </a:t>
            </a:r>
          </a:p>
          <a:p>
            <a:r>
              <a:rPr lang="en-GB" sz="2400" b="1" dirty="0" smtClean="0">
                <a:solidFill>
                  <a:srgbClr val="C00000"/>
                </a:solidFill>
                <a:latin typeface="Arial Narrow" pitchFamily="34" charset="0"/>
              </a:rPr>
              <a:t>Dharmam </a:t>
            </a:r>
            <a:r>
              <a:rPr lang="en-GB" sz="2400" b="1" dirty="0">
                <a:solidFill>
                  <a:srgbClr val="C00000"/>
                </a:solidFill>
                <a:latin typeface="Arial Narrow" pitchFamily="34" charset="0"/>
              </a:rPr>
              <a:t>S</a:t>
            </a:r>
            <a:r>
              <a:rPr lang="en-GB" sz="2400" b="1" dirty="0" smtClean="0">
                <a:solidFill>
                  <a:srgbClr val="C00000"/>
                </a:solidFill>
                <a:latin typeface="Arial Narrow" pitchFamily="34" charset="0"/>
              </a:rPr>
              <a:t>haranam </a:t>
            </a:r>
            <a:r>
              <a:rPr lang="en-GB" sz="2400" b="1" dirty="0">
                <a:solidFill>
                  <a:srgbClr val="C00000"/>
                </a:solidFill>
                <a:latin typeface="Arial Narrow" pitchFamily="34" charset="0"/>
              </a:rPr>
              <a:t>G</a:t>
            </a:r>
            <a:r>
              <a:rPr lang="en-GB" sz="2400" b="1" dirty="0" smtClean="0">
                <a:solidFill>
                  <a:srgbClr val="C00000"/>
                </a:solidFill>
                <a:latin typeface="Arial Narrow" pitchFamily="34" charset="0"/>
              </a:rPr>
              <a:t>achchami, Sangham </a:t>
            </a:r>
            <a:r>
              <a:rPr lang="en-GB" sz="2400" b="1" dirty="0">
                <a:solidFill>
                  <a:srgbClr val="C00000"/>
                </a:solidFill>
                <a:latin typeface="Arial Narrow" pitchFamily="34" charset="0"/>
              </a:rPr>
              <a:t>S</a:t>
            </a:r>
            <a:r>
              <a:rPr lang="en-GB" sz="2400" b="1" dirty="0" smtClean="0">
                <a:solidFill>
                  <a:srgbClr val="C00000"/>
                </a:solidFill>
                <a:latin typeface="Arial Narrow" pitchFamily="34" charset="0"/>
              </a:rPr>
              <a:t>haranam </a:t>
            </a:r>
            <a:r>
              <a:rPr lang="en-GB" sz="2400" b="1" dirty="0">
                <a:solidFill>
                  <a:srgbClr val="C00000"/>
                </a:solidFill>
                <a:latin typeface="Arial Narrow" pitchFamily="34" charset="0"/>
              </a:rPr>
              <a:t>G</a:t>
            </a:r>
            <a:r>
              <a:rPr lang="en-GB" sz="2400" b="1" dirty="0" smtClean="0">
                <a:solidFill>
                  <a:srgbClr val="C00000"/>
                </a:solidFill>
                <a:latin typeface="Arial Narrow" pitchFamily="34" charset="0"/>
              </a:rPr>
              <a:t>achchami,“</a:t>
            </a:r>
          </a:p>
          <a:p>
            <a:r>
              <a:rPr lang="en-GB" sz="2400" b="1" dirty="0" smtClean="0">
                <a:solidFill>
                  <a:srgbClr val="C00000"/>
                </a:solidFill>
                <a:latin typeface="Arial Narrow" pitchFamily="34" charset="0"/>
              </a:rPr>
              <a:t>the real meaning of the prayer is: You must divert your Buddhi  towards Dharma. And the Dharma should aim at serving society. When this is done, society gets purified.”</a:t>
            </a:r>
            <a:endParaRPr lang="en-IN" sz="2400" b="1" dirty="0">
              <a:solidFill>
                <a:srgbClr val="C00000"/>
              </a:solidFill>
              <a:latin typeface="Arial Narrow"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326" y="1124744"/>
            <a:ext cx="3628583" cy="4931745"/>
          </a:xfrm>
          <a:prstGeom prst="rect">
            <a:avLst/>
          </a:prstGeom>
        </p:spPr>
      </p:pic>
      <p:sp>
        <p:nvSpPr>
          <p:cNvPr id="12" name="TextBox 11"/>
          <p:cNvSpPr txBox="1"/>
          <p:nvPr/>
        </p:nvSpPr>
        <p:spPr>
          <a:xfrm>
            <a:off x="4788024" y="6316907"/>
            <a:ext cx="2448272" cy="369332"/>
          </a:xfrm>
          <a:prstGeom prst="rect">
            <a:avLst/>
          </a:prstGeom>
          <a:noFill/>
        </p:spPr>
        <p:txBody>
          <a:bodyPr wrap="square" rtlCol="0">
            <a:spAutoFit/>
          </a:bodyPr>
          <a:lstStyle/>
          <a:p>
            <a:r>
              <a:rPr lang="en-GB" b="1" i="1" dirty="0" smtClean="0">
                <a:solidFill>
                  <a:srgbClr val="C00000"/>
                </a:solidFill>
              </a:rPr>
              <a:t>-15</a:t>
            </a:r>
            <a:r>
              <a:rPr lang="en-GB" b="1" i="1" baseline="30000" dirty="0" smtClean="0">
                <a:solidFill>
                  <a:srgbClr val="C00000"/>
                </a:solidFill>
              </a:rPr>
              <a:t>th</a:t>
            </a:r>
            <a:r>
              <a:rPr lang="en-GB" b="1" i="1" dirty="0" smtClean="0">
                <a:solidFill>
                  <a:srgbClr val="C00000"/>
                </a:solidFill>
              </a:rPr>
              <a:t> May 1997</a:t>
            </a:r>
            <a:endParaRPr lang="en-IN" b="1" i="1" dirty="0">
              <a:solidFill>
                <a:srgbClr val="C00000"/>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71526"/>
            <a:ext cx="3168352" cy="2376264"/>
          </a:xfrm>
        </p:spPr>
      </p:pic>
    </p:spTree>
    <p:extLst>
      <p:ext uri="{BB962C8B-B14F-4D97-AF65-F5344CB8AC3E}">
        <p14:creationId xmlns:p14="http://schemas.microsoft.com/office/powerpoint/2010/main" val="2296627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76064"/>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3100" b="1" dirty="0" smtClean="0">
                <a:solidFill>
                  <a:srgbClr val="C00000"/>
                </a:solidFill>
                <a:latin typeface="Arial Narrow" pitchFamily="34" charset="0"/>
              </a:rPr>
              <a:t>                        Five Teachings of Buddha</a:t>
            </a:r>
            <a:endParaRPr lang="en-IN" sz="3100" b="1" dirty="0">
              <a:solidFill>
                <a:srgbClr val="C00000"/>
              </a:solidFill>
              <a:latin typeface="Arial Narrow" pitchFamily="34" charset="0"/>
            </a:endParaRPr>
          </a:p>
        </p:txBody>
      </p:sp>
      <p:sp>
        <p:nvSpPr>
          <p:cNvPr id="4" name="TextBox 3"/>
          <p:cNvSpPr txBox="1"/>
          <p:nvPr/>
        </p:nvSpPr>
        <p:spPr>
          <a:xfrm>
            <a:off x="6012160" y="908720"/>
            <a:ext cx="184731" cy="369332"/>
          </a:xfrm>
          <a:prstGeom prst="rect">
            <a:avLst/>
          </a:prstGeom>
          <a:noFill/>
        </p:spPr>
        <p:txBody>
          <a:bodyPr wrap="none" rtlCol="0">
            <a:spAutoFit/>
          </a:bodyPr>
          <a:lstStyle/>
          <a:p>
            <a:endParaRPr lang="en-IN" dirty="0"/>
          </a:p>
        </p:txBody>
      </p:sp>
      <p:sp>
        <p:nvSpPr>
          <p:cNvPr id="5" name="TextBox 4"/>
          <p:cNvSpPr txBox="1"/>
          <p:nvPr/>
        </p:nvSpPr>
        <p:spPr>
          <a:xfrm>
            <a:off x="251520" y="1504487"/>
            <a:ext cx="4896544" cy="41549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a:solidFill>
                  <a:srgbClr val="C00000"/>
                </a:solidFill>
                <a:latin typeface="Arial Narrow" pitchFamily="34" charset="0"/>
              </a:rPr>
              <a:t>We need to put into practice the five important </a:t>
            </a:r>
            <a:r>
              <a:rPr lang="en-GB" sz="2400" b="1" dirty="0" smtClean="0">
                <a:solidFill>
                  <a:srgbClr val="C00000"/>
                </a:solidFill>
                <a:latin typeface="Arial Narrow" pitchFamily="34" charset="0"/>
              </a:rPr>
              <a:t>teachings </a:t>
            </a:r>
            <a:r>
              <a:rPr lang="en-GB" sz="2400" b="1" dirty="0">
                <a:solidFill>
                  <a:srgbClr val="C00000"/>
                </a:solidFill>
                <a:latin typeface="Arial Narrow" pitchFamily="34" charset="0"/>
              </a:rPr>
              <a:t>of Buddha.</a:t>
            </a:r>
          </a:p>
          <a:p>
            <a:r>
              <a:rPr lang="en-GB" sz="2400" b="1" dirty="0">
                <a:solidFill>
                  <a:srgbClr val="C00000"/>
                </a:solidFill>
                <a:latin typeface="Arial Narrow" pitchFamily="34" charset="0"/>
              </a:rPr>
              <a:t>They are </a:t>
            </a:r>
            <a:endParaRPr lang="en-GB" sz="2400" b="1" dirty="0" smtClean="0">
              <a:solidFill>
                <a:srgbClr val="C00000"/>
              </a:solidFill>
              <a:latin typeface="Arial Narrow" pitchFamily="34" charset="0"/>
            </a:endParaRPr>
          </a:p>
          <a:p>
            <a:r>
              <a:rPr lang="en-GB" sz="2400" b="1" dirty="0" err="1" smtClean="0">
                <a:solidFill>
                  <a:srgbClr val="C00000"/>
                </a:solidFill>
                <a:latin typeface="Arial Narrow" pitchFamily="34" charset="0"/>
              </a:rPr>
              <a:t>Samyak</a:t>
            </a:r>
            <a:r>
              <a:rPr lang="en-GB" sz="2400" b="1" dirty="0" smtClean="0">
                <a:solidFill>
                  <a:srgbClr val="C00000"/>
                </a:solidFill>
                <a:latin typeface="Arial Narrow" pitchFamily="34" charset="0"/>
              </a:rPr>
              <a:t> </a:t>
            </a:r>
            <a:r>
              <a:rPr lang="en-GB" sz="2400" b="1" dirty="0" err="1">
                <a:solidFill>
                  <a:srgbClr val="C00000"/>
                </a:solidFill>
                <a:latin typeface="Arial Narrow" pitchFamily="34" charset="0"/>
              </a:rPr>
              <a:t>D</a:t>
            </a:r>
            <a:r>
              <a:rPr lang="en-GB" sz="2400" b="1" dirty="0" err="1" smtClean="0">
                <a:solidFill>
                  <a:srgbClr val="C00000"/>
                </a:solidFill>
                <a:latin typeface="Arial Narrow" pitchFamily="34" charset="0"/>
              </a:rPr>
              <a:t>rishti</a:t>
            </a:r>
            <a:r>
              <a:rPr lang="en-GB" sz="2400" b="1" dirty="0" smtClean="0">
                <a:solidFill>
                  <a:srgbClr val="C00000"/>
                </a:solidFill>
                <a:latin typeface="Arial Narrow" pitchFamily="34" charset="0"/>
              </a:rPr>
              <a:t> (Right </a:t>
            </a:r>
            <a:r>
              <a:rPr lang="en-GB" sz="2400" b="1" dirty="0">
                <a:solidFill>
                  <a:srgbClr val="C00000"/>
                </a:solidFill>
                <a:latin typeface="Arial Narrow" pitchFamily="34" charset="0"/>
              </a:rPr>
              <a:t>V</a:t>
            </a:r>
            <a:r>
              <a:rPr lang="en-GB" sz="2400" b="1" dirty="0" smtClean="0">
                <a:solidFill>
                  <a:srgbClr val="C00000"/>
                </a:solidFill>
                <a:latin typeface="Arial Narrow" pitchFamily="34" charset="0"/>
              </a:rPr>
              <a:t>ision</a:t>
            </a:r>
            <a:r>
              <a:rPr lang="en-GB" sz="2400" b="1" dirty="0">
                <a:solidFill>
                  <a:srgbClr val="C00000"/>
                </a:solidFill>
                <a:latin typeface="Arial Narrow" pitchFamily="34" charset="0"/>
              </a:rPr>
              <a:t>), </a:t>
            </a:r>
          </a:p>
          <a:p>
            <a:r>
              <a:rPr lang="en-GB" sz="2400" b="1" dirty="0" err="1">
                <a:solidFill>
                  <a:srgbClr val="C00000"/>
                </a:solidFill>
                <a:latin typeface="Arial Narrow" pitchFamily="34" charset="0"/>
              </a:rPr>
              <a:t>S</a:t>
            </a:r>
            <a:r>
              <a:rPr lang="en-GB" sz="2400" b="1" dirty="0" err="1" smtClean="0">
                <a:solidFill>
                  <a:srgbClr val="C00000"/>
                </a:solidFill>
                <a:latin typeface="Arial Narrow" pitchFamily="34" charset="0"/>
              </a:rPr>
              <a:t>amyak</a:t>
            </a:r>
            <a:r>
              <a:rPr lang="en-GB" sz="2400" b="1" dirty="0" smtClean="0">
                <a:solidFill>
                  <a:srgbClr val="C00000"/>
                </a:solidFill>
                <a:latin typeface="Arial Narrow" pitchFamily="34" charset="0"/>
              </a:rPr>
              <a:t> </a:t>
            </a:r>
            <a:r>
              <a:rPr lang="en-GB" sz="2400" b="1" dirty="0" err="1">
                <a:solidFill>
                  <a:srgbClr val="C00000"/>
                </a:solidFill>
                <a:latin typeface="Arial Narrow" pitchFamily="34" charset="0"/>
              </a:rPr>
              <a:t>B</a:t>
            </a:r>
            <a:r>
              <a:rPr lang="en-GB" sz="2400" b="1" dirty="0" err="1" smtClean="0">
                <a:solidFill>
                  <a:srgbClr val="C00000"/>
                </a:solidFill>
                <a:latin typeface="Arial Narrow" pitchFamily="34" charset="0"/>
              </a:rPr>
              <a:t>havam</a:t>
            </a:r>
            <a:r>
              <a:rPr lang="en-GB" sz="2400" b="1" dirty="0" smtClean="0">
                <a:solidFill>
                  <a:srgbClr val="C00000"/>
                </a:solidFill>
                <a:latin typeface="Arial Narrow" pitchFamily="34" charset="0"/>
              </a:rPr>
              <a:t> (Right </a:t>
            </a:r>
            <a:r>
              <a:rPr lang="en-GB" sz="2400" b="1" dirty="0">
                <a:solidFill>
                  <a:srgbClr val="C00000"/>
                </a:solidFill>
                <a:latin typeface="Arial Narrow" pitchFamily="34" charset="0"/>
              </a:rPr>
              <a:t>F</a:t>
            </a:r>
            <a:r>
              <a:rPr lang="en-GB" sz="2400" b="1" dirty="0" smtClean="0">
                <a:solidFill>
                  <a:srgbClr val="C00000"/>
                </a:solidFill>
                <a:latin typeface="Arial Narrow" pitchFamily="34" charset="0"/>
              </a:rPr>
              <a:t>eeling</a:t>
            </a:r>
            <a:r>
              <a:rPr lang="en-GB" sz="2400" b="1" dirty="0">
                <a:solidFill>
                  <a:srgbClr val="C00000"/>
                </a:solidFill>
                <a:latin typeface="Arial Narrow" pitchFamily="34" charset="0"/>
              </a:rPr>
              <a:t>), </a:t>
            </a:r>
          </a:p>
          <a:p>
            <a:r>
              <a:rPr lang="en-GB" sz="2400" b="1" dirty="0" err="1">
                <a:solidFill>
                  <a:srgbClr val="C00000"/>
                </a:solidFill>
                <a:latin typeface="Arial Narrow" pitchFamily="34" charset="0"/>
              </a:rPr>
              <a:t>S</a:t>
            </a:r>
            <a:r>
              <a:rPr lang="en-GB" sz="2400" b="1" dirty="0" err="1" smtClean="0">
                <a:solidFill>
                  <a:srgbClr val="C00000"/>
                </a:solidFill>
                <a:latin typeface="Arial Narrow" pitchFamily="34" charset="0"/>
              </a:rPr>
              <a:t>amyak</a:t>
            </a:r>
            <a:r>
              <a:rPr lang="en-GB" sz="2400" b="1" dirty="0" smtClean="0">
                <a:solidFill>
                  <a:srgbClr val="C00000"/>
                </a:solidFill>
                <a:latin typeface="Arial Narrow" pitchFamily="34" charset="0"/>
              </a:rPr>
              <a:t> </a:t>
            </a:r>
            <a:r>
              <a:rPr lang="en-GB" sz="2400" b="1" dirty="0" err="1">
                <a:solidFill>
                  <a:srgbClr val="C00000"/>
                </a:solidFill>
                <a:latin typeface="Arial Narrow" pitchFamily="34" charset="0"/>
              </a:rPr>
              <a:t>S</a:t>
            </a:r>
            <a:r>
              <a:rPr lang="en-GB" sz="2400" b="1" dirty="0" err="1" smtClean="0">
                <a:solidFill>
                  <a:srgbClr val="C00000"/>
                </a:solidFill>
                <a:latin typeface="Arial Narrow" pitchFamily="34" charset="0"/>
              </a:rPr>
              <a:t>ravanam</a:t>
            </a:r>
            <a:r>
              <a:rPr lang="en-GB" sz="2400" b="1" dirty="0" smtClean="0">
                <a:solidFill>
                  <a:srgbClr val="C00000"/>
                </a:solidFill>
                <a:latin typeface="Arial Narrow" pitchFamily="34" charset="0"/>
              </a:rPr>
              <a:t> (Right </a:t>
            </a:r>
            <a:r>
              <a:rPr lang="en-GB" sz="2400" b="1" dirty="0">
                <a:solidFill>
                  <a:srgbClr val="C00000"/>
                </a:solidFill>
                <a:latin typeface="Arial Narrow" pitchFamily="34" charset="0"/>
              </a:rPr>
              <a:t>L</a:t>
            </a:r>
            <a:r>
              <a:rPr lang="en-GB" sz="2400" b="1" dirty="0" smtClean="0">
                <a:solidFill>
                  <a:srgbClr val="C00000"/>
                </a:solidFill>
                <a:latin typeface="Arial Narrow" pitchFamily="34" charset="0"/>
              </a:rPr>
              <a:t>istening</a:t>
            </a:r>
            <a:r>
              <a:rPr lang="en-GB" sz="2400" b="1" dirty="0">
                <a:solidFill>
                  <a:srgbClr val="C00000"/>
                </a:solidFill>
                <a:latin typeface="Arial Narrow" pitchFamily="34" charset="0"/>
              </a:rPr>
              <a:t>), </a:t>
            </a:r>
          </a:p>
          <a:p>
            <a:r>
              <a:rPr lang="en-GB" sz="2400" b="1" dirty="0" err="1">
                <a:solidFill>
                  <a:srgbClr val="C00000"/>
                </a:solidFill>
                <a:latin typeface="Arial Narrow" pitchFamily="34" charset="0"/>
              </a:rPr>
              <a:t>S</a:t>
            </a:r>
            <a:r>
              <a:rPr lang="en-GB" sz="2400" b="1" dirty="0" err="1" smtClean="0">
                <a:solidFill>
                  <a:srgbClr val="C00000"/>
                </a:solidFill>
                <a:latin typeface="Arial Narrow" pitchFamily="34" charset="0"/>
              </a:rPr>
              <a:t>amyak</a:t>
            </a:r>
            <a:r>
              <a:rPr lang="en-GB" sz="2400" b="1" dirty="0" smtClean="0">
                <a:solidFill>
                  <a:srgbClr val="C00000"/>
                </a:solidFill>
                <a:latin typeface="Arial Narrow" pitchFamily="34" charset="0"/>
              </a:rPr>
              <a:t> </a:t>
            </a:r>
            <a:r>
              <a:rPr lang="en-GB" sz="2400" b="1" dirty="0" err="1" smtClean="0">
                <a:solidFill>
                  <a:srgbClr val="C00000"/>
                </a:solidFill>
                <a:latin typeface="Arial Narrow" pitchFamily="34" charset="0"/>
              </a:rPr>
              <a:t>Vaak</a:t>
            </a:r>
            <a:r>
              <a:rPr lang="en-GB" sz="2400" b="1" dirty="0" smtClean="0">
                <a:solidFill>
                  <a:srgbClr val="C00000"/>
                </a:solidFill>
                <a:latin typeface="Arial Narrow" pitchFamily="34" charset="0"/>
              </a:rPr>
              <a:t> (Right </a:t>
            </a:r>
            <a:r>
              <a:rPr lang="en-GB" sz="2400" b="1" dirty="0">
                <a:solidFill>
                  <a:srgbClr val="C00000"/>
                </a:solidFill>
                <a:latin typeface="Arial Narrow" pitchFamily="34" charset="0"/>
              </a:rPr>
              <a:t>S</a:t>
            </a:r>
            <a:r>
              <a:rPr lang="en-GB" sz="2400" b="1" dirty="0" smtClean="0">
                <a:solidFill>
                  <a:srgbClr val="C00000"/>
                </a:solidFill>
                <a:latin typeface="Arial Narrow" pitchFamily="34" charset="0"/>
              </a:rPr>
              <a:t>peech</a:t>
            </a:r>
            <a:r>
              <a:rPr lang="en-GB" sz="2400" b="1" dirty="0">
                <a:solidFill>
                  <a:srgbClr val="C00000"/>
                </a:solidFill>
                <a:latin typeface="Arial Narrow" pitchFamily="34" charset="0"/>
              </a:rPr>
              <a:t>), and </a:t>
            </a:r>
          </a:p>
          <a:p>
            <a:r>
              <a:rPr lang="en-GB" sz="2400" b="1" dirty="0" err="1">
                <a:solidFill>
                  <a:srgbClr val="C00000"/>
                </a:solidFill>
                <a:latin typeface="Arial Narrow" pitchFamily="34" charset="0"/>
              </a:rPr>
              <a:t>S</a:t>
            </a:r>
            <a:r>
              <a:rPr lang="en-GB" sz="2400" b="1" dirty="0" err="1" smtClean="0">
                <a:solidFill>
                  <a:srgbClr val="C00000"/>
                </a:solidFill>
                <a:latin typeface="Arial Narrow" pitchFamily="34" charset="0"/>
              </a:rPr>
              <a:t>amyak</a:t>
            </a:r>
            <a:r>
              <a:rPr lang="en-GB" sz="2400" b="1" dirty="0" smtClean="0">
                <a:solidFill>
                  <a:srgbClr val="C00000"/>
                </a:solidFill>
                <a:latin typeface="Arial Narrow" pitchFamily="34" charset="0"/>
              </a:rPr>
              <a:t> </a:t>
            </a:r>
            <a:r>
              <a:rPr lang="en-GB" sz="2400" b="1" dirty="0">
                <a:solidFill>
                  <a:srgbClr val="C00000"/>
                </a:solidFill>
                <a:latin typeface="Arial Narrow" pitchFamily="34" charset="0"/>
              </a:rPr>
              <a:t>K</a:t>
            </a:r>
            <a:r>
              <a:rPr lang="en-GB" sz="2400" b="1" dirty="0" smtClean="0">
                <a:solidFill>
                  <a:srgbClr val="C00000"/>
                </a:solidFill>
                <a:latin typeface="Arial Narrow" pitchFamily="34" charset="0"/>
              </a:rPr>
              <a:t>arma (Right </a:t>
            </a:r>
            <a:r>
              <a:rPr lang="en-GB" sz="2400" b="1" dirty="0">
                <a:solidFill>
                  <a:srgbClr val="C00000"/>
                </a:solidFill>
                <a:latin typeface="Arial Narrow" pitchFamily="34" charset="0"/>
              </a:rPr>
              <a:t>A</a:t>
            </a:r>
            <a:r>
              <a:rPr lang="en-GB" sz="2400" b="1" dirty="0" smtClean="0">
                <a:solidFill>
                  <a:srgbClr val="C00000"/>
                </a:solidFill>
                <a:latin typeface="Arial Narrow" pitchFamily="34" charset="0"/>
              </a:rPr>
              <a:t>ction</a:t>
            </a:r>
            <a:r>
              <a:rPr lang="en-GB" sz="2400" b="1" dirty="0">
                <a:solidFill>
                  <a:srgbClr val="C00000"/>
                </a:solidFill>
                <a:latin typeface="Arial Narrow" pitchFamily="34" charset="0"/>
              </a:rPr>
              <a:t>). </a:t>
            </a:r>
          </a:p>
          <a:p>
            <a:r>
              <a:rPr lang="en-GB" sz="2400" b="1" dirty="0">
                <a:solidFill>
                  <a:srgbClr val="C00000"/>
                </a:solidFill>
                <a:latin typeface="Arial Narrow" pitchFamily="34" charset="0"/>
              </a:rPr>
              <a:t>A true human being is one who follows the path of truth. Truth, righteousness and sacrifice should be the way of life.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848922"/>
            <a:ext cx="3079948" cy="5898101"/>
          </a:xfrm>
          <a:prstGeom prst="rect">
            <a:avLst/>
          </a:prstGeom>
        </p:spPr>
      </p:pic>
    </p:spTree>
    <p:extLst>
      <p:ext uri="{BB962C8B-B14F-4D97-AF65-F5344CB8AC3E}">
        <p14:creationId xmlns:p14="http://schemas.microsoft.com/office/powerpoint/2010/main" val="4238879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1129</Words>
  <Application>Microsoft Office PowerPoint</Application>
  <PresentationFormat>On-screen Show (4:3)</PresentationFormat>
  <Paragraphs>75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Om Sri Sai Ram</vt:lpstr>
      <vt:lpstr>Message of Buddha Purnima</vt:lpstr>
      <vt:lpstr>          Birth of Gautam Buddha </vt:lpstr>
      <vt:lpstr>Siddhartha</vt:lpstr>
      <vt:lpstr>                      Siddhartha’s Marriage</vt:lpstr>
      <vt:lpstr>Siddhartha to Buddha</vt:lpstr>
      <vt:lpstr>Buddha Purnima</vt:lpstr>
      <vt:lpstr>Buddhist Prayer</vt:lpstr>
      <vt:lpstr>                        Five Teachings of Buddha</vt:lpstr>
      <vt:lpstr>True Meditation- I am I</vt:lpstr>
      <vt:lpstr>            Curly Hairs…</vt:lpstr>
      <vt:lpstr>Three Principles…</vt:lpstr>
      <vt:lpstr>Essence of Buddha’s Teachings</vt:lpstr>
      <vt:lpstr>Principle of Non- Violence</vt:lpstr>
      <vt:lpstr>Mastery  of Senses</vt:lpstr>
      <vt:lpstr>Buddha’s Last Message</vt:lpstr>
      <vt:lpstr>Buddha Purnima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47</cp:revision>
  <dcterms:created xsi:type="dcterms:W3CDTF">2021-05-06T05:15:46Z</dcterms:created>
  <dcterms:modified xsi:type="dcterms:W3CDTF">2021-05-12T06:27:05Z</dcterms:modified>
</cp:coreProperties>
</file>