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265" r:id="rId5"/>
    <p:sldId id="259" r:id="rId6"/>
    <p:sldId id="260" r:id="rId7"/>
    <p:sldId id="261" r:id="rId8"/>
    <p:sldId id="262" r:id="rId9"/>
    <p:sldId id="263" r:id="rId10"/>
    <p:sldId id="268" r:id="rId11"/>
    <p:sldId id="269" r:id="rId12"/>
    <p:sldId id="270" r:id="rId13"/>
    <p:sldId id="266" r:id="rId14"/>
    <p:sldId id="267" r:id="rId15"/>
    <p:sldId id="271" r:id="rId16"/>
    <p:sldId id="272" r:id="rId17"/>
    <p:sldId id="273" r:id="rId18"/>
    <p:sldId id="275" r:id="rId19"/>
    <p:sldId id="276" r:id="rId20"/>
    <p:sldId id="274" r:id="rId21"/>
    <p:sldId id="278"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CCDC"/>
    <a:srgbClr val="61D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3" d="100"/>
          <a:sy n="73" d="100"/>
        </p:scale>
        <p:origin x="-1296"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A95D5F-E417-4E30-A0A3-623342282F42}" type="datetimeFigureOut">
              <a:rPr lang="en-IN" smtClean="0"/>
              <a:t>14-12-2021</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9983C9-0633-4B13-82BA-1CE482CF0660}" type="slidenum">
              <a:rPr lang="en-IN" smtClean="0"/>
              <a:t>‹#›</a:t>
            </a:fld>
            <a:endParaRPr lang="en-IN"/>
          </a:p>
        </p:txBody>
      </p:sp>
    </p:spTree>
    <p:extLst>
      <p:ext uri="{BB962C8B-B14F-4D97-AF65-F5344CB8AC3E}">
        <p14:creationId xmlns:p14="http://schemas.microsoft.com/office/powerpoint/2010/main" val="468950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EC9983C9-0633-4B13-82BA-1CE482CF0660}" type="slidenum">
              <a:rPr lang="en-IN" smtClean="0"/>
              <a:t>12</a:t>
            </a:fld>
            <a:endParaRPr lang="en-IN"/>
          </a:p>
        </p:txBody>
      </p:sp>
    </p:spTree>
    <p:extLst>
      <p:ext uri="{BB962C8B-B14F-4D97-AF65-F5344CB8AC3E}">
        <p14:creationId xmlns:p14="http://schemas.microsoft.com/office/powerpoint/2010/main" val="1181476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EC9983C9-0633-4B13-82BA-1CE482CF0660}" type="slidenum">
              <a:rPr lang="en-IN" smtClean="0"/>
              <a:t>20</a:t>
            </a:fld>
            <a:endParaRPr lang="en-IN"/>
          </a:p>
        </p:txBody>
      </p:sp>
    </p:spTree>
    <p:extLst>
      <p:ext uri="{BB962C8B-B14F-4D97-AF65-F5344CB8AC3E}">
        <p14:creationId xmlns:p14="http://schemas.microsoft.com/office/powerpoint/2010/main" val="1750454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49522FED-2959-40A9-9D6F-12D3DA3DB9E4}" type="datetimeFigureOut">
              <a:rPr lang="en-IN" smtClean="0"/>
              <a:t>14-12-2021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EC8F072-7A88-4141-96DD-8D555A267125}" type="slidenum">
              <a:rPr lang="en-IN" smtClean="0"/>
              <a:t>‹#›</a:t>
            </a:fld>
            <a:endParaRPr lang="en-IN"/>
          </a:p>
        </p:txBody>
      </p:sp>
    </p:spTree>
    <p:extLst>
      <p:ext uri="{BB962C8B-B14F-4D97-AF65-F5344CB8AC3E}">
        <p14:creationId xmlns:p14="http://schemas.microsoft.com/office/powerpoint/2010/main" val="727393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49522FED-2959-40A9-9D6F-12D3DA3DB9E4}" type="datetimeFigureOut">
              <a:rPr lang="en-IN" smtClean="0"/>
              <a:t>14-12-2021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EC8F072-7A88-4141-96DD-8D555A267125}" type="slidenum">
              <a:rPr lang="en-IN" smtClean="0"/>
              <a:t>‹#›</a:t>
            </a:fld>
            <a:endParaRPr lang="en-IN"/>
          </a:p>
        </p:txBody>
      </p:sp>
    </p:spTree>
    <p:extLst>
      <p:ext uri="{BB962C8B-B14F-4D97-AF65-F5344CB8AC3E}">
        <p14:creationId xmlns:p14="http://schemas.microsoft.com/office/powerpoint/2010/main" val="212736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49522FED-2959-40A9-9D6F-12D3DA3DB9E4}" type="datetimeFigureOut">
              <a:rPr lang="en-IN" smtClean="0"/>
              <a:t>14-12-2021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EC8F072-7A88-4141-96DD-8D555A267125}" type="slidenum">
              <a:rPr lang="en-IN" smtClean="0"/>
              <a:t>‹#›</a:t>
            </a:fld>
            <a:endParaRPr lang="en-IN"/>
          </a:p>
        </p:txBody>
      </p:sp>
    </p:spTree>
    <p:extLst>
      <p:ext uri="{BB962C8B-B14F-4D97-AF65-F5344CB8AC3E}">
        <p14:creationId xmlns:p14="http://schemas.microsoft.com/office/powerpoint/2010/main" val="3278053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49522FED-2959-40A9-9D6F-12D3DA3DB9E4}" type="datetimeFigureOut">
              <a:rPr lang="en-IN" smtClean="0"/>
              <a:t>14-12-2021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EC8F072-7A88-4141-96DD-8D555A267125}" type="slidenum">
              <a:rPr lang="en-IN" smtClean="0"/>
              <a:t>‹#›</a:t>
            </a:fld>
            <a:endParaRPr lang="en-IN"/>
          </a:p>
        </p:txBody>
      </p:sp>
    </p:spTree>
    <p:extLst>
      <p:ext uri="{BB962C8B-B14F-4D97-AF65-F5344CB8AC3E}">
        <p14:creationId xmlns:p14="http://schemas.microsoft.com/office/powerpoint/2010/main" val="355367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522FED-2959-40A9-9D6F-12D3DA3DB9E4}" type="datetimeFigureOut">
              <a:rPr lang="en-IN" smtClean="0"/>
              <a:t>14-12-2021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EC8F072-7A88-4141-96DD-8D555A267125}" type="slidenum">
              <a:rPr lang="en-IN" smtClean="0"/>
              <a:t>‹#›</a:t>
            </a:fld>
            <a:endParaRPr lang="en-IN"/>
          </a:p>
        </p:txBody>
      </p:sp>
    </p:spTree>
    <p:extLst>
      <p:ext uri="{BB962C8B-B14F-4D97-AF65-F5344CB8AC3E}">
        <p14:creationId xmlns:p14="http://schemas.microsoft.com/office/powerpoint/2010/main" val="4115392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49522FED-2959-40A9-9D6F-12D3DA3DB9E4}" type="datetimeFigureOut">
              <a:rPr lang="en-IN" smtClean="0"/>
              <a:t>14-12-2021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EC8F072-7A88-4141-96DD-8D555A267125}" type="slidenum">
              <a:rPr lang="en-IN" smtClean="0"/>
              <a:t>‹#›</a:t>
            </a:fld>
            <a:endParaRPr lang="en-IN"/>
          </a:p>
        </p:txBody>
      </p:sp>
    </p:spTree>
    <p:extLst>
      <p:ext uri="{BB962C8B-B14F-4D97-AF65-F5344CB8AC3E}">
        <p14:creationId xmlns:p14="http://schemas.microsoft.com/office/powerpoint/2010/main" val="3632283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49522FED-2959-40A9-9D6F-12D3DA3DB9E4}" type="datetimeFigureOut">
              <a:rPr lang="en-IN" smtClean="0"/>
              <a:t>14-12-2021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AEC8F072-7A88-4141-96DD-8D555A267125}" type="slidenum">
              <a:rPr lang="en-IN" smtClean="0"/>
              <a:t>‹#›</a:t>
            </a:fld>
            <a:endParaRPr lang="en-IN"/>
          </a:p>
        </p:txBody>
      </p:sp>
    </p:spTree>
    <p:extLst>
      <p:ext uri="{BB962C8B-B14F-4D97-AF65-F5344CB8AC3E}">
        <p14:creationId xmlns:p14="http://schemas.microsoft.com/office/powerpoint/2010/main" val="4033197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49522FED-2959-40A9-9D6F-12D3DA3DB9E4}" type="datetimeFigureOut">
              <a:rPr lang="en-IN" smtClean="0"/>
              <a:t>14-12-2021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AEC8F072-7A88-4141-96DD-8D555A267125}" type="slidenum">
              <a:rPr lang="en-IN" smtClean="0"/>
              <a:t>‹#›</a:t>
            </a:fld>
            <a:endParaRPr lang="en-IN"/>
          </a:p>
        </p:txBody>
      </p:sp>
    </p:spTree>
    <p:extLst>
      <p:ext uri="{BB962C8B-B14F-4D97-AF65-F5344CB8AC3E}">
        <p14:creationId xmlns:p14="http://schemas.microsoft.com/office/powerpoint/2010/main" val="904559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522FED-2959-40A9-9D6F-12D3DA3DB9E4}" type="datetimeFigureOut">
              <a:rPr lang="en-IN" smtClean="0"/>
              <a:t>14-12-2021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AEC8F072-7A88-4141-96DD-8D555A267125}" type="slidenum">
              <a:rPr lang="en-IN" smtClean="0"/>
              <a:t>‹#›</a:t>
            </a:fld>
            <a:endParaRPr lang="en-IN"/>
          </a:p>
        </p:txBody>
      </p:sp>
    </p:spTree>
    <p:extLst>
      <p:ext uri="{BB962C8B-B14F-4D97-AF65-F5344CB8AC3E}">
        <p14:creationId xmlns:p14="http://schemas.microsoft.com/office/powerpoint/2010/main" val="45713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522FED-2959-40A9-9D6F-12D3DA3DB9E4}" type="datetimeFigureOut">
              <a:rPr lang="en-IN" smtClean="0"/>
              <a:t>14-12-2021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EC8F072-7A88-4141-96DD-8D555A267125}" type="slidenum">
              <a:rPr lang="en-IN" smtClean="0"/>
              <a:t>‹#›</a:t>
            </a:fld>
            <a:endParaRPr lang="en-IN"/>
          </a:p>
        </p:txBody>
      </p:sp>
    </p:spTree>
    <p:extLst>
      <p:ext uri="{BB962C8B-B14F-4D97-AF65-F5344CB8AC3E}">
        <p14:creationId xmlns:p14="http://schemas.microsoft.com/office/powerpoint/2010/main" val="732025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522FED-2959-40A9-9D6F-12D3DA3DB9E4}" type="datetimeFigureOut">
              <a:rPr lang="en-IN" smtClean="0"/>
              <a:t>14-12-2021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EC8F072-7A88-4141-96DD-8D555A267125}" type="slidenum">
              <a:rPr lang="en-IN" smtClean="0"/>
              <a:t>‹#›</a:t>
            </a:fld>
            <a:endParaRPr lang="en-IN"/>
          </a:p>
        </p:txBody>
      </p:sp>
    </p:spTree>
    <p:extLst>
      <p:ext uri="{BB962C8B-B14F-4D97-AF65-F5344CB8AC3E}">
        <p14:creationId xmlns:p14="http://schemas.microsoft.com/office/powerpoint/2010/main" val="3801274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0CCDC">
            <a:alpha val="93725"/>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22FED-2959-40A9-9D6F-12D3DA3DB9E4}" type="datetimeFigureOut">
              <a:rPr lang="en-IN" smtClean="0"/>
              <a:t>14-12-2021</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C8F072-7A88-4141-96DD-8D555A267125}" type="slidenum">
              <a:rPr lang="en-IN" smtClean="0"/>
              <a:t>‹#›</a:t>
            </a:fld>
            <a:endParaRPr lang="en-IN"/>
          </a:p>
        </p:txBody>
      </p:sp>
    </p:spTree>
    <p:extLst>
      <p:ext uri="{BB962C8B-B14F-4D97-AF65-F5344CB8AC3E}">
        <p14:creationId xmlns:p14="http://schemas.microsoft.com/office/powerpoint/2010/main" val="24145049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6.jpg"/></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0649"/>
            <a:ext cx="7772400" cy="432047"/>
          </a:xfrm>
        </p:spPr>
        <p:txBody>
          <a:bodyPr>
            <a:noAutofit/>
          </a:bodyPr>
          <a:lstStyle/>
          <a:p>
            <a:r>
              <a:rPr lang="en-GB" sz="2400" u="sng" dirty="0" smtClean="0">
                <a:solidFill>
                  <a:srgbClr val="002060"/>
                </a:solidFill>
              </a:rPr>
              <a:t>Om Sri Sai Ram</a:t>
            </a:r>
            <a:endParaRPr lang="en-IN" sz="2400" u="sng" dirty="0">
              <a:solidFill>
                <a:srgbClr val="002060"/>
              </a:solidFill>
            </a:endParaRPr>
          </a:p>
        </p:txBody>
      </p:sp>
      <p:sp>
        <p:nvSpPr>
          <p:cNvPr id="3" name="Subtitle 2"/>
          <p:cNvSpPr>
            <a:spLocks noGrp="1"/>
          </p:cNvSpPr>
          <p:nvPr>
            <p:ph type="subTitle" idx="1"/>
          </p:nvPr>
        </p:nvSpPr>
        <p:spPr>
          <a:xfrm>
            <a:off x="251520" y="764704"/>
            <a:ext cx="8640960" cy="5760640"/>
          </a:xfrm>
        </p:spPr>
        <p:txBody>
          <a:bodyPr/>
          <a:lstStyle/>
          <a:p>
            <a:r>
              <a:rPr lang="en-GB" sz="6000" b="1" i="1" dirty="0" smtClean="0">
                <a:solidFill>
                  <a:srgbClr val="002060"/>
                </a:solidFill>
                <a:latin typeface="Times New Roman" pitchFamily="18" charset="0"/>
                <a:cs typeface="Times New Roman" pitchFamily="18" charset="0"/>
              </a:rPr>
              <a:t>Christmas</a:t>
            </a:r>
            <a:r>
              <a:rPr lang="en-GB" b="1" i="1" dirty="0" smtClean="0">
                <a:solidFill>
                  <a:srgbClr val="002060"/>
                </a:solidFill>
                <a:latin typeface="Times New Roman" pitchFamily="18" charset="0"/>
                <a:cs typeface="Times New Roman" pitchFamily="18" charset="0"/>
              </a:rPr>
              <a:t> </a:t>
            </a:r>
            <a:r>
              <a:rPr lang="en-GB" sz="6000" b="1" i="1" dirty="0" smtClean="0">
                <a:solidFill>
                  <a:srgbClr val="002060"/>
                </a:solidFill>
                <a:latin typeface="Times New Roman" pitchFamily="18" charset="0"/>
                <a:cs typeface="Times New Roman" pitchFamily="18" charset="0"/>
              </a:rPr>
              <a:t>Message</a:t>
            </a:r>
          </a:p>
          <a:p>
            <a:endParaRPr lang="en-IN" sz="6000" b="1" i="1" dirty="0">
              <a:solidFill>
                <a:srgbClr val="002060"/>
              </a:solidFill>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6336" y="2636912"/>
            <a:ext cx="1386422" cy="2127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7668" y="2708920"/>
            <a:ext cx="1407788"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0429" y="2060848"/>
            <a:ext cx="5635354" cy="4392488"/>
          </a:xfrm>
          <a:prstGeom prst="rect">
            <a:avLst/>
          </a:prstGeom>
        </p:spPr>
      </p:pic>
    </p:spTree>
    <p:extLst>
      <p:ext uri="{BB962C8B-B14F-4D97-AF65-F5344CB8AC3E}">
        <p14:creationId xmlns:p14="http://schemas.microsoft.com/office/powerpoint/2010/main" val="3866033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a:bodyPr>
          <a:lstStyle/>
          <a:p>
            <a:r>
              <a:rPr lang="en-GB" sz="2800" b="1" u="sng" dirty="0" smtClean="0">
                <a:solidFill>
                  <a:srgbClr val="002060"/>
                </a:solidFill>
              </a:rPr>
              <a:t>How to observe Christmas</a:t>
            </a:r>
            <a:endParaRPr lang="en-IN" sz="2800" b="1" u="sng" dirty="0">
              <a:solidFill>
                <a:srgbClr val="002060"/>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013" y="1115035"/>
            <a:ext cx="4305300" cy="2876550"/>
          </a:xfrm>
        </p:spPr>
      </p:pic>
      <p:sp>
        <p:nvSpPr>
          <p:cNvPr id="4" name="TextBox 3"/>
          <p:cNvSpPr txBox="1"/>
          <p:nvPr/>
        </p:nvSpPr>
        <p:spPr>
          <a:xfrm>
            <a:off x="478212" y="4509120"/>
            <a:ext cx="7838203" cy="141577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b="1" dirty="0" smtClean="0">
                <a:solidFill>
                  <a:srgbClr val="002060"/>
                </a:solidFill>
              </a:rPr>
              <a:t>“On this Christmas</a:t>
            </a:r>
            <a:r>
              <a:rPr lang="en-GB" b="1" dirty="0">
                <a:solidFill>
                  <a:srgbClr val="002060"/>
                </a:solidFill>
              </a:rPr>
              <a:t>, when we celebrate the birth of Christ, resolve to lead the lives of loving service to the weak, the helpless, the distressed, the disconsolate. Cultivate tolerance and forbearance, charity and magnanimity. Hold dear the ideals He laid down and practise them, in your daily </a:t>
            </a:r>
            <a:r>
              <a:rPr lang="en-GB" b="1" dirty="0" smtClean="0">
                <a:solidFill>
                  <a:srgbClr val="002060"/>
                </a:solidFill>
              </a:rPr>
              <a:t>lives”</a:t>
            </a:r>
          </a:p>
          <a:p>
            <a:r>
              <a:rPr lang="en-GB" sz="1400" b="1" i="1" dirty="0" smtClean="0">
                <a:solidFill>
                  <a:srgbClr val="002060"/>
                </a:solidFill>
              </a:rPr>
              <a:t>-24</a:t>
            </a:r>
            <a:r>
              <a:rPr lang="en-GB" sz="1400" b="1" i="1" baseline="30000" dirty="0" smtClean="0">
                <a:solidFill>
                  <a:srgbClr val="002060"/>
                </a:solidFill>
              </a:rPr>
              <a:t>th</a:t>
            </a:r>
            <a:r>
              <a:rPr lang="en-GB" sz="1400" b="1" i="1" dirty="0" smtClean="0">
                <a:solidFill>
                  <a:srgbClr val="002060"/>
                </a:solidFill>
              </a:rPr>
              <a:t> December 1972</a:t>
            </a:r>
            <a:endParaRPr lang="en-IN" sz="1400" b="1" i="1" dirty="0">
              <a:solidFill>
                <a:srgbClr val="002060"/>
              </a:solidFill>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9992" y="1103108"/>
            <a:ext cx="4248472" cy="2973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5860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46050"/>
          </a:xfrm>
        </p:spPr>
        <p:txBody>
          <a:bodyPr>
            <a:normAutofit fontScale="90000"/>
          </a:bodyPr>
          <a:lstStyle/>
          <a:p>
            <a:r>
              <a:rPr lang="en-GB" sz="3200" b="1" u="sng" dirty="0" smtClean="0">
                <a:solidFill>
                  <a:srgbClr val="002060"/>
                </a:solidFill>
              </a:rPr>
              <a:t>Jesus Mission Begins</a:t>
            </a:r>
            <a:endParaRPr lang="en-IN" sz="3200" b="1" u="sng" dirty="0">
              <a:solidFill>
                <a:srgbClr val="002060"/>
              </a:solidFill>
            </a:endParaRPr>
          </a:p>
        </p:txBody>
      </p:sp>
      <p:sp>
        <p:nvSpPr>
          <p:cNvPr id="4" name="TextBox 3"/>
          <p:cNvSpPr txBox="1"/>
          <p:nvPr/>
        </p:nvSpPr>
        <p:spPr>
          <a:xfrm>
            <a:off x="251520" y="4221088"/>
            <a:ext cx="8496944" cy="230832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b="1" dirty="0" smtClean="0">
                <a:solidFill>
                  <a:srgbClr val="002060"/>
                </a:solidFill>
              </a:rPr>
              <a:t>“Jesus </a:t>
            </a:r>
            <a:r>
              <a:rPr lang="en-GB" b="1" dirty="0">
                <a:solidFill>
                  <a:srgbClr val="002060"/>
                </a:solidFill>
              </a:rPr>
              <a:t>grew up at Nazareth till he reached thirty. After Joseph's passing, Jesus sought his mother's permission to embark on his Divine mission. He got baptised by John, the Baptist, and spent forty days in penance in a forest. During the penance, he prayed to God for three things: One - He should be blessed with the quality of loving equally everyone; Two He should have the strength and forbearance to suffer patiently any indignity or persecution that he might be subjected to by anyone; Three - He should be enabled to use his God-given body wholly in the service of God</a:t>
            </a:r>
            <a:r>
              <a:rPr lang="en-GB" b="1" dirty="0" smtClean="0">
                <a:solidFill>
                  <a:srgbClr val="002060"/>
                </a:solidFill>
              </a:rPr>
              <a:t>.”</a:t>
            </a:r>
          </a:p>
          <a:p>
            <a:r>
              <a:rPr lang="en-GB" sz="1400" b="1" i="1" dirty="0" smtClean="0">
                <a:solidFill>
                  <a:srgbClr val="002060"/>
                </a:solidFill>
              </a:rPr>
              <a:t>-25</a:t>
            </a:r>
            <a:r>
              <a:rPr lang="en-GB" sz="1400" b="1" i="1" baseline="30000" dirty="0" smtClean="0">
                <a:solidFill>
                  <a:srgbClr val="002060"/>
                </a:solidFill>
              </a:rPr>
              <a:t>th</a:t>
            </a:r>
            <a:r>
              <a:rPr lang="en-GB" sz="1400" b="1" i="1" dirty="0" smtClean="0">
                <a:solidFill>
                  <a:srgbClr val="002060"/>
                </a:solidFill>
              </a:rPr>
              <a:t> December 1988</a:t>
            </a:r>
            <a:endParaRPr lang="en-IN" sz="1400" b="1" i="1" dirty="0">
              <a:solidFill>
                <a:srgbClr val="002060"/>
              </a:solidFill>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35896" y="980728"/>
            <a:ext cx="5331513" cy="2998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3" y="296713"/>
            <a:ext cx="2454019" cy="3681028"/>
          </a:xfrm>
          <a:prstGeom prst="rect">
            <a:avLst/>
          </a:prstGeom>
        </p:spPr>
      </p:pic>
    </p:spTree>
    <p:extLst>
      <p:ext uri="{BB962C8B-B14F-4D97-AF65-F5344CB8AC3E}">
        <p14:creationId xmlns:p14="http://schemas.microsoft.com/office/powerpoint/2010/main" val="652739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a:bodyPr>
          <a:lstStyle/>
          <a:p>
            <a:r>
              <a:rPr lang="en-GB" sz="2800" b="1" u="sng" dirty="0" smtClean="0">
                <a:solidFill>
                  <a:srgbClr val="002060"/>
                </a:solidFill>
              </a:rPr>
              <a:t>First Disciples of Jesus</a:t>
            </a:r>
            <a:endParaRPr lang="en-IN" sz="2800" b="1" u="sng" dirty="0">
              <a:solidFill>
                <a:srgbClr val="002060"/>
              </a:solidFill>
            </a:endParaRPr>
          </a:p>
        </p:txBody>
      </p:sp>
      <p:sp>
        <p:nvSpPr>
          <p:cNvPr id="4" name="TextBox 3"/>
          <p:cNvSpPr txBox="1"/>
          <p:nvPr/>
        </p:nvSpPr>
        <p:spPr>
          <a:xfrm>
            <a:off x="395536" y="4725144"/>
            <a:ext cx="8388424" cy="175432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b="1" dirty="0" smtClean="0">
                <a:solidFill>
                  <a:srgbClr val="002060"/>
                </a:solidFill>
              </a:rPr>
              <a:t>“After </a:t>
            </a:r>
            <a:r>
              <a:rPr lang="en-GB" b="1" dirty="0">
                <a:solidFill>
                  <a:srgbClr val="002060"/>
                </a:solidFill>
              </a:rPr>
              <a:t>forty days Jesus emerged from his penance with the faith that his prayers had been granted. Jesus encountered the fishermen, at Galilee, who became his first disciples. He told them that he had come to establish the reign of love on earth and that they would be his helpers in his mission. He spoke to them about the preciousness of human birth and urged them to seek the Kingdom of God within themselves</a:t>
            </a:r>
            <a:r>
              <a:rPr lang="en-GB" b="1" dirty="0" smtClean="0">
                <a:solidFill>
                  <a:srgbClr val="002060"/>
                </a:solidFill>
              </a:rPr>
              <a:t>.”</a:t>
            </a:r>
          </a:p>
          <a:p>
            <a:r>
              <a:rPr lang="en-GB" i="1" dirty="0" smtClean="0">
                <a:solidFill>
                  <a:srgbClr val="002060"/>
                </a:solidFill>
              </a:rPr>
              <a:t>-</a:t>
            </a:r>
            <a:r>
              <a:rPr lang="en-GB" sz="1400" b="1" i="1" dirty="0" smtClean="0">
                <a:solidFill>
                  <a:srgbClr val="002060"/>
                </a:solidFill>
              </a:rPr>
              <a:t>25</a:t>
            </a:r>
            <a:r>
              <a:rPr lang="en-GB" sz="1400" b="1" i="1" baseline="30000" dirty="0" smtClean="0">
                <a:solidFill>
                  <a:srgbClr val="002060"/>
                </a:solidFill>
              </a:rPr>
              <a:t>th</a:t>
            </a:r>
            <a:r>
              <a:rPr lang="en-GB" sz="1400" b="1" i="1" dirty="0" smtClean="0">
                <a:solidFill>
                  <a:srgbClr val="002060"/>
                </a:solidFill>
              </a:rPr>
              <a:t> December 1988</a:t>
            </a:r>
            <a:endParaRPr lang="en-IN" sz="1400" b="1" i="1" dirty="0">
              <a:solidFill>
                <a:srgbClr val="002060"/>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196752"/>
            <a:ext cx="2520280" cy="3096344"/>
          </a:xfrm>
          <a:prstGeom prst="rect">
            <a:avLst/>
          </a:prstGeom>
        </p:spPr>
      </p:pic>
      <p:pic>
        <p:nvPicPr>
          <p:cNvPr id="9" name="Content Placeholder 8"/>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915816" y="1176184"/>
            <a:ext cx="5688632" cy="3166672"/>
          </a:xfrm>
        </p:spPr>
      </p:pic>
    </p:spTree>
    <p:extLst>
      <p:ext uri="{BB962C8B-B14F-4D97-AF65-F5344CB8AC3E}">
        <p14:creationId xmlns:p14="http://schemas.microsoft.com/office/powerpoint/2010/main" val="24421554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8058"/>
          </a:xfrm>
        </p:spPr>
        <p:txBody>
          <a:bodyPr>
            <a:noAutofit/>
          </a:bodyPr>
          <a:lstStyle/>
          <a:p>
            <a:r>
              <a:rPr lang="en-GB" sz="2800" b="1" u="sng" dirty="0" smtClean="0">
                <a:solidFill>
                  <a:srgbClr val="002060"/>
                </a:solidFill>
              </a:rPr>
              <a:t>Message of Jesus</a:t>
            </a:r>
            <a:endParaRPr lang="en-IN" sz="2800" b="1" u="sng" dirty="0">
              <a:solidFill>
                <a:srgbClr val="002060"/>
              </a:solidFill>
            </a:endParaRPr>
          </a:p>
        </p:txBody>
      </p:sp>
      <p:sp>
        <p:nvSpPr>
          <p:cNvPr id="4" name="TextBox 3"/>
          <p:cNvSpPr txBox="1"/>
          <p:nvPr/>
        </p:nvSpPr>
        <p:spPr>
          <a:xfrm>
            <a:off x="395536" y="4005064"/>
            <a:ext cx="8280920" cy="258532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b="1" dirty="0" smtClean="0">
                <a:solidFill>
                  <a:srgbClr val="002060"/>
                </a:solidFill>
              </a:rPr>
              <a:t>“Christ </a:t>
            </a:r>
            <a:r>
              <a:rPr lang="en-GB" b="1" dirty="0">
                <a:solidFill>
                  <a:srgbClr val="002060"/>
                </a:solidFill>
              </a:rPr>
              <a:t>also taught that the body should be used for recognising the Indwelling Spirit and not to protect itself. It is the mark of ignorance to pamper the body and ignore the Spirit within. If a tiny sugar crystal is mixed in a heap of sand, even the most intelligent person will not be able to separate the sugar from the sand and recover it. But without any extraordinary intelligence, an ant is able to make its way to the particle of sugar in the sand heap and relish its sweetness. The ant is aware of the sweetness of sugar and is able to get at the sugar even in a heap of sand. Likewise, man: should seek to distinguish between the permanent and the transient and realise what is </a:t>
            </a:r>
            <a:r>
              <a:rPr lang="en-GB" b="1" dirty="0" smtClean="0">
                <a:solidFill>
                  <a:srgbClr val="002060"/>
                </a:solidFill>
              </a:rPr>
              <a:t>everlasting</a:t>
            </a:r>
          </a:p>
          <a:p>
            <a:r>
              <a:rPr lang="en-GB" dirty="0" smtClean="0">
                <a:solidFill>
                  <a:srgbClr val="002060"/>
                </a:solidFill>
              </a:rPr>
              <a:t>-</a:t>
            </a:r>
            <a:r>
              <a:rPr lang="en-GB" sz="1400" b="1" i="1" dirty="0" smtClean="0">
                <a:solidFill>
                  <a:srgbClr val="002060"/>
                </a:solidFill>
              </a:rPr>
              <a:t>25</a:t>
            </a:r>
            <a:r>
              <a:rPr lang="en-GB" sz="1400" b="1" i="1" baseline="30000" dirty="0" smtClean="0">
                <a:solidFill>
                  <a:srgbClr val="002060"/>
                </a:solidFill>
              </a:rPr>
              <a:t>th</a:t>
            </a:r>
            <a:r>
              <a:rPr lang="en-GB" sz="1400" b="1" i="1" dirty="0" smtClean="0">
                <a:solidFill>
                  <a:srgbClr val="002060"/>
                </a:solidFill>
              </a:rPr>
              <a:t> December 1988</a:t>
            </a:r>
            <a:endParaRPr lang="en-IN" sz="1400" b="1" i="1" dirty="0">
              <a:solidFill>
                <a:srgbClr val="002060"/>
              </a:solidFill>
            </a:endParaRP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07904" y="920359"/>
            <a:ext cx="4613656"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836712"/>
            <a:ext cx="2082924" cy="2975606"/>
          </a:xfrm>
          <a:prstGeom prst="rect">
            <a:avLst/>
          </a:prstGeom>
        </p:spPr>
      </p:pic>
    </p:spTree>
    <p:extLst>
      <p:ext uri="{BB962C8B-B14F-4D97-AF65-F5344CB8AC3E}">
        <p14:creationId xmlns:p14="http://schemas.microsoft.com/office/powerpoint/2010/main" val="19331769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Autofit/>
          </a:bodyPr>
          <a:lstStyle/>
          <a:p>
            <a:r>
              <a:rPr lang="en-GB" sz="2800" b="1" u="sng" dirty="0" smtClean="0">
                <a:solidFill>
                  <a:srgbClr val="002060"/>
                </a:solidFill>
              </a:rPr>
              <a:t>Message of Sai &amp; Jesus</a:t>
            </a:r>
            <a:endParaRPr lang="en-IN" sz="2800" b="1" u="sng" dirty="0">
              <a:solidFill>
                <a:srgbClr val="002060"/>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16016" y="908720"/>
            <a:ext cx="3592679" cy="5328592"/>
          </a:xfrm>
        </p:spPr>
      </p:pic>
      <p:sp>
        <p:nvSpPr>
          <p:cNvPr id="4" name="TextBox 3"/>
          <p:cNvSpPr txBox="1"/>
          <p:nvPr/>
        </p:nvSpPr>
        <p:spPr>
          <a:xfrm>
            <a:off x="179512" y="908720"/>
            <a:ext cx="3816424" cy="563231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b="1" dirty="0" smtClean="0">
                <a:solidFill>
                  <a:srgbClr val="002060"/>
                </a:solidFill>
              </a:rPr>
              <a:t>“The </a:t>
            </a:r>
            <a:r>
              <a:rPr lang="en-GB" b="1" dirty="0">
                <a:solidFill>
                  <a:srgbClr val="002060"/>
                </a:solidFill>
              </a:rPr>
              <a:t>celebration of Christmas should not conclude with some carols, tableaux and made-up trees and Santa Claus. It must be soaked in the resolution to practise at least a few of the lessons Jesus taught us. The very first need is faith in God and in our own Divine Nature. Where there is Faith, there is Love, Where there is Love, there is Peace, Where there is Peace, there is Truth, Where there is Truth, there is Bliss, Where there is Bliss, there is God. The yearning for Bliss is the best proof of our holy nature. Man is Bliss; he seeks Bliss; Bliss is. Blessedness for him. Since God is Bliss, happiness is union with' God. Nothing else can award that joy, which is unaffected by whatever happens or does not </a:t>
            </a:r>
            <a:r>
              <a:rPr lang="en-GB" b="1" dirty="0" smtClean="0">
                <a:solidFill>
                  <a:srgbClr val="002060"/>
                </a:solidFill>
              </a:rPr>
              <a:t>happen”</a:t>
            </a:r>
          </a:p>
          <a:p>
            <a:r>
              <a:rPr lang="en-GB" i="1" dirty="0" smtClean="0">
                <a:solidFill>
                  <a:srgbClr val="002060"/>
                </a:solidFill>
              </a:rPr>
              <a:t>-</a:t>
            </a:r>
            <a:r>
              <a:rPr lang="en-GB" sz="1400" b="1" i="1" dirty="0" smtClean="0">
                <a:solidFill>
                  <a:srgbClr val="002060"/>
                </a:solidFill>
              </a:rPr>
              <a:t>25</a:t>
            </a:r>
            <a:r>
              <a:rPr lang="en-GB" sz="1400" b="1" i="1" baseline="30000" dirty="0" smtClean="0">
                <a:solidFill>
                  <a:srgbClr val="002060"/>
                </a:solidFill>
              </a:rPr>
              <a:t>th</a:t>
            </a:r>
            <a:r>
              <a:rPr lang="en-GB" sz="1400" b="1" i="1" dirty="0" smtClean="0">
                <a:solidFill>
                  <a:srgbClr val="002060"/>
                </a:solidFill>
              </a:rPr>
              <a:t> December 1982</a:t>
            </a:r>
            <a:endParaRPr lang="en-IN" sz="1400" b="1" i="1" dirty="0">
              <a:solidFill>
                <a:srgbClr val="002060"/>
              </a:solidFill>
            </a:endParaRPr>
          </a:p>
        </p:txBody>
      </p:sp>
    </p:spTree>
    <p:extLst>
      <p:ext uri="{BB962C8B-B14F-4D97-AF65-F5344CB8AC3E}">
        <p14:creationId xmlns:p14="http://schemas.microsoft.com/office/powerpoint/2010/main" val="2046082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Autofit/>
          </a:bodyPr>
          <a:lstStyle/>
          <a:p>
            <a:r>
              <a:rPr lang="en-GB" sz="2800" b="1" u="sng" dirty="0" smtClean="0">
                <a:solidFill>
                  <a:srgbClr val="002060"/>
                </a:solidFill>
              </a:rPr>
              <a:t>Message of Sai &amp; Jesus</a:t>
            </a:r>
            <a:endParaRPr lang="en-IN" sz="2800" b="1" u="sng" dirty="0">
              <a:solidFill>
                <a:srgbClr val="002060"/>
              </a:solidFill>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13987" y="820910"/>
            <a:ext cx="3882359" cy="2770982"/>
          </a:xfrm>
        </p:spPr>
      </p:pic>
      <p:sp>
        <p:nvSpPr>
          <p:cNvPr id="4" name="TextBox 3"/>
          <p:cNvSpPr txBox="1"/>
          <p:nvPr/>
        </p:nvSpPr>
        <p:spPr>
          <a:xfrm>
            <a:off x="323528" y="1052736"/>
            <a:ext cx="3024336" cy="507831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b="1" dirty="0" smtClean="0">
                <a:solidFill>
                  <a:srgbClr val="002060"/>
                </a:solidFill>
              </a:rPr>
              <a:t>“The </a:t>
            </a:r>
            <a:r>
              <a:rPr lang="en-GB" b="1" dirty="0">
                <a:solidFill>
                  <a:srgbClr val="002060"/>
                </a:solidFill>
              </a:rPr>
              <a:t>heart of Jesus was pure and calm. Hence, it is honoured as sacred. We must make our hearts sacred so that either we merge in Jesus or Jesus merges in. us. When we merge, it is called </a:t>
            </a:r>
            <a:r>
              <a:rPr lang="en-GB" b="1" dirty="0" err="1">
                <a:solidFill>
                  <a:srgbClr val="002060"/>
                </a:solidFill>
              </a:rPr>
              <a:t>Bhakthi</a:t>
            </a:r>
            <a:r>
              <a:rPr lang="en-GB" b="1" dirty="0">
                <a:solidFill>
                  <a:srgbClr val="002060"/>
                </a:solidFill>
              </a:rPr>
              <a:t>; to have Jesus awakened in us is the path of </a:t>
            </a:r>
            <a:r>
              <a:rPr lang="en-GB" b="1" dirty="0" err="1">
                <a:solidFill>
                  <a:srgbClr val="002060"/>
                </a:solidFill>
              </a:rPr>
              <a:t>Jnana</a:t>
            </a:r>
            <a:r>
              <a:rPr lang="en-GB" b="1" dirty="0">
                <a:solidFill>
                  <a:srgbClr val="002060"/>
                </a:solidFill>
              </a:rPr>
              <a:t>. Jesus was a messenger of God; but note this also' all of you are messengers of God. Jesus was not the only Son of God; you are all His children. Jesus and His Father are one. You and God </a:t>
            </a:r>
            <a:r>
              <a:rPr lang="en-GB" b="1" dirty="0" smtClean="0">
                <a:solidFill>
                  <a:srgbClr val="002060"/>
                </a:solidFill>
              </a:rPr>
              <a:t>are </a:t>
            </a:r>
            <a:r>
              <a:rPr lang="en-GB" b="1" dirty="0">
                <a:solidFill>
                  <a:srgbClr val="002060"/>
                </a:solidFill>
              </a:rPr>
              <a:t>also one and you can be aware of it</a:t>
            </a:r>
            <a:r>
              <a:rPr lang="en-GB" b="1" dirty="0" smtClean="0">
                <a:solidFill>
                  <a:srgbClr val="002060"/>
                </a:solidFill>
              </a:rPr>
              <a:t>.”</a:t>
            </a:r>
          </a:p>
          <a:p>
            <a:r>
              <a:rPr lang="en-GB" dirty="0" smtClean="0">
                <a:solidFill>
                  <a:srgbClr val="002060"/>
                </a:solidFill>
              </a:rPr>
              <a:t>- </a:t>
            </a:r>
            <a:r>
              <a:rPr lang="en-GB" sz="1400" b="1" i="1" dirty="0" smtClean="0">
                <a:solidFill>
                  <a:srgbClr val="002060"/>
                </a:solidFill>
              </a:rPr>
              <a:t>25</a:t>
            </a:r>
            <a:r>
              <a:rPr lang="en-GB" sz="1400" b="1" i="1" baseline="30000" dirty="0" smtClean="0">
                <a:solidFill>
                  <a:srgbClr val="002060"/>
                </a:solidFill>
              </a:rPr>
              <a:t>th</a:t>
            </a:r>
            <a:r>
              <a:rPr lang="en-GB" sz="1400" b="1" i="1" dirty="0" smtClean="0">
                <a:solidFill>
                  <a:srgbClr val="002060"/>
                </a:solidFill>
              </a:rPr>
              <a:t> December 1982</a:t>
            </a:r>
            <a:endParaRPr lang="en-IN" sz="1400" b="1" i="1" dirty="0">
              <a:solidFill>
                <a:srgbClr val="002060"/>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8673" y="3861048"/>
            <a:ext cx="3527673" cy="2583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56872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a:bodyPr>
          <a:lstStyle/>
          <a:p>
            <a:r>
              <a:rPr lang="en-GB" sz="2800" b="1" u="sng" dirty="0" smtClean="0">
                <a:solidFill>
                  <a:srgbClr val="002060"/>
                </a:solidFill>
              </a:rPr>
              <a:t>Christmas for all</a:t>
            </a:r>
            <a:endParaRPr lang="en-IN" sz="2800" b="1" u="sng" dirty="0">
              <a:solidFill>
                <a:srgbClr val="002060"/>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1518366"/>
            <a:ext cx="3024336" cy="4271065"/>
          </a:xfrm>
        </p:spPr>
      </p:pic>
      <p:sp>
        <p:nvSpPr>
          <p:cNvPr id="4" name="TextBox 3"/>
          <p:cNvSpPr txBox="1"/>
          <p:nvPr/>
        </p:nvSpPr>
        <p:spPr>
          <a:xfrm>
            <a:off x="4139952" y="1504816"/>
            <a:ext cx="4392488" cy="34163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b="1" dirty="0" smtClean="0">
                <a:solidFill>
                  <a:srgbClr val="002060"/>
                </a:solidFill>
              </a:rPr>
              <a:t>“Today Christmas </a:t>
            </a:r>
            <a:r>
              <a:rPr lang="en-GB" b="1" dirty="0">
                <a:solidFill>
                  <a:srgbClr val="002060"/>
                </a:solidFill>
              </a:rPr>
              <a:t>is mainly celebrated by Christians, but do not make the mistake that it is only for Christians. It is a holy and happy occasion to be celebrated by the entire mankind. Get rid of religious and philosophical differences and enlarge your </a:t>
            </a:r>
            <a:r>
              <a:rPr lang="en-GB" b="1" dirty="0" err="1">
                <a:solidFill>
                  <a:srgbClr val="002060"/>
                </a:solidFill>
              </a:rPr>
              <a:t>matha</a:t>
            </a:r>
            <a:r>
              <a:rPr lang="en-GB" b="1" dirty="0">
                <a:solidFill>
                  <a:srgbClr val="002060"/>
                </a:solidFill>
              </a:rPr>
              <a:t> (religion) and </a:t>
            </a:r>
            <a:r>
              <a:rPr lang="en-GB" b="1" dirty="0" err="1">
                <a:solidFill>
                  <a:srgbClr val="002060"/>
                </a:solidFill>
              </a:rPr>
              <a:t>mathi</a:t>
            </a:r>
            <a:r>
              <a:rPr lang="en-GB" b="1" dirty="0">
                <a:solidFill>
                  <a:srgbClr val="002060"/>
                </a:solidFill>
              </a:rPr>
              <a:t> (mind). There is only one God, and He is the </a:t>
            </a:r>
            <a:r>
              <a:rPr lang="en-GB" b="1" dirty="0" err="1">
                <a:solidFill>
                  <a:srgbClr val="002060"/>
                </a:solidFill>
              </a:rPr>
              <a:t>indweller</a:t>
            </a:r>
            <a:r>
              <a:rPr lang="en-GB" b="1" dirty="0">
                <a:solidFill>
                  <a:srgbClr val="002060"/>
                </a:solidFill>
              </a:rPr>
              <a:t> of your heart. If you realise this truth, the entire humanity becomes a single race. There is only one religion in the universe and that is divine </a:t>
            </a:r>
            <a:r>
              <a:rPr lang="en-GB" b="1" dirty="0" smtClean="0">
                <a:solidFill>
                  <a:srgbClr val="002060"/>
                </a:solidFill>
              </a:rPr>
              <a:t>love” </a:t>
            </a:r>
            <a:r>
              <a:rPr lang="en-GB" dirty="0" smtClean="0"/>
              <a:t>.</a:t>
            </a:r>
          </a:p>
          <a:p>
            <a:r>
              <a:rPr lang="en-GB" dirty="0" smtClean="0"/>
              <a:t>-</a:t>
            </a:r>
            <a:r>
              <a:rPr lang="en-GB" sz="1400" b="1" i="1" dirty="0" smtClean="0">
                <a:solidFill>
                  <a:srgbClr val="002060"/>
                </a:solidFill>
              </a:rPr>
              <a:t>25</a:t>
            </a:r>
            <a:r>
              <a:rPr lang="en-GB" sz="1400" b="1" i="1" baseline="30000" dirty="0" smtClean="0">
                <a:solidFill>
                  <a:srgbClr val="002060"/>
                </a:solidFill>
              </a:rPr>
              <a:t>th</a:t>
            </a:r>
            <a:r>
              <a:rPr lang="en-GB" sz="1400" b="1" i="1" dirty="0" smtClean="0">
                <a:solidFill>
                  <a:srgbClr val="002060"/>
                </a:solidFill>
              </a:rPr>
              <a:t> December 1982</a:t>
            </a:r>
            <a:endParaRPr lang="en-IN" sz="1400" b="1" i="1" dirty="0">
              <a:solidFill>
                <a:srgbClr val="002060"/>
              </a:solidFill>
            </a:endParaRPr>
          </a:p>
        </p:txBody>
      </p:sp>
    </p:spTree>
    <p:extLst>
      <p:ext uri="{BB962C8B-B14F-4D97-AF65-F5344CB8AC3E}">
        <p14:creationId xmlns:p14="http://schemas.microsoft.com/office/powerpoint/2010/main" val="34530072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576064"/>
          </a:xfrm>
        </p:spPr>
        <p:txBody>
          <a:bodyPr>
            <a:normAutofit fontScale="90000"/>
          </a:bodyPr>
          <a:lstStyle/>
          <a:p>
            <a:r>
              <a:rPr lang="en-GB" sz="3200" dirty="0" smtClean="0">
                <a:solidFill>
                  <a:srgbClr val="002060"/>
                </a:solidFill>
              </a:rPr>
              <a:t>                 </a:t>
            </a:r>
            <a:r>
              <a:rPr lang="en-GB" sz="2800" b="1" u="sng" dirty="0" smtClean="0">
                <a:solidFill>
                  <a:srgbClr val="002060"/>
                </a:solidFill>
              </a:rPr>
              <a:t>Sacrifice of Jesus</a:t>
            </a:r>
            <a:endParaRPr lang="en-IN" sz="2800" b="1" u="sng" dirty="0">
              <a:solidFill>
                <a:srgbClr val="002060"/>
              </a:solidFill>
            </a:endParaRPr>
          </a:p>
        </p:txBody>
      </p:sp>
      <p:sp>
        <p:nvSpPr>
          <p:cNvPr id="4" name="TextBox 3"/>
          <p:cNvSpPr txBox="1"/>
          <p:nvPr/>
        </p:nvSpPr>
        <p:spPr>
          <a:xfrm>
            <a:off x="467544" y="4354151"/>
            <a:ext cx="7992888" cy="175432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b="1" dirty="0" smtClean="0">
                <a:solidFill>
                  <a:srgbClr val="002060"/>
                </a:solidFill>
              </a:rPr>
              <a:t>“Jesus </a:t>
            </a:r>
            <a:r>
              <a:rPr lang="en-GB" b="1" dirty="0">
                <a:solidFill>
                  <a:srgbClr val="002060"/>
                </a:solidFill>
              </a:rPr>
              <a:t>performed many miraculous deeds, relieved the sufferings of many in distress, preached sublime truths to the people, and ultimately sacrificed his life. For over a hundred years after his martyrdom, Christ's message did not have any impact. Four centuries later, Christianity was accepted by Roman emperors. Even after many centuries, humanity is yet to realise the inherent divinity of man</a:t>
            </a:r>
            <a:r>
              <a:rPr lang="en-GB" b="1" dirty="0" smtClean="0">
                <a:solidFill>
                  <a:srgbClr val="002060"/>
                </a:solidFill>
              </a:rPr>
              <a:t>.”</a:t>
            </a:r>
          </a:p>
          <a:p>
            <a:r>
              <a:rPr lang="en-GB" i="1" dirty="0" smtClean="0">
                <a:solidFill>
                  <a:srgbClr val="002060"/>
                </a:solidFill>
              </a:rPr>
              <a:t>-</a:t>
            </a:r>
            <a:r>
              <a:rPr lang="en-GB" sz="1400" b="1" i="1" dirty="0" smtClean="0">
                <a:solidFill>
                  <a:srgbClr val="002060"/>
                </a:solidFill>
              </a:rPr>
              <a:t>25</a:t>
            </a:r>
            <a:r>
              <a:rPr lang="en-GB" sz="1400" b="1" i="1" baseline="30000" dirty="0" smtClean="0">
                <a:solidFill>
                  <a:srgbClr val="002060"/>
                </a:solidFill>
              </a:rPr>
              <a:t>th</a:t>
            </a:r>
            <a:r>
              <a:rPr lang="en-GB" sz="1400" b="1" i="1" dirty="0" smtClean="0">
                <a:solidFill>
                  <a:srgbClr val="002060"/>
                </a:solidFill>
              </a:rPr>
              <a:t> December 1992</a:t>
            </a:r>
            <a:endParaRPr lang="en-IN" sz="1400" b="1" i="1" dirty="0">
              <a:solidFill>
                <a:srgbClr val="002060"/>
              </a:solidFill>
            </a:endParaRPr>
          </a:p>
        </p:txBody>
      </p:sp>
      <p:sp>
        <p:nvSpPr>
          <p:cNvPr id="8" name="Content Placeholder 7"/>
          <p:cNvSpPr>
            <a:spLocks noGrp="1"/>
          </p:cNvSpPr>
          <p:nvPr>
            <p:ph idx="1"/>
          </p:nvPr>
        </p:nvSpPr>
        <p:spPr>
          <a:xfrm>
            <a:off x="0" y="764704"/>
            <a:ext cx="8748464" cy="6093296"/>
          </a:xfrm>
        </p:spPr>
        <p:txBody>
          <a:bodyPr/>
          <a:lstStyle/>
          <a:p>
            <a:endParaRPr lang="en-GB" dirty="0" smtClean="0"/>
          </a:p>
          <a:p>
            <a:endParaRPr lang="en-GB" dirty="0"/>
          </a:p>
          <a:p>
            <a:pPr marL="0" indent="0">
              <a:buNone/>
            </a:pPr>
            <a:endParaRPr lang="en-IN"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417046"/>
            <a:ext cx="3240360" cy="3704812"/>
          </a:xfrm>
          <a:prstGeom prst="rect">
            <a:avLst/>
          </a:prstGeom>
        </p:spPr>
      </p:pic>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963485"/>
            <a:ext cx="2511685"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2481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Autofit/>
          </a:bodyPr>
          <a:lstStyle/>
          <a:p>
            <a:r>
              <a:rPr lang="en-GB" sz="2800" b="1" u="sng" dirty="0" smtClean="0">
                <a:solidFill>
                  <a:srgbClr val="002060"/>
                </a:solidFill>
              </a:rPr>
              <a:t>Christmas Tree</a:t>
            </a:r>
            <a:endParaRPr lang="en-IN" sz="2800" b="1" u="sng" dirty="0">
              <a:solidFill>
                <a:srgbClr val="002060"/>
              </a:solidFill>
            </a:endParaRPr>
          </a:p>
        </p:txBody>
      </p:sp>
      <p:sp>
        <p:nvSpPr>
          <p:cNvPr id="4" name="TextBox 3"/>
          <p:cNvSpPr txBox="1"/>
          <p:nvPr/>
        </p:nvSpPr>
        <p:spPr>
          <a:xfrm>
            <a:off x="196831" y="836712"/>
            <a:ext cx="4879225" cy="59093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b="1" dirty="0" smtClean="0">
                <a:solidFill>
                  <a:srgbClr val="002060"/>
                </a:solidFill>
              </a:rPr>
              <a:t>“There </a:t>
            </a:r>
            <a:r>
              <a:rPr lang="en-GB" b="1" dirty="0">
                <a:solidFill>
                  <a:srgbClr val="002060"/>
                </a:solidFill>
              </a:rPr>
              <a:t>is a custom of putting up a Christmas tree on this day and worshipping it. The genesis of this custom can be traced to Germany. A preacher by name Jensen from England once visited Germany. When he was travelling in Germany on his mission, he noticed some Germans attempting to offer a child's life as sacrifice to propitiate God who, they believed, lived in an oak tree. The priest was worried and questioned them why they were offering an innocent child as sacrifice to a tree. As they asserted that God lived in the tree, he took an axe and cut the tree. To his surprise, he was shaken by an inexplicable vibration from head to foot. He noticed the form of a child between the two portions of the tree that was cut by him.</a:t>
            </a:r>
          </a:p>
          <a:p>
            <a:r>
              <a:rPr lang="en-GB" b="1" dirty="0" smtClean="0">
                <a:solidFill>
                  <a:srgbClr val="002060"/>
                </a:solidFill>
              </a:rPr>
              <a:t>This </a:t>
            </a:r>
            <a:r>
              <a:rPr lang="en-GB" b="1" dirty="0">
                <a:solidFill>
                  <a:srgbClr val="002060"/>
                </a:solidFill>
              </a:rPr>
              <a:t>incident teaches the truth that God lives not only in human beings but also in plants and trees. From that time onwards people started putting up a Christmas tree and worshipping it on this Christmas </a:t>
            </a:r>
            <a:r>
              <a:rPr lang="en-GB" b="1" dirty="0" smtClean="0">
                <a:solidFill>
                  <a:srgbClr val="002060"/>
                </a:solidFill>
              </a:rPr>
              <a:t>day”</a:t>
            </a:r>
          </a:p>
          <a:p>
            <a:r>
              <a:rPr lang="en-GB" b="1" dirty="0">
                <a:solidFill>
                  <a:srgbClr val="002060"/>
                </a:solidFill>
              </a:rPr>
              <a:t>-</a:t>
            </a:r>
            <a:r>
              <a:rPr lang="en-GB" sz="1400" b="1" i="1" dirty="0" smtClean="0">
                <a:solidFill>
                  <a:srgbClr val="002060"/>
                </a:solidFill>
              </a:rPr>
              <a:t>25</a:t>
            </a:r>
            <a:r>
              <a:rPr lang="en-GB" sz="1400" b="1" i="1" baseline="30000" dirty="0" smtClean="0">
                <a:solidFill>
                  <a:srgbClr val="002060"/>
                </a:solidFill>
              </a:rPr>
              <a:t>th</a:t>
            </a:r>
            <a:r>
              <a:rPr lang="en-GB" sz="1400" b="1" i="1" dirty="0" smtClean="0">
                <a:solidFill>
                  <a:srgbClr val="002060"/>
                </a:solidFill>
              </a:rPr>
              <a:t> December 1992</a:t>
            </a:r>
            <a:endParaRPr lang="en-IN" sz="1400" b="1" i="1" dirty="0">
              <a:solidFill>
                <a:srgbClr val="002060"/>
              </a:solidFill>
            </a:endParaRP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36096" y="908720"/>
            <a:ext cx="3378082" cy="5543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54191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a:bodyPr>
          <a:lstStyle/>
          <a:p>
            <a:r>
              <a:rPr lang="en-GB" sz="2800" b="1" u="sng" dirty="0" smtClean="0">
                <a:solidFill>
                  <a:srgbClr val="002060"/>
                </a:solidFill>
              </a:rPr>
              <a:t>Christmas in Prashanthi Nilayam</a:t>
            </a:r>
            <a:endParaRPr lang="en-IN" sz="2800" b="1" u="sng" dirty="0">
              <a:solidFill>
                <a:srgbClr val="002060"/>
              </a:solidFill>
            </a:endParaRPr>
          </a:p>
        </p:txBody>
      </p:sp>
      <p:sp>
        <p:nvSpPr>
          <p:cNvPr id="4" name="TextBox 3"/>
          <p:cNvSpPr txBox="1"/>
          <p:nvPr/>
        </p:nvSpPr>
        <p:spPr>
          <a:xfrm>
            <a:off x="251520" y="4293096"/>
            <a:ext cx="8640960" cy="230832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b="1" dirty="0" smtClean="0">
                <a:solidFill>
                  <a:srgbClr val="002060"/>
                </a:solidFill>
              </a:rPr>
              <a:t>“Christmas </a:t>
            </a:r>
            <a:r>
              <a:rPr lang="en-GB" b="1" dirty="0">
                <a:solidFill>
                  <a:srgbClr val="002060"/>
                </a:solidFill>
              </a:rPr>
              <a:t>is celebrated in innumerable places all over the world. Nowhere in the world is it done in the way it is celebrated here in Prashanthi Nilayam. People elsewhere may attend some church service and revel in drinking and dining parties. But, here, people from many countries in the world, speaking many languages, following different faiths and cultures, assemble together unitedly, start the day with singing God's name and glory regardless of their differences, join in spending the day in carrying the message of Universal love. This is Unity in diversity and true </a:t>
            </a:r>
            <a:r>
              <a:rPr lang="en-GB" b="1" dirty="0" err="1">
                <a:solidFill>
                  <a:srgbClr val="002060"/>
                </a:solidFill>
              </a:rPr>
              <a:t>Adwaitha</a:t>
            </a:r>
            <a:r>
              <a:rPr lang="en-GB" b="1" dirty="0">
                <a:solidFill>
                  <a:srgbClr val="002060"/>
                </a:solidFill>
              </a:rPr>
              <a:t> in action. Every minute we are experiencing </a:t>
            </a:r>
            <a:r>
              <a:rPr lang="en-GB" b="1" dirty="0" smtClean="0">
                <a:solidFill>
                  <a:srgbClr val="002060"/>
                </a:solidFill>
              </a:rPr>
              <a:t>this”. </a:t>
            </a:r>
          </a:p>
          <a:p>
            <a:r>
              <a:rPr lang="en-GB" dirty="0" smtClean="0"/>
              <a:t>- </a:t>
            </a:r>
            <a:r>
              <a:rPr lang="en-GB" sz="1400" b="1" i="1" dirty="0" smtClean="0">
                <a:solidFill>
                  <a:srgbClr val="002060"/>
                </a:solidFill>
              </a:rPr>
              <a:t>25</a:t>
            </a:r>
            <a:r>
              <a:rPr lang="en-GB" sz="1400" b="1" i="1" baseline="30000" dirty="0" smtClean="0">
                <a:solidFill>
                  <a:srgbClr val="002060"/>
                </a:solidFill>
              </a:rPr>
              <a:t>th</a:t>
            </a:r>
            <a:r>
              <a:rPr lang="en-GB" sz="1400" b="1" i="1" dirty="0" smtClean="0">
                <a:solidFill>
                  <a:srgbClr val="002060"/>
                </a:solidFill>
              </a:rPr>
              <a:t> December 1992</a:t>
            </a:r>
            <a:endParaRPr lang="en-IN" sz="1400" b="1" i="1" dirty="0">
              <a:solidFill>
                <a:srgbClr val="002060"/>
              </a:solidFill>
            </a:endParaRPr>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1196752"/>
            <a:ext cx="4771446" cy="2615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86063" y="1196752"/>
            <a:ext cx="3899925" cy="2808312"/>
          </a:xfrm>
          <a:prstGeom prst="rect">
            <a:avLst/>
          </a:prstGeom>
        </p:spPr>
      </p:pic>
    </p:spTree>
    <p:extLst>
      <p:ext uri="{BB962C8B-B14F-4D97-AF65-F5344CB8AC3E}">
        <p14:creationId xmlns:p14="http://schemas.microsoft.com/office/powerpoint/2010/main" val="4154127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432048"/>
          </a:xfrm>
        </p:spPr>
        <p:txBody>
          <a:bodyPr>
            <a:normAutofit/>
          </a:bodyPr>
          <a:lstStyle/>
          <a:p>
            <a:r>
              <a:rPr lang="en-GB" sz="2000" b="1" u="sng" dirty="0" smtClean="0">
                <a:solidFill>
                  <a:srgbClr val="002060"/>
                </a:solidFill>
              </a:rPr>
              <a:t>Om Sri Sai Ram</a:t>
            </a:r>
            <a:endParaRPr lang="en-IN" sz="2000" b="1" u="sng" dirty="0">
              <a:solidFill>
                <a:srgbClr val="002060"/>
              </a:solidFill>
            </a:endParaRPr>
          </a:p>
        </p:txBody>
      </p:sp>
      <p:sp>
        <p:nvSpPr>
          <p:cNvPr id="3" name="Content Placeholder 2"/>
          <p:cNvSpPr>
            <a:spLocks noGrp="1"/>
          </p:cNvSpPr>
          <p:nvPr>
            <p:ph idx="1"/>
          </p:nvPr>
        </p:nvSpPr>
        <p:spPr>
          <a:xfrm>
            <a:off x="251520" y="620688"/>
            <a:ext cx="8640960" cy="5904656"/>
          </a:xfrm>
        </p:spPr>
        <p:style>
          <a:lnRef idx="2">
            <a:schemeClr val="accent1"/>
          </a:lnRef>
          <a:fillRef idx="1">
            <a:schemeClr val="lt1"/>
          </a:fillRef>
          <a:effectRef idx="0">
            <a:schemeClr val="accent1"/>
          </a:effectRef>
          <a:fontRef idx="minor">
            <a:schemeClr val="dk1"/>
          </a:fontRef>
        </p:style>
        <p:txBody>
          <a:bodyPr>
            <a:normAutofit fontScale="92500" lnSpcReduction="20000"/>
          </a:bodyPr>
          <a:lstStyle/>
          <a:p>
            <a:pPr marL="0" indent="0" algn="ctr">
              <a:buNone/>
            </a:pPr>
            <a:endParaRPr lang="en-GB" sz="2800" b="1" i="1" dirty="0" smtClean="0">
              <a:solidFill>
                <a:srgbClr val="002060"/>
              </a:solidFill>
              <a:latin typeface="Times New Roman" pitchFamily="18" charset="0"/>
              <a:cs typeface="Times New Roman" pitchFamily="18" charset="0"/>
            </a:endParaRPr>
          </a:p>
          <a:p>
            <a:pPr marL="0" indent="0" algn="ctr">
              <a:buNone/>
            </a:pPr>
            <a:endParaRPr lang="en-GB" sz="2800" b="1" i="1" dirty="0">
              <a:solidFill>
                <a:srgbClr val="002060"/>
              </a:solidFill>
              <a:latin typeface="Times New Roman" pitchFamily="18" charset="0"/>
              <a:cs typeface="Times New Roman" pitchFamily="18" charset="0"/>
            </a:endParaRPr>
          </a:p>
          <a:p>
            <a:pPr marL="0" indent="0" algn="ctr">
              <a:buNone/>
            </a:pPr>
            <a:endParaRPr lang="en-GB" sz="2800" b="1" i="1" dirty="0" smtClean="0">
              <a:solidFill>
                <a:srgbClr val="002060"/>
              </a:solidFill>
              <a:latin typeface="Times New Roman" pitchFamily="18" charset="0"/>
              <a:cs typeface="Times New Roman" pitchFamily="18" charset="0"/>
            </a:endParaRPr>
          </a:p>
          <a:p>
            <a:pPr marL="0" indent="0" algn="ctr">
              <a:buNone/>
            </a:pPr>
            <a:endParaRPr lang="en-GB" sz="2800" b="1" i="1" dirty="0" smtClean="0">
              <a:solidFill>
                <a:srgbClr val="002060"/>
              </a:solidFill>
              <a:latin typeface="Times New Roman" pitchFamily="18" charset="0"/>
              <a:cs typeface="Times New Roman" pitchFamily="18" charset="0"/>
            </a:endParaRPr>
          </a:p>
          <a:p>
            <a:pPr marL="0" indent="0" algn="ctr">
              <a:buNone/>
            </a:pPr>
            <a:r>
              <a:rPr lang="en-GB" sz="2800" b="1" i="1" dirty="0" smtClean="0">
                <a:solidFill>
                  <a:srgbClr val="002060"/>
                </a:solidFill>
                <a:latin typeface="Times New Roman" pitchFamily="18" charset="0"/>
                <a:cs typeface="Times New Roman" pitchFamily="18" charset="0"/>
              </a:rPr>
              <a:t>Sri Sathya Sai Seva Organisations</a:t>
            </a:r>
          </a:p>
          <a:p>
            <a:pPr marL="0" indent="0" algn="ctr">
              <a:buNone/>
            </a:pPr>
            <a:r>
              <a:rPr lang="en-GB" sz="2800" b="1" i="1" u="sng" dirty="0" smtClean="0">
                <a:solidFill>
                  <a:srgbClr val="002060"/>
                </a:solidFill>
                <a:latin typeface="Times New Roman" pitchFamily="18" charset="0"/>
                <a:cs typeface="Times New Roman" pitchFamily="18" charset="0"/>
              </a:rPr>
              <a:t>Karnataka South </a:t>
            </a:r>
          </a:p>
          <a:p>
            <a:pPr marL="0" indent="0" algn="ctr">
              <a:buNone/>
            </a:pPr>
            <a:endParaRPr lang="en-GB" sz="2800" b="1" i="1" u="sng" dirty="0" smtClean="0">
              <a:solidFill>
                <a:srgbClr val="002060"/>
              </a:solidFill>
              <a:latin typeface="Times New Roman" pitchFamily="18" charset="0"/>
              <a:cs typeface="Times New Roman" pitchFamily="18" charset="0"/>
            </a:endParaRPr>
          </a:p>
          <a:p>
            <a:pPr marL="0" indent="0">
              <a:buNone/>
            </a:pPr>
            <a:r>
              <a:rPr lang="en-GB" sz="2400" b="1" i="1" dirty="0" smtClean="0">
                <a:solidFill>
                  <a:srgbClr val="002060"/>
                </a:solidFill>
                <a:latin typeface="Times New Roman" pitchFamily="18" charset="0"/>
                <a:cs typeface="Times New Roman" pitchFamily="18" charset="0"/>
              </a:rPr>
              <a:t>Swami has given a lot of impactful messages on the life and teachings of Jesus Christ and the inner significance behind celebrating Christmas on 25</a:t>
            </a:r>
            <a:r>
              <a:rPr lang="en-GB" sz="2400" b="1" i="1" baseline="30000" dirty="0" smtClean="0">
                <a:solidFill>
                  <a:srgbClr val="002060"/>
                </a:solidFill>
                <a:latin typeface="Times New Roman" pitchFamily="18" charset="0"/>
                <a:cs typeface="Times New Roman" pitchFamily="18" charset="0"/>
              </a:rPr>
              <a:t>th</a:t>
            </a:r>
            <a:r>
              <a:rPr lang="en-GB" sz="2400" b="1" i="1" dirty="0" smtClean="0">
                <a:solidFill>
                  <a:srgbClr val="002060"/>
                </a:solidFill>
                <a:latin typeface="Times New Roman" pitchFamily="18" charset="0"/>
                <a:cs typeface="Times New Roman" pitchFamily="18" charset="0"/>
              </a:rPr>
              <a:t> December every Year. Here are some of the extracts of these precious messages. Please share these with all the devotees in our state.</a:t>
            </a:r>
          </a:p>
          <a:p>
            <a:pPr marL="0" indent="0">
              <a:buNone/>
            </a:pPr>
            <a:r>
              <a:rPr lang="en-GB" sz="2400" b="1" i="1" dirty="0" smtClean="0">
                <a:solidFill>
                  <a:srgbClr val="002060"/>
                </a:solidFill>
                <a:latin typeface="Times New Roman" pitchFamily="18" charset="0"/>
                <a:cs typeface="Times New Roman" pitchFamily="18" charset="0"/>
              </a:rPr>
              <a:t>Sai Ram,</a:t>
            </a:r>
          </a:p>
          <a:p>
            <a:pPr marL="0" indent="0">
              <a:buNone/>
            </a:pPr>
            <a:r>
              <a:rPr lang="en-GB" sz="2400" b="1" i="1" dirty="0" smtClean="0">
                <a:solidFill>
                  <a:srgbClr val="002060"/>
                </a:solidFill>
                <a:latin typeface="Times New Roman" pitchFamily="18" charset="0"/>
                <a:cs typeface="Times New Roman" pitchFamily="18" charset="0"/>
              </a:rPr>
              <a:t>Yours in  Sai Seva</a:t>
            </a:r>
          </a:p>
          <a:p>
            <a:pPr marL="0" indent="0">
              <a:buNone/>
            </a:pPr>
            <a:r>
              <a:rPr lang="en-GB" sz="2400" b="1" i="1" dirty="0" smtClean="0">
                <a:solidFill>
                  <a:srgbClr val="002060"/>
                </a:solidFill>
                <a:latin typeface="Times New Roman" pitchFamily="18" charset="0"/>
                <a:cs typeface="Times New Roman" pitchFamily="18" charset="0"/>
              </a:rPr>
              <a:t>Spiritual Wing </a:t>
            </a:r>
          </a:p>
          <a:p>
            <a:pPr marL="0" indent="0">
              <a:buNone/>
            </a:pPr>
            <a:r>
              <a:rPr lang="en-GB" sz="2400" b="1" i="1" dirty="0" smtClean="0">
                <a:solidFill>
                  <a:srgbClr val="002060"/>
                </a:solidFill>
                <a:latin typeface="Times New Roman" pitchFamily="18" charset="0"/>
                <a:cs typeface="Times New Roman" pitchFamily="18" charset="0"/>
              </a:rPr>
              <a:t>SSSSOKA</a:t>
            </a:r>
          </a:p>
          <a:p>
            <a:pPr marL="0" indent="0">
              <a:buNone/>
            </a:pPr>
            <a:r>
              <a:rPr lang="en-GB" sz="2400" b="1" i="1" dirty="0" smtClean="0">
                <a:solidFill>
                  <a:srgbClr val="002060"/>
                </a:solidFill>
                <a:latin typeface="Times New Roman" pitchFamily="18" charset="0"/>
                <a:cs typeface="Times New Roman" pitchFamily="18" charset="0"/>
              </a:rPr>
              <a:t>Karnataka South</a:t>
            </a:r>
          </a:p>
          <a:p>
            <a:pPr marL="0" indent="0" algn="ctr">
              <a:buNone/>
            </a:pPr>
            <a:endParaRPr lang="en-IN" sz="2400" i="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3928" y="908719"/>
            <a:ext cx="1323163" cy="1177615"/>
          </a:xfrm>
          <a:prstGeom prst="rect">
            <a:avLst/>
          </a:prstGeom>
        </p:spPr>
      </p:pic>
    </p:spTree>
    <p:extLst>
      <p:ext uri="{BB962C8B-B14F-4D97-AF65-F5344CB8AC3E}">
        <p14:creationId xmlns:p14="http://schemas.microsoft.com/office/powerpoint/2010/main" val="40980344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576064"/>
          </a:xfrm>
        </p:spPr>
        <p:txBody>
          <a:bodyPr>
            <a:normAutofit fontScale="90000"/>
          </a:bodyPr>
          <a:lstStyle/>
          <a:p>
            <a:r>
              <a:rPr lang="en-GB" sz="3200" u="sng" dirty="0" smtClean="0">
                <a:solidFill>
                  <a:srgbClr val="002060"/>
                </a:solidFill>
              </a:rPr>
              <a:t/>
            </a:r>
            <a:br>
              <a:rPr lang="en-GB" sz="3200" u="sng" dirty="0" smtClean="0">
                <a:solidFill>
                  <a:srgbClr val="002060"/>
                </a:solidFill>
              </a:rPr>
            </a:br>
            <a:r>
              <a:rPr lang="en-GB" sz="3100" b="1" u="sng" dirty="0" smtClean="0">
                <a:solidFill>
                  <a:srgbClr val="002060"/>
                </a:solidFill>
              </a:rPr>
              <a:t>Christ's </a:t>
            </a:r>
            <a:r>
              <a:rPr lang="en-GB" sz="3100" b="1" u="sng" dirty="0">
                <a:solidFill>
                  <a:srgbClr val="002060"/>
                </a:solidFill>
              </a:rPr>
              <a:t>Announcement Of The Advent Of Baba</a:t>
            </a:r>
            <a:r>
              <a:rPr lang="en-GB" sz="3100" b="1" dirty="0"/>
              <a:t/>
            </a:r>
            <a:br>
              <a:rPr lang="en-GB" sz="3100" b="1" dirty="0"/>
            </a:br>
            <a:endParaRPr lang="en-IN" sz="3100" b="1" dirty="0"/>
          </a:p>
        </p:txBody>
      </p:sp>
      <p:sp>
        <p:nvSpPr>
          <p:cNvPr id="4" name="TextBox 3"/>
          <p:cNvSpPr txBox="1"/>
          <p:nvPr/>
        </p:nvSpPr>
        <p:spPr>
          <a:xfrm>
            <a:off x="251520" y="930596"/>
            <a:ext cx="4176464" cy="59093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b="1" dirty="0" smtClean="0">
                <a:solidFill>
                  <a:srgbClr val="002060"/>
                </a:solidFill>
              </a:rPr>
              <a:t>“At </a:t>
            </a:r>
            <a:r>
              <a:rPr lang="en-GB" b="1" dirty="0">
                <a:solidFill>
                  <a:srgbClr val="002060"/>
                </a:solidFill>
              </a:rPr>
              <a:t>the moment when Jesus was merging in the Supreme Principle of Divinity, </a:t>
            </a:r>
            <a:r>
              <a:rPr lang="en-GB" b="1" dirty="0" smtClean="0">
                <a:solidFill>
                  <a:srgbClr val="002060"/>
                </a:solidFill>
              </a:rPr>
              <a:t>he </a:t>
            </a:r>
            <a:r>
              <a:rPr lang="en-GB" b="1" dirty="0">
                <a:solidFill>
                  <a:srgbClr val="002060"/>
                </a:solidFill>
              </a:rPr>
              <a:t>communicated some news to his </a:t>
            </a:r>
            <a:r>
              <a:rPr lang="en-GB" b="1" dirty="0" smtClean="0">
                <a:solidFill>
                  <a:srgbClr val="002060"/>
                </a:solidFill>
              </a:rPr>
              <a:t>followers,. The </a:t>
            </a:r>
            <a:r>
              <a:rPr lang="en-GB" b="1" dirty="0">
                <a:solidFill>
                  <a:srgbClr val="002060"/>
                </a:solidFill>
              </a:rPr>
              <a:t>statement of Christ is simple: </a:t>
            </a:r>
            <a:endParaRPr lang="en-GB" b="1" dirty="0" smtClean="0">
              <a:solidFill>
                <a:srgbClr val="002060"/>
              </a:solidFill>
            </a:endParaRPr>
          </a:p>
          <a:p>
            <a:r>
              <a:rPr lang="en-GB" b="1" dirty="0" smtClean="0">
                <a:solidFill>
                  <a:srgbClr val="002060"/>
                </a:solidFill>
              </a:rPr>
              <a:t>“</a:t>
            </a:r>
            <a:r>
              <a:rPr lang="en-GB" b="1" dirty="0">
                <a:solidFill>
                  <a:srgbClr val="002060"/>
                </a:solidFill>
              </a:rPr>
              <a:t>He who sent me among you will come again!" and he pointed to a Lamb. The Lamb is merely a symbol, a sign. It stands for the Voice - Ba-Ba; the announcement was the Advent of Baba. "His Name will be Truth," Christ declared. Sathya means Truth. "He will wear a robe of red, a </a:t>
            </a:r>
            <a:r>
              <a:rPr lang="en-GB" b="1" dirty="0" smtClean="0">
                <a:solidFill>
                  <a:srgbClr val="002060"/>
                </a:solidFill>
              </a:rPr>
              <a:t>blood red </a:t>
            </a:r>
            <a:r>
              <a:rPr lang="en-GB" b="1" dirty="0">
                <a:solidFill>
                  <a:srgbClr val="002060"/>
                </a:solidFill>
              </a:rPr>
              <a:t>robe</a:t>
            </a:r>
            <a:r>
              <a:rPr lang="en-GB" b="1" dirty="0" smtClean="0">
                <a:solidFill>
                  <a:srgbClr val="002060"/>
                </a:solidFill>
              </a:rPr>
              <a:t>. </a:t>
            </a:r>
            <a:r>
              <a:rPr lang="en-GB" b="1" dirty="0">
                <a:solidFill>
                  <a:srgbClr val="002060"/>
                </a:solidFill>
              </a:rPr>
              <a:t>"He will be short, with a crown </a:t>
            </a:r>
            <a:r>
              <a:rPr lang="en-GB" b="1" dirty="0" smtClean="0">
                <a:solidFill>
                  <a:srgbClr val="002060"/>
                </a:solidFill>
              </a:rPr>
              <a:t>of hair. </a:t>
            </a:r>
            <a:r>
              <a:rPr lang="en-GB" b="1" dirty="0">
                <a:solidFill>
                  <a:srgbClr val="002060"/>
                </a:solidFill>
              </a:rPr>
              <a:t>The Lamb is the sign and symbol of Love." Christ did not declare that he will come again. He said, "He who made me will come again." That Ba-</a:t>
            </a:r>
            <a:r>
              <a:rPr lang="en-GB" b="1" dirty="0" err="1">
                <a:solidFill>
                  <a:srgbClr val="002060"/>
                </a:solidFill>
              </a:rPr>
              <a:t>ba</a:t>
            </a:r>
            <a:r>
              <a:rPr lang="en-GB" b="1" dirty="0">
                <a:solidFill>
                  <a:srgbClr val="002060"/>
                </a:solidFill>
              </a:rPr>
              <a:t> is this Baba and Sai, the short, curly-hair-crowned red-robed Baba, is come. He is not only in this Form, but, he is in every one of you, as the dweller in the Heart</a:t>
            </a:r>
            <a:r>
              <a:rPr lang="en-GB" b="1" dirty="0" smtClean="0">
                <a:solidFill>
                  <a:srgbClr val="002060"/>
                </a:solidFill>
              </a:rPr>
              <a:t>.”</a:t>
            </a:r>
          </a:p>
          <a:p>
            <a:r>
              <a:rPr lang="en-GB" dirty="0">
                <a:solidFill>
                  <a:srgbClr val="002060"/>
                </a:solidFill>
              </a:rPr>
              <a:t>-</a:t>
            </a:r>
            <a:r>
              <a:rPr lang="en-GB" sz="1400" b="1" i="1" dirty="0">
                <a:solidFill>
                  <a:srgbClr val="002060"/>
                </a:solidFill>
              </a:rPr>
              <a:t>24th December 1972</a:t>
            </a:r>
          </a:p>
          <a:p>
            <a:endParaRPr lang="en-IN" dirty="0"/>
          </a:p>
        </p:txBody>
      </p:sp>
      <p:pic>
        <p:nvPicPr>
          <p:cNvPr id="9218"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595138" y="4149080"/>
            <a:ext cx="1964343" cy="2503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64088" y="764704"/>
            <a:ext cx="2426444" cy="3264272"/>
          </a:xfrm>
          <a:prstGeom prst="rect">
            <a:avLst/>
          </a:prstGeom>
        </p:spPr>
      </p:pic>
    </p:spTree>
    <p:extLst>
      <p:ext uri="{BB962C8B-B14F-4D97-AF65-F5344CB8AC3E}">
        <p14:creationId xmlns:p14="http://schemas.microsoft.com/office/powerpoint/2010/main" val="9164168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46050"/>
          </a:xfrm>
        </p:spPr>
        <p:txBody>
          <a:bodyPr>
            <a:normAutofit fontScale="90000"/>
          </a:bodyPr>
          <a:lstStyle/>
          <a:p>
            <a:endParaRPr lang="en-IN" dirty="0"/>
          </a:p>
        </p:txBody>
      </p:sp>
      <p:sp>
        <p:nvSpPr>
          <p:cNvPr id="3" name="Content Placeholder 2"/>
          <p:cNvSpPr>
            <a:spLocks noGrp="1"/>
          </p:cNvSpPr>
          <p:nvPr>
            <p:ph idx="1"/>
          </p:nvPr>
        </p:nvSpPr>
        <p:spPr>
          <a:xfrm>
            <a:off x="457200" y="764704"/>
            <a:ext cx="8229600" cy="5361459"/>
          </a:xfrm>
        </p:spPr>
        <p:txBody>
          <a:bodyPr>
            <a:normAutofit/>
          </a:bodyPr>
          <a:lstStyle/>
          <a:p>
            <a:pPr marL="0" indent="0" algn="ctr">
              <a:buNone/>
            </a:pPr>
            <a:r>
              <a:rPr lang="en-GB" sz="4800" dirty="0" smtClean="0"/>
              <a:t> </a:t>
            </a:r>
            <a:r>
              <a:rPr lang="en-GB" sz="4800" b="1" dirty="0" smtClean="0">
                <a:solidFill>
                  <a:srgbClr val="002060"/>
                </a:solidFill>
              </a:rPr>
              <a:t>Thank you </a:t>
            </a:r>
          </a:p>
          <a:p>
            <a:pPr marL="0" indent="0" algn="ctr">
              <a:buNone/>
            </a:pPr>
            <a:r>
              <a:rPr lang="en-GB" sz="4800" b="1" dirty="0" smtClean="0">
                <a:solidFill>
                  <a:srgbClr val="002060"/>
                </a:solidFill>
              </a:rPr>
              <a:t>&amp; </a:t>
            </a:r>
          </a:p>
          <a:p>
            <a:pPr marL="0" indent="0" algn="ctr">
              <a:buNone/>
            </a:pPr>
            <a:r>
              <a:rPr lang="en-GB" sz="4800" b="1" dirty="0" smtClean="0">
                <a:solidFill>
                  <a:srgbClr val="002060"/>
                </a:solidFill>
              </a:rPr>
              <a:t>JAI SAI RAM</a:t>
            </a:r>
            <a:endParaRPr lang="en-IN" sz="4800" b="1" dirty="0">
              <a:solidFill>
                <a:srgbClr val="00206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4761" y="3645024"/>
            <a:ext cx="3516982" cy="2637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706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432048"/>
          </a:xfrm>
        </p:spPr>
        <p:txBody>
          <a:bodyPr>
            <a:noAutofit/>
          </a:bodyPr>
          <a:lstStyle/>
          <a:p>
            <a:r>
              <a:rPr lang="en-GB" sz="2800" b="1" u="sng" dirty="0" smtClean="0">
                <a:solidFill>
                  <a:srgbClr val="002060"/>
                </a:solidFill>
                <a:latin typeface="Arial Narrow" pitchFamily="34" charset="0"/>
              </a:rPr>
              <a:t>Birth of Jesus Christ</a:t>
            </a:r>
            <a:endParaRPr lang="en-IN" sz="2800" b="1" u="sng" dirty="0">
              <a:solidFill>
                <a:srgbClr val="002060"/>
              </a:solidFill>
              <a:latin typeface="Arial Narrow" pitchFamily="34" charset="0"/>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381982" y="3717032"/>
            <a:ext cx="5695267" cy="2970149"/>
          </a:xfrm>
        </p:spPr>
      </p:pic>
      <p:sp>
        <p:nvSpPr>
          <p:cNvPr id="4" name="TextBox 3"/>
          <p:cNvSpPr txBox="1"/>
          <p:nvPr/>
        </p:nvSpPr>
        <p:spPr>
          <a:xfrm>
            <a:off x="251520" y="1130381"/>
            <a:ext cx="3096344" cy="452431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endParaRPr lang="en-GB" dirty="0">
              <a:solidFill>
                <a:srgbClr val="002060"/>
              </a:solidFill>
            </a:endParaRPr>
          </a:p>
          <a:p>
            <a:r>
              <a:rPr lang="en-GB" b="1" dirty="0" smtClean="0">
                <a:solidFill>
                  <a:srgbClr val="002060"/>
                </a:solidFill>
              </a:rPr>
              <a:t>“The </a:t>
            </a:r>
            <a:r>
              <a:rPr lang="en-GB" b="1" dirty="0">
                <a:solidFill>
                  <a:srgbClr val="002060"/>
                </a:solidFill>
              </a:rPr>
              <a:t>term Christmas was derived from the Roman language. Truly speaking, Christmas falls in the month of March, not in December. Since it is very cold in December and people are confined to their homes, they utilise this time to celebrate Christmas. Actually, Jesus was born in the month of March. With the passage of time, this fact has been distorted and misrepresented in the </a:t>
            </a:r>
            <a:r>
              <a:rPr lang="en-GB" b="1" dirty="0" smtClean="0">
                <a:solidFill>
                  <a:srgbClr val="002060"/>
                </a:solidFill>
              </a:rPr>
              <a:t>Bible”.</a:t>
            </a:r>
          </a:p>
          <a:p>
            <a:r>
              <a:rPr lang="en-GB" b="1" i="1" dirty="0" smtClean="0">
                <a:solidFill>
                  <a:srgbClr val="002060"/>
                </a:solidFill>
              </a:rPr>
              <a:t>-</a:t>
            </a:r>
            <a:r>
              <a:rPr lang="en-GB" sz="1400" b="1" i="1" dirty="0" smtClean="0">
                <a:solidFill>
                  <a:srgbClr val="002060"/>
                </a:solidFill>
              </a:rPr>
              <a:t>25</a:t>
            </a:r>
            <a:r>
              <a:rPr lang="en-GB" sz="1400" b="1" i="1" baseline="30000" dirty="0" smtClean="0">
                <a:solidFill>
                  <a:srgbClr val="002060"/>
                </a:solidFill>
              </a:rPr>
              <a:t>th</a:t>
            </a:r>
            <a:r>
              <a:rPr lang="en-GB" sz="1400" b="1" i="1" dirty="0" smtClean="0">
                <a:solidFill>
                  <a:srgbClr val="002060"/>
                </a:solidFill>
              </a:rPr>
              <a:t> December 1998</a:t>
            </a:r>
            <a:endParaRPr lang="en-GB" sz="1400" b="1" i="1" dirty="0">
              <a:solidFill>
                <a:srgbClr val="00206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1960" y="836712"/>
            <a:ext cx="4040743" cy="2683306"/>
          </a:xfrm>
          <a:prstGeom prst="rect">
            <a:avLst/>
          </a:prstGeom>
        </p:spPr>
      </p:pic>
    </p:spTree>
    <p:extLst>
      <p:ext uri="{BB962C8B-B14F-4D97-AF65-F5344CB8AC3E}">
        <p14:creationId xmlns:p14="http://schemas.microsoft.com/office/powerpoint/2010/main" val="1905204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Autofit/>
          </a:bodyPr>
          <a:lstStyle/>
          <a:p>
            <a:r>
              <a:rPr lang="en-GB" sz="2800" b="1" u="sng" dirty="0" smtClean="0"/>
              <a:t>Birth of Jesus…</a:t>
            </a:r>
            <a:endParaRPr lang="en-IN" sz="2800" b="1" u="sng" dirty="0"/>
          </a:p>
        </p:txBody>
      </p:sp>
      <p:sp>
        <p:nvSpPr>
          <p:cNvPr id="4" name="TextBox 3"/>
          <p:cNvSpPr txBox="1"/>
          <p:nvPr/>
        </p:nvSpPr>
        <p:spPr>
          <a:xfrm>
            <a:off x="249078" y="3359570"/>
            <a:ext cx="8836581" cy="34163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b="1" dirty="0" smtClean="0">
                <a:solidFill>
                  <a:srgbClr val="002060"/>
                </a:solidFill>
              </a:rPr>
              <a:t>“When Mary </a:t>
            </a:r>
            <a:r>
              <a:rPr lang="en-GB" b="1" dirty="0">
                <a:solidFill>
                  <a:srgbClr val="002060"/>
                </a:solidFill>
              </a:rPr>
              <a:t>was </a:t>
            </a:r>
            <a:r>
              <a:rPr lang="en-GB" b="1" dirty="0" smtClean="0">
                <a:solidFill>
                  <a:srgbClr val="002060"/>
                </a:solidFill>
              </a:rPr>
              <a:t>carrying, </a:t>
            </a:r>
            <a:r>
              <a:rPr lang="en-GB" b="1" dirty="0">
                <a:solidFill>
                  <a:srgbClr val="002060"/>
                </a:solidFill>
              </a:rPr>
              <a:t>the pains started midway; they knew no one in the hamlet through which they were passing; so they took refuge in a cowshed. Joseph made ready the space between the cows, and went out into the road at midnight, to seek some woman who could help. But, soon, he heard the Baby's cry. </a:t>
            </a:r>
            <a:r>
              <a:rPr lang="en-GB" b="1" dirty="0" smtClean="0">
                <a:solidFill>
                  <a:srgbClr val="002060"/>
                </a:solidFill>
              </a:rPr>
              <a:t>And the </a:t>
            </a:r>
            <a:r>
              <a:rPr lang="en-GB" b="1" dirty="0">
                <a:solidFill>
                  <a:srgbClr val="002060"/>
                </a:solidFill>
              </a:rPr>
              <a:t>story says, there was a Star in the sky, which fell with a New Light, and this led a few Tibetans and others to the place where the Saviour was born. This story is read and taken on trust by many, though stars do not fall or even slide down so suddenly. What the story signifies is this: There was a huge halo of splendour illuminating the sky over the village when Christ was born. This meant that He, who was to overcome the darkness of evil and ignorance had taken birth, that He will spread the Light of Love in the heart of man and councils of humanity</a:t>
            </a:r>
            <a:r>
              <a:rPr lang="en-GB" dirty="0" smtClean="0"/>
              <a:t>.”</a:t>
            </a:r>
          </a:p>
          <a:p>
            <a:r>
              <a:rPr lang="en-GB" sz="1400" b="1" dirty="0" smtClean="0">
                <a:solidFill>
                  <a:srgbClr val="002060"/>
                </a:solidFill>
              </a:rPr>
              <a:t>-</a:t>
            </a:r>
            <a:r>
              <a:rPr lang="en-GB" sz="1400" b="1" i="1" dirty="0" smtClean="0">
                <a:solidFill>
                  <a:srgbClr val="002060"/>
                </a:solidFill>
              </a:rPr>
              <a:t>24</a:t>
            </a:r>
            <a:r>
              <a:rPr lang="en-GB" sz="1400" b="1" i="1" baseline="30000" dirty="0" smtClean="0">
                <a:solidFill>
                  <a:srgbClr val="002060"/>
                </a:solidFill>
              </a:rPr>
              <a:t>th</a:t>
            </a:r>
            <a:r>
              <a:rPr lang="en-GB" sz="1400" b="1" i="1" dirty="0" smtClean="0">
                <a:solidFill>
                  <a:srgbClr val="002060"/>
                </a:solidFill>
              </a:rPr>
              <a:t> December 1972</a:t>
            </a:r>
          </a:p>
          <a:p>
            <a:endParaRPr lang="en-IN"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64088" y="898015"/>
            <a:ext cx="3453011" cy="2310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908720"/>
            <a:ext cx="4167361" cy="2299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8448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Autofit/>
          </a:bodyPr>
          <a:lstStyle/>
          <a:p>
            <a:r>
              <a:rPr lang="en-GB" sz="2800" b="1" u="sng" dirty="0" smtClean="0">
                <a:solidFill>
                  <a:srgbClr val="002060"/>
                </a:solidFill>
                <a:latin typeface="Arial Narrow" pitchFamily="34" charset="0"/>
              </a:rPr>
              <a:t>Birth of Jesus Christ</a:t>
            </a:r>
            <a:endParaRPr lang="en-IN" sz="2800" b="1" u="sng" dirty="0">
              <a:solidFill>
                <a:srgbClr val="002060"/>
              </a:solidFill>
              <a:latin typeface="Arial Narrow" pitchFamily="34" charset="0"/>
            </a:endParaRPr>
          </a:p>
        </p:txBody>
      </p:sp>
      <p:sp>
        <p:nvSpPr>
          <p:cNvPr id="4" name="TextBox 3"/>
          <p:cNvSpPr txBox="1"/>
          <p:nvPr/>
        </p:nvSpPr>
        <p:spPr>
          <a:xfrm>
            <a:off x="5116867" y="1196752"/>
            <a:ext cx="3744416" cy="4801314"/>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GB" b="1" dirty="0" smtClean="0">
                <a:solidFill>
                  <a:srgbClr val="002060"/>
                </a:solidFill>
              </a:rPr>
              <a:t>”When </a:t>
            </a:r>
            <a:r>
              <a:rPr lang="en-GB" b="1" dirty="0">
                <a:solidFill>
                  <a:srgbClr val="002060"/>
                </a:solidFill>
              </a:rPr>
              <a:t>Jesus was born, three kings. came to his birthplace. These three gave expression to three different views about the new-born babe. One of them, looking at the infant, said: "This child looks like one who will be a lover of God." A second king said: "God will love this child." The third king declared: "Verily, this child is God Himself." The first one viewed the child from the physical point of view. The second saw the child from the mental viewpoint. The third saw from the Atmic </a:t>
            </a:r>
            <a:r>
              <a:rPr lang="en-GB" b="1" dirty="0" smtClean="0">
                <a:solidFill>
                  <a:srgbClr val="002060"/>
                </a:solidFill>
              </a:rPr>
              <a:t> </a:t>
            </a:r>
            <a:r>
              <a:rPr lang="en-GB" b="1" dirty="0">
                <a:solidFill>
                  <a:srgbClr val="002060"/>
                </a:solidFill>
              </a:rPr>
              <a:t>point of view. The three declarations indicate how one can progress from the human to the divine </a:t>
            </a:r>
            <a:r>
              <a:rPr lang="en-GB" b="1" dirty="0" smtClean="0">
                <a:solidFill>
                  <a:srgbClr val="002060"/>
                </a:solidFill>
              </a:rPr>
              <a:t>level”</a:t>
            </a:r>
          </a:p>
          <a:p>
            <a:r>
              <a:rPr lang="en-GB" b="1" dirty="0" smtClean="0">
                <a:solidFill>
                  <a:srgbClr val="002060"/>
                </a:solidFill>
              </a:rPr>
              <a:t>-</a:t>
            </a:r>
            <a:r>
              <a:rPr lang="en-GB" sz="1400" b="1" i="1" dirty="0" smtClean="0">
                <a:solidFill>
                  <a:srgbClr val="002060"/>
                </a:solidFill>
              </a:rPr>
              <a:t>25</a:t>
            </a:r>
            <a:r>
              <a:rPr lang="en-GB" sz="1400" b="1" i="1" baseline="30000" dirty="0" smtClean="0">
                <a:solidFill>
                  <a:srgbClr val="002060"/>
                </a:solidFill>
              </a:rPr>
              <a:t>th</a:t>
            </a:r>
            <a:r>
              <a:rPr lang="en-GB" sz="1400" b="1" i="1" dirty="0" smtClean="0">
                <a:solidFill>
                  <a:srgbClr val="002060"/>
                </a:solidFill>
              </a:rPr>
              <a:t> December 1992</a:t>
            </a:r>
            <a:endParaRPr lang="en-IN" sz="1400" b="1" i="1" dirty="0">
              <a:solidFill>
                <a:srgbClr val="002060"/>
              </a:solidFill>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3453393"/>
            <a:ext cx="4431743"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404664"/>
            <a:ext cx="2354283" cy="2666453"/>
          </a:xfrm>
          <a:prstGeom prst="rect">
            <a:avLst/>
          </a:prstGeom>
        </p:spPr>
      </p:pic>
    </p:spTree>
    <p:extLst>
      <p:ext uri="{BB962C8B-B14F-4D97-AF65-F5344CB8AC3E}">
        <p14:creationId xmlns:p14="http://schemas.microsoft.com/office/powerpoint/2010/main" val="3561783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Autofit/>
          </a:bodyPr>
          <a:lstStyle/>
          <a:p>
            <a:r>
              <a:rPr lang="en-GB" sz="2800" b="1" u="sng" dirty="0" smtClean="0">
                <a:solidFill>
                  <a:srgbClr val="002060"/>
                </a:solidFill>
              </a:rPr>
              <a:t>Jesus lost and Found</a:t>
            </a:r>
            <a:endParaRPr lang="en-IN" sz="2800" b="1" u="sng" dirty="0">
              <a:solidFill>
                <a:srgbClr val="002060"/>
              </a:solidFill>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1520" y="908720"/>
            <a:ext cx="3816424" cy="2762811"/>
          </a:xfrm>
        </p:spPr>
      </p:pic>
      <p:sp>
        <p:nvSpPr>
          <p:cNvPr id="4" name="TextBox 3"/>
          <p:cNvSpPr txBox="1"/>
          <p:nvPr/>
        </p:nvSpPr>
        <p:spPr>
          <a:xfrm>
            <a:off x="603121" y="3861048"/>
            <a:ext cx="7975728" cy="286232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b="1" dirty="0" smtClean="0">
                <a:solidFill>
                  <a:srgbClr val="002060"/>
                </a:solidFill>
              </a:rPr>
              <a:t>“When </a:t>
            </a:r>
            <a:r>
              <a:rPr lang="en-GB" b="1" dirty="0">
                <a:solidFill>
                  <a:srgbClr val="002060"/>
                </a:solidFill>
              </a:rPr>
              <a:t>Jesus was a small boy, His parents took Him to Jerusalem to attend a fair. After some time, Mother Mary, not finding her son Jesus by her side, believed that He had lost His way in the crowd and searched for Him frantically. Ultimately, she found Him listening with rapt attention to the sermon of the priest in a temple. That scene reminded her of the prophetic words of one of the Arabian kings, who visited Jesus at the time of His birth, that He would love God. She hugged her son and shed tears of joy. Jesus said, “Mother, you can find Me in the company of God, but you have been searching for Me elsewhere. I consider divine proximity as My greatest wealth</a:t>
            </a:r>
            <a:r>
              <a:rPr lang="en-GB" b="1" dirty="0" smtClean="0">
                <a:solidFill>
                  <a:srgbClr val="002060"/>
                </a:solidFill>
              </a:rPr>
              <a:t>.”</a:t>
            </a:r>
          </a:p>
          <a:p>
            <a:r>
              <a:rPr lang="en-GB" b="1" dirty="0" smtClean="0">
                <a:solidFill>
                  <a:srgbClr val="002060"/>
                </a:solidFill>
              </a:rPr>
              <a:t>-</a:t>
            </a:r>
            <a:r>
              <a:rPr lang="en-GB" sz="1400" b="1" i="1" dirty="0" smtClean="0">
                <a:solidFill>
                  <a:srgbClr val="002060"/>
                </a:solidFill>
              </a:rPr>
              <a:t>25</a:t>
            </a:r>
            <a:r>
              <a:rPr lang="en-GB" sz="1400" b="1" i="1" baseline="30000" dirty="0" smtClean="0">
                <a:solidFill>
                  <a:srgbClr val="002060"/>
                </a:solidFill>
              </a:rPr>
              <a:t>th</a:t>
            </a:r>
            <a:r>
              <a:rPr lang="en-GB" sz="1400" b="1" i="1" dirty="0" smtClean="0">
                <a:solidFill>
                  <a:srgbClr val="002060"/>
                </a:solidFill>
              </a:rPr>
              <a:t> December 1998</a:t>
            </a:r>
            <a:endParaRPr lang="en-GB" sz="1400" b="1" i="1" dirty="0">
              <a:solidFill>
                <a:srgbClr val="002060"/>
              </a:solidFill>
            </a:endParaRPr>
          </a:p>
          <a:p>
            <a:endParaRPr lang="en-GB" dirty="0">
              <a:solidFill>
                <a:srgbClr val="002060"/>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5914" y="908720"/>
            <a:ext cx="3604050" cy="2703038"/>
          </a:xfrm>
          <a:prstGeom prst="rect">
            <a:avLst/>
          </a:prstGeom>
        </p:spPr>
      </p:pic>
    </p:spTree>
    <p:extLst>
      <p:ext uri="{BB962C8B-B14F-4D97-AF65-F5344CB8AC3E}">
        <p14:creationId xmlns:p14="http://schemas.microsoft.com/office/powerpoint/2010/main" val="1030429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29600" cy="504056"/>
          </a:xfrm>
        </p:spPr>
        <p:txBody>
          <a:bodyPr>
            <a:normAutofit fontScale="90000"/>
          </a:bodyPr>
          <a:lstStyle/>
          <a:p>
            <a:pPr algn="l"/>
            <a:r>
              <a:rPr lang="en-GB" sz="2800" dirty="0" smtClean="0">
                <a:solidFill>
                  <a:srgbClr val="002060"/>
                </a:solidFill>
              </a:rPr>
              <a:t>                    </a:t>
            </a:r>
            <a:r>
              <a:rPr lang="en-GB" sz="2800" b="1" u="sng" dirty="0" smtClean="0">
                <a:solidFill>
                  <a:srgbClr val="002060"/>
                </a:solidFill>
              </a:rPr>
              <a:t>Profound Message</a:t>
            </a:r>
            <a:endParaRPr lang="en-IN" sz="2800" b="1" u="sng" dirty="0">
              <a:solidFill>
                <a:srgbClr val="002060"/>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92080" y="260648"/>
            <a:ext cx="3284256" cy="4080853"/>
          </a:xfrm>
        </p:spPr>
      </p:pic>
      <p:sp>
        <p:nvSpPr>
          <p:cNvPr id="4" name="TextBox 3"/>
          <p:cNvSpPr txBox="1"/>
          <p:nvPr/>
        </p:nvSpPr>
        <p:spPr>
          <a:xfrm>
            <a:off x="395536" y="4607262"/>
            <a:ext cx="7992888" cy="175432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b="1" dirty="0" smtClean="0">
                <a:solidFill>
                  <a:srgbClr val="002060"/>
                </a:solidFill>
              </a:rPr>
              <a:t>“But There </a:t>
            </a:r>
            <a:r>
              <a:rPr lang="en-GB" b="1" dirty="0">
                <a:solidFill>
                  <a:srgbClr val="002060"/>
                </a:solidFill>
              </a:rPr>
              <a:t>is a profound message in this. Man is in search of God without realising that He is all-pervasive. He is the embodiment of love and can be attained only through love. When you realise that you are with God, for God, from God, you will find God everywhere. Strengthen the feeling that God is in you, with you, above you, below you and around you</a:t>
            </a:r>
            <a:r>
              <a:rPr lang="en-GB" b="1" dirty="0" smtClean="0">
                <a:solidFill>
                  <a:srgbClr val="002060"/>
                </a:solidFill>
              </a:rPr>
              <a:t>.”</a:t>
            </a:r>
          </a:p>
          <a:p>
            <a:r>
              <a:rPr lang="en-GB" b="1" dirty="0" smtClean="0">
                <a:solidFill>
                  <a:srgbClr val="002060"/>
                </a:solidFill>
              </a:rPr>
              <a:t>-</a:t>
            </a:r>
            <a:r>
              <a:rPr lang="en-GB" sz="1400" b="1" i="1" dirty="0" smtClean="0">
                <a:solidFill>
                  <a:srgbClr val="002060"/>
                </a:solidFill>
              </a:rPr>
              <a:t>25</a:t>
            </a:r>
            <a:r>
              <a:rPr lang="en-GB" sz="1400" b="1" i="1" baseline="30000" dirty="0" smtClean="0">
                <a:solidFill>
                  <a:srgbClr val="002060"/>
                </a:solidFill>
              </a:rPr>
              <a:t>th</a:t>
            </a:r>
            <a:r>
              <a:rPr lang="en-GB" sz="1400" b="1" i="1" dirty="0" smtClean="0">
                <a:solidFill>
                  <a:srgbClr val="002060"/>
                </a:solidFill>
              </a:rPr>
              <a:t> December 1998</a:t>
            </a:r>
            <a:endParaRPr lang="en-GB" sz="1400" b="1" i="1" dirty="0">
              <a:solidFill>
                <a:srgbClr val="00206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1124744"/>
            <a:ext cx="4572000" cy="3057525"/>
          </a:xfrm>
          <a:prstGeom prst="rect">
            <a:avLst/>
          </a:prstGeom>
        </p:spPr>
      </p:pic>
    </p:spTree>
    <p:extLst>
      <p:ext uri="{BB962C8B-B14F-4D97-AF65-F5344CB8AC3E}">
        <p14:creationId xmlns:p14="http://schemas.microsoft.com/office/powerpoint/2010/main" val="1911768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a:bodyPr>
          <a:lstStyle/>
          <a:p>
            <a:r>
              <a:rPr lang="en-GB" sz="3200" b="1" u="sng" dirty="0" smtClean="0">
                <a:solidFill>
                  <a:srgbClr val="002060"/>
                </a:solidFill>
              </a:rPr>
              <a:t>Jesus Teachings</a:t>
            </a:r>
            <a:endParaRPr lang="en-IN" sz="3200" b="1" u="sng" dirty="0">
              <a:solidFill>
                <a:srgbClr val="002060"/>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37534" y="1052736"/>
            <a:ext cx="5015880" cy="2821433"/>
          </a:xfrm>
        </p:spPr>
      </p:pic>
      <p:sp>
        <p:nvSpPr>
          <p:cNvPr id="4" name="TextBox 3"/>
          <p:cNvSpPr txBox="1"/>
          <p:nvPr/>
        </p:nvSpPr>
        <p:spPr>
          <a:xfrm>
            <a:off x="395536" y="4293096"/>
            <a:ext cx="8424936" cy="203132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b="1" dirty="0" smtClean="0">
                <a:solidFill>
                  <a:srgbClr val="002060"/>
                </a:solidFill>
              </a:rPr>
              <a:t>“Jesus </a:t>
            </a:r>
            <a:r>
              <a:rPr lang="en-GB" b="1" dirty="0">
                <a:solidFill>
                  <a:srgbClr val="002060"/>
                </a:solidFill>
              </a:rPr>
              <a:t>taught simple practical lessons in spiritual advancement for the good of mankind; He manifested Divine Powers to instil faith in the validity of his teachings; he marked out the path that can confer on men the sweet nectar of </a:t>
            </a:r>
            <a:r>
              <a:rPr lang="en-GB" b="1" dirty="0" smtClean="0">
                <a:solidFill>
                  <a:srgbClr val="002060"/>
                </a:solidFill>
              </a:rPr>
              <a:t>Ananda</a:t>
            </a:r>
            <a:r>
              <a:rPr lang="en-GB" b="1" dirty="0">
                <a:solidFill>
                  <a:srgbClr val="002060"/>
                </a:solidFill>
              </a:rPr>
              <a:t>. He exhorted people by precept and example to cultivate the virtues of charity, compassion, forbearance, love and faith. These are not separate and distinct qualities, they are only the many facets of the Divine in Man, which he has to recognise and develop</a:t>
            </a:r>
            <a:r>
              <a:rPr lang="en-GB" b="1" dirty="0" smtClean="0">
                <a:solidFill>
                  <a:srgbClr val="002060"/>
                </a:solidFill>
              </a:rPr>
              <a:t>.”</a:t>
            </a:r>
          </a:p>
          <a:p>
            <a:r>
              <a:rPr lang="en-GB" b="1" dirty="0" smtClean="0">
                <a:solidFill>
                  <a:srgbClr val="002060"/>
                </a:solidFill>
              </a:rPr>
              <a:t>-</a:t>
            </a:r>
            <a:r>
              <a:rPr lang="en-GB" sz="1400" b="1" i="1" dirty="0" smtClean="0">
                <a:solidFill>
                  <a:srgbClr val="002060"/>
                </a:solidFill>
              </a:rPr>
              <a:t>24</a:t>
            </a:r>
            <a:r>
              <a:rPr lang="en-GB" sz="1400" b="1" i="1" baseline="30000" dirty="0" smtClean="0">
                <a:solidFill>
                  <a:srgbClr val="002060"/>
                </a:solidFill>
              </a:rPr>
              <a:t>th</a:t>
            </a:r>
            <a:r>
              <a:rPr lang="en-GB" sz="1400" b="1" i="1" dirty="0" smtClean="0">
                <a:solidFill>
                  <a:srgbClr val="002060"/>
                </a:solidFill>
              </a:rPr>
              <a:t> December 1972</a:t>
            </a:r>
            <a:endParaRPr lang="en-IN" sz="1400" b="1" i="1" dirty="0">
              <a:solidFill>
                <a:srgbClr val="002060"/>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777" y="1232857"/>
            <a:ext cx="3312368" cy="2511599"/>
          </a:xfrm>
          <a:prstGeom prst="rect">
            <a:avLst/>
          </a:prstGeom>
        </p:spPr>
      </p:pic>
    </p:spTree>
    <p:extLst>
      <p:ext uri="{BB962C8B-B14F-4D97-AF65-F5344CB8AC3E}">
        <p14:creationId xmlns:p14="http://schemas.microsoft.com/office/powerpoint/2010/main" val="1487338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8058"/>
          </a:xfrm>
        </p:spPr>
        <p:txBody>
          <a:bodyPr>
            <a:noAutofit/>
          </a:bodyPr>
          <a:lstStyle/>
          <a:p>
            <a:pPr algn="l"/>
            <a:r>
              <a:rPr lang="en-GB" sz="2800" b="1" u="sng" dirty="0" smtClean="0">
                <a:solidFill>
                  <a:srgbClr val="002060"/>
                </a:solidFill>
              </a:rPr>
              <a:t>Jesus’s Sacrifice</a:t>
            </a:r>
            <a:endParaRPr lang="en-IN" sz="2800" b="1" u="sng" dirty="0">
              <a:solidFill>
                <a:srgbClr val="002060"/>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729296"/>
            <a:ext cx="2279856" cy="3419784"/>
          </a:xfrm>
        </p:spPr>
      </p:pic>
      <p:sp>
        <p:nvSpPr>
          <p:cNvPr id="4" name="TextBox 3"/>
          <p:cNvSpPr txBox="1"/>
          <p:nvPr/>
        </p:nvSpPr>
        <p:spPr>
          <a:xfrm>
            <a:off x="251520" y="4149080"/>
            <a:ext cx="8640960" cy="230832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b="1" dirty="0" smtClean="0">
                <a:solidFill>
                  <a:srgbClr val="002060"/>
                </a:solidFill>
              </a:rPr>
              <a:t>“Let </a:t>
            </a:r>
            <a:r>
              <a:rPr lang="en-GB" b="1" dirty="0">
                <a:solidFill>
                  <a:srgbClr val="002060"/>
                </a:solidFill>
              </a:rPr>
              <a:t>us pay attention to the sacrifice that Jesus made while free, out of his own volition. </a:t>
            </a:r>
            <a:endParaRPr lang="en-GB" b="1" dirty="0" smtClean="0">
              <a:solidFill>
                <a:srgbClr val="002060"/>
              </a:solidFill>
            </a:endParaRPr>
          </a:p>
          <a:p>
            <a:r>
              <a:rPr lang="en-GB" b="1" dirty="0" smtClean="0">
                <a:solidFill>
                  <a:srgbClr val="002060"/>
                </a:solidFill>
              </a:rPr>
              <a:t>He </a:t>
            </a:r>
            <a:r>
              <a:rPr lang="en-GB" b="1" dirty="0">
                <a:solidFill>
                  <a:srgbClr val="002060"/>
                </a:solidFill>
              </a:rPr>
              <a:t>sacrificed his happiness, prosperity, comfort, safety and position; he braved the enmity of the powerful. He refused to yield or compromise. He renounced the 'ego', which is the toughest thing to get rid of. Honour Him for these. He willingly sacrificed the desires with which the body torments man; this is sacrifice greater than the sacrifice of the body under duress. The celebration of His birthday has to be marked by your sacrificing at least a desire or two, and conquering at least the more disastrous urges of the </a:t>
            </a:r>
            <a:r>
              <a:rPr lang="en-GB" b="1" dirty="0" smtClean="0">
                <a:solidFill>
                  <a:srgbClr val="002060"/>
                </a:solidFill>
              </a:rPr>
              <a:t>ego.”</a:t>
            </a:r>
          </a:p>
          <a:p>
            <a:r>
              <a:rPr lang="en-GB" i="1" dirty="0" smtClean="0">
                <a:solidFill>
                  <a:srgbClr val="002060"/>
                </a:solidFill>
              </a:rPr>
              <a:t>-</a:t>
            </a:r>
            <a:r>
              <a:rPr lang="en-GB" sz="1400" b="1" i="1" dirty="0" smtClean="0">
                <a:solidFill>
                  <a:srgbClr val="002060"/>
                </a:solidFill>
              </a:rPr>
              <a:t>24</a:t>
            </a:r>
            <a:r>
              <a:rPr lang="en-GB" sz="1400" b="1" i="1" baseline="30000" dirty="0" smtClean="0">
                <a:solidFill>
                  <a:srgbClr val="002060"/>
                </a:solidFill>
              </a:rPr>
              <a:t>th</a:t>
            </a:r>
            <a:r>
              <a:rPr lang="en-GB" sz="1400" b="1" i="1" dirty="0" smtClean="0">
                <a:solidFill>
                  <a:srgbClr val="002060"/>
                </a:solidFill>
              </a:rPr>
              <a:t> December 1972</a:t>
            </a:r>
            <a:endParaRPr lang="en-IN" sz="1400" b="1" i="1" dirty="0">
              <a:solidFill>
                <a:srgbClr val="00206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3" y="332656"/>
            <a:ext cx="2761109" cy="3666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07461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452</TotalTime>
  <Words>2393</Words>
  <Application>Microsoft Office PowerPoint</Application>
  <PresentationFormat>On-screen Show (4:3)</PresentationFormat>
  <Paragraphs>80</Paragraphs>
  <Slides>21</Slides>
  <Notes>2</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Om Sri Sai Ram</vt:lpstr>
      <vt:lpstr>Om Sri Sai Ram</vt:lpstr>
      <vt:lpstr>Birth of Jesus Christ</vt:lpstr>
      <vt:lpstr>Birth of Jesus…</vt:lpstr>
      <vt:lpstr>Birth of Jesus Christ</vt:lpstr>
      <vt:lpstr>Jesus lost and Found</vt:lpstr>
      <vt:lpstr>                    Profound Message</vt:lpstr>
      <vt:lpstr>Jesus Teachings</vt:lpstr>
      <vt:lpstr>Jesus’s Sacrifice</vt:lpstr>
      <vt:lpstr>How to observe Christmas</vt:lpstr>
      <vt:lpstr>Jesus Mission Begins</vt:lpstr>
      <vt:lpstr>First Disciples of Jesus</vt:lpstr>
      <vt:lpstr>Message of Jesus</vt:lpstr>
      <vt:lpstr>Message of Sai &amp; Jesus</vt:lpstr>
      <vt:lpstr>Message of Sai &amp; Jesus</vt:lpstr>
      <vt:lpstr>Christmas for all</vt:lpstr>
      <vt:lpstr>                 Sacrifice of Jesus</vt:lpstr>
      <vt:lpstr>Christmas Tree</vt:lpstr>
      <vt:lpstr>Christmas in Prashanthi Nilayam</vt:lpstr>
      <vt:lpstr> Christ's Announcement Of The Advent Of Baba </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Om Sri Sai Ram</dc:title>
  <dc:creator>HP</dc:creator>
  <cp:lastModifiedBy>HP</cp:lastModifiedBy>
  <cp:revision>44</cp:revision>
  <dcterms:created xsi:type="dcterms:W3CDTF">2021-12-10T05:41:44Z</dcterms:created>
  <dcterms:modified xsi:type="dcterms:W3CDTF">2021-12-14T04:14:30Z</dcterms:modified>
</cp:coreProperties>
</file>