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70" r:id="rId9"/>
    <p:sldId id="267" r:id="rId10"/>
    <p:sldId id="268" r:id="rId11"/>
    <p:sldId id="269" r:id="rId12"/>
    <p:sldId id="263" r:id="rId13"/>
    <p:sldId id="264" r:id="rId14"/>
    <p:sldId id="265" r:id="rId15"/>
    <p:sldId id="266"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2F30AE-8473-4D5E-B587-BDB7BDA16DEB}" type="datetimeFigureOut">
              <a:rPr lang="en-IN" smtClean="0"/>
              <a:t>01-04-2021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AA9C44-3434-4FE3-9D07-48AFA1BC8BF0}" type="slidenum">
              <a:rPr lang="en-IN" smtClean="0"/>
              <a:t>‹#›</a:t>
            </a:fld>
            <a:endParaRPr lang="en-IN"/>
          </a:p>
        </p:txBody>
      </p:sp>
    </p:spTree>
    <p:extLst>
      <p:ext uri="{BB962C8B-B14F-4D97-AF65-F5344CB8AC3E}">
        <p14:creationId xmlns:p14="http://schemas.microsoft.com/office/powerpoint/2010/main" val="224890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1AA9C44-3434-4FE3-9D07-48AFA1BC8BF0}" type="slidenum">
              <a:rPr lang="en-IN" smtClean="0"/>
              <a:t>2</a:t>
            </a:fld>
            <a:endParaRPr lang="en-IN"/>
          </a:p>
        </p:txBody>
      </p:sp>
    </p:spTree>
    <p:extLst>
      <p:ext uri="{BB962C8B-B14F-4D97-AF65-F5344CB8AC3E}">
        <p14:creationId xmlns:p14="http://schemas.microsoft.com/office/powerpoint/2010/main" val="514132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716AE771-6947-4E79-ABE4-56AD90AA143D}" type="datetimeFigureOut">
              <a:rPr lang="en-IN" smtClean="0"/>
              <a:t>01-04-2021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639DC82-BF27-436E-919C-682729A4CE34}" type="slidenum">
              <a:rPr lang="en-IN" smtClean="0"/>
              <a:t>‹#›</a:t>
            </a:fld>
            <a:endParaRPr lang="en-IN"/>
          </a:p>
        </p:txBody>
      </p:sp>
    </p:spTree>
    <p:extLst>
      <p:ext uri="{BB962C8B-B14F-4D97-AF65-F5344CB8AC3E}">
        <p14:creationId xmlns:p14="http://schemas.microsoft.com/office/powerpoint/2010/main" val="1543190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16AE771-6947-4E79-ABE4-56AD90AA143D}" type="datetimeFigureOut">
              <a:rPr lang="en-IN" smtClean="0"/>
              <a:t>01-04-2021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639DC82-BF27-436E-919C-682729A4CE34}" type="slidenum">
              <a:rPr lang="en-IN" smtClean="0"/>
              <a:t>‹#›</a:t>
            </a:fld>
            <a:endParaRPr lang="en-IN"/>
          </a:p>
        </p:txBody>
      </p:sp>
    </p:spTree>
    <p:extLst>
      <p:ext uri="{BB962C8B-B14F-4D97-AF65-F5344CB8AC3E}">
        <p14:creationId xmlns:p14="http://schemas.microsoft.com/office/powerpoint/2010/main" val="2710889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16AE771-6947-4E79-ABE4-56AD90AA143D}" type="datetimeFigureOut">
              <a:rPr lang="en-IN" smtClean="0"/>
              <a:t>01-04-2021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639DC82-BF27-436E-919C-682729A4CE34}" type="slidenum">
              <a:rPr lang="en-IN" smtClean="0"/>
              <a:t>‹#›</a:t>
            </a:fld>
            <a:endParaRPr lang="en-IN"/>
          </a:p>
        </p:txBody>
      </p:sp>
    </p:spTree>
    <p:extLst>
      <p:ext uri="{BB962C8B-B14F-4D97-AF65-F5344CB8AC3E}">
        <p14:creationId xmlns:p14="http://schemas.microsoft.com/office/powerpoint/2010/main" val="3729846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16AE771-6947-4E79-ABE4-56AD90AA143D}" type="datetimeFigureOut">
              <a:rPr lang="en-IN" smtClean="0"/>
              <a:t>01-04-2021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639DC82-BF27-436E-919C-682729A4CE34}" type="slidenum">
              <a:rPr lang="en-IN" smtClean="0"/>
              <a:t>‹#›</a:t>
            </a:fld>
            <a:endParaRPr lang="en-IN"/>
          </a:p>
        </p:txBody>
      </p:sp>
    </p:spTree>
    <p:extLst>
      <p:ext uri="{BB962C8B-B14F-4D97-AF65-F5344CB8AC3E}">
        <p14:creationId xmlns:p14="http://schemas.microsoft.com/office/powerpoint/2010/main" val="1193061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6AE771-6947-4E79-ABE4-56AD90AA143D}" type="datetimeFigureOut">
              <a:rPr lang="en-IN" smtClean="0"/>
              <a:t>01-04-2021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639DC82-BF27-436E-919C-682729A4CE34}" type="slidenum">
              <a:rPr lang="en-IN" smtClean="0"/>
              <a:t>‹#›</a:t>
            </a:fld>
            <a:endParaRPr lang="en-IN"/>
          </a:p>
        </p:txBody>
      </p:sp>
    </p:spTree>
    <p:extLst>
      <p:ext uri="{BB962C8B-B14F-4D97-AF65-F5344CB8AC3E}">
        <p14:creationId xmlns:p14="http://schemas.microsoft.com/office/powerpoint/2010/main" val="4266192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716AE771-6947-4E79-ABE4-56AD90AA143D}" type="datetimeFigureOut">
              <a:rPr lang="en-IN" smtClean="0"/>
              <a:t>01-04-2021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639DC82-BF27-436E-919C-682729A4CE34}" type="slidenum">
              <a:rPr lang="en-IN" smtClean="0"/>
              <a:t>‹#›</a:t>
            </a:fld>
            <a:endParaRPr lang="en-IN"/>
          </a:p>
        </p:txBody>
      </p:sp>
    </p:spTree>
    <p:extLst>
      <p:ext uri="{BB962C8B-B14F-4D97-AF65-F5344CB8AC3E}">
        <p14:creationId xmlns:p14="http://schemas.microsoft.com/office/powerpoint/2010/main" val="1682222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716AE771-6947-4E79-ABE4-56AD90AA143D}" type="datetimeFigureOut">
              <a:rPr lang="en-IN" smtClean="0"/>
              <a:t>01-04-2021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639DC82-BF27-436E-919C-682729A4CE34}" type="slidenum">
              <a:rPr lang="en-IN" smtClean="0"/>
              <a:t>‹#›</a:t>
            </a:fld>
            <a:endParaRPr lang="en-IN"/>
          </a:p>
        </p:txBody>
      </p:sp>
    </p:spTree>
    <p:extLst>
      <p:ext uri="{BB962C8B-B14F-4D97-AF65-F5344CB8AC3E}">
        <p14:creationId xmlns:p14="http://schemas.microsoft.com/office/powerpoint/2010/main" val="3104281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716AE771-6947-4E79-ABE4-56AD90AA143D}" type="datetimeFigureOut">
              <a:rPr lang="en-IN" smtClean="0"/>
              <a:t>01-04-2021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639DC82-BF27-436E-919C-682729A4CE34}" type="slidenum">
              <a:rPr lang="en-IN" smtClean="0"/>
              <a:t>‹#›</a:t>
            </a:fld>
            <a:endParaRPr lang="en-IN"/>
          </a:p>
        </p:txBody>
      </p:sp>
    </p:spTree>
    <p:extLst>
      <p:ext uri="{BB962C8B-B14F-4D97-AF65-F5344CB8AC3E}">
        <p14:creationId xmlns:p14="http://schemas.microsoft.com/office/powerpoint/2010/main" val="2832680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6AE771-6947-4E79-ABE4-56AD90AA143D}" type="datetimeFigureOut">
              <a:rPr lang="en-IN" smtClean="0"/>
              <a:t>01-04-2021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639DC82-BF27-436E-919C-682729A4CE34}" type="slidenum">
              <a:rPr lang="en-IN" smtClean="0"/>
              <a:t>‹#›</a:t>
            </a:fld>
            <a:endParaRPr lang="en-IN"/>
          </a:p>
        </p:txBody>
      </p:sp>
    </p:spTree>
    <p:extLst>
      <p:ext uri="{BB962C8B-B14F-4D97-AF65-F5344CB8AC3E}">
        <p14:creationId xmlns:p14="http://schemas.microsoft.com/office/powerpoint/2010/main" val="1750852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6AE771-6947-4E79-ABE4-56AD90AA143D}" type="datetimeFigureOut">
              <a:rPr lang="en-IN" smtClean="0"/>
              <a:t>01-04-2021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639DC82-BF27-436E-919C-682729A4CE34}" type="slidenum">
              <a:rPr lang="en-IN" smtClean="0"/>
              <a:t>‹#›</a:t>
            </a:fld>
            <a:endParaRPr lang="en-IN"/>
          </a:p>
        </p:txBody>
      </p:sp>
    </p:spTree>
    <p:extLst>
      <p:ext uri="{BB962C8B-B14F-4D97-AF65-F5344CB8AC3E}">
        <p14:creationId xmlns:p14="http://schemas.microsoft.com/office/powerpoint/2010/main" val="3383817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6AE771-6947-4E79-ABE4-56AD90AA143D}" type="datetimeFigureOut">
              <a:rPr lang="en-IN" smtClean="0"/>
              <a:t>01-04-2021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639DC82-BF27-436E-919C-682729A4CE34}" type="slidenum">
              <a:rPr lang="en-IN" smtClean="0"/>
              <a:t>‹#›</a:t>
            </a:fld>
            <a:endParaRPr lang="en-IN"/>
          </a:p>
        </p:txBody>
      </p:sp>
    </p:spTree>
    <p:extLst>
      <p:ext uri="{BB962C8B-B14F-4D97-AF65-F5344CB8AC3E}">
        <p14:creationId xmlns:p14="http://schemas.microsoft.com/office/powerpoint/2010/main" val="3817218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40">
          <a:fgClr>
            <a:srgbClr val="FFFF00"/>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6AE771-6947-4E79-ABE4-56AD90AA143D}" type="datetimeFigureOut">
              <a:rPr lang="en-IN" smtClean="0"/>
              <a:t>01-04-2021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9DC82-BF27-436E-919C-682729A4CE34}" type="slidenum">
              <a:rPr lang="en-IN" smtClean="0"/>
              <a:t>‹#›</a:t>
            </a:fld>
            <a:endParaRPr lang="en-IN"/>
          </a:p>
        </p:txBody>
      </p:sp>
    </p:spTree>
    <p:extLst>
      <p:ext uri="{BB962C8B-B14F-4D97-AF65-F5344CB8AC3E}">
        <p14:creationId xmlns:p14="http://schemas.microsoft.com/office/powerpoint/2010/main" val="1162235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648071"/>
          </a:xfrm>
        </p:spPr>
        <p:txBody>
          <a:bodyPr>
            <a:normAutofit fontScale="90000"/>
          </a:bodyPr>
          <a:lstStyle/>
          <a:p>
            <a:r>
              <a:rPr lang="en-GB" u="sng" dirty="0" smtClean="0">
                <a:solidFill>
                  <a:srgbClr val="FF0000"/>
                </a:solidFill>
                <a:latin typeface="Times New Roman" pitchFamily="18" charset="0"/>
                <a:cs typeface="Times New Roman" pitchFamily="18" charset="0"/>
              </a:rPr>
              <a:t>Bhagawan Uvacha….</a:t>
            </a:r>
            <a:endParaRPr lang="en-IN" u="sng"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611560" y="1052736"/>
            <a:ext cx="7848872" cy="5400600"/>
          </a:xfrm>
        </p:spPr>
        <p:txBody>
          <a:bodyPr/>
          <a:lstStyle/>
          <a:p>
            <a:pPr algn="l"/>
            <a:r>
              <a:rPr lang="en-GB" sz="3600" b="1" i="1" dirty="0" smtClean="0">
                <a:solidFill>
                  <a:srgbClr val="FF0000"/>
                </a:solidFill>
                <a:latin typeface="Times New Roman" pitchFamily="18" charset="0"/>
                <a:cs typeface="Times New Roman" pitchFamily="18" charset="0"/>
              </a:rPr>
              <a:t>         Message from Bhagawan on</a:t>
            </a:r>
          </a:p>
          <a:p>
            <a:r>
              <a:rPr lang="en-GB" sz="3600" b="1" i="1" dirty="0" smtClean="0">
                <a:solidFill>
                  <a:srgbClr val="FF0000"/>
                </a:solidFill>
                <a:latin typeface="Times New Roman" pitchFamily="18" charset="0"/>
                <a:cs typeface="Times New Roman" pitchFamily="18" charset="0"/>
              </a:rPr>
              <a:t>Inner Significance of </a:t>
            </a:r>
          </a:p>
          <a:p>
            <a:r>
              <a:rPr lang="en-GB" sz="5400" b="1" i="1" dirty="0" smtClean="0">
                <a:solidFill>
                  <a:srgbClr val="FF0000"/>
                </a:solidFill>
                <a:latin typeface="Times New Roman" pitchFamily="18" charset="0"/>
                <a:cs typeface="Times New Roman" pitchFamily="18" charset="0"/>
              </a:rPr>
              <a:t>Ugadi Festival</a:t>
            </a:r>
          </a:p>
          <a:p>
            <a:endParaRPr lang="en-GB" i="1" dirty="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3573016"/>
            <a:ext cx="4025490" cy="273817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188640"/>
            <a:ext cx="924694" cy="822978"/>
          </a:xfrm>
          <a:prstGeom prst="rect">
            <a:avLst/>
          </a:prstGeom>
        </p:spPr>
      </p:pic>
    </p:spTree>
    <p:extLst>
      <p:ext uri="{BB962C8B-B14F-4D97-AF65-F5344CB8AC3E}">
        <p14:creationId xmlns:p14="http://schemas.microsoft.com/office/powerpoint/2010/main" val="3900551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432048"/>
          </a:xfrm>
        </p:spPr>
        <p:txBody>
          <a:bodyPr>
            <a:normAutofit fontScale="90000"/>
          </a:bodyPr>
          <a:lstStyle/>
          <a:p>
            <a:r>
              <a:rPr lang="en-GB" u="sng" dirty="0" smtClean="0">
                <a:solidFill>
                  <a:srgbClr val="FF0000"/>
                </a:solidFill>
                <a:latin typeface="Times New Roman" pitchFamily="18" charset="0"/>
                <a:cs typeface="Times New Roman" pitchFamily="18" charset="0"/>
              </a:rPr>
              <a:t>Bhagawan Uvacha…</a:t>
            </a:r>
            <a:endParaRPr lang="en-IN"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862757"/>
            <a:ext cx="8229600" cy="5263406"/>
          </a:xfrm>
        </p:spPr>
        <p:txBody>
          <a:bodyPr/>
          <a:lstStyle/>
          <a:p>
            <a:pPr marL="0" indent="0">
              <a:buNone/>
            </a:pPr>
            <a:r>
              <a:rPr lang="en-GB" sz="2800" b="1" i="1" dirty="0" smtClean="0">
                <a:solidFill>
                  <a:srgbClr val="FF0000"/>
                </a:solidFill>
                <a:latin typeface="Times New Roman" pitchFamily="18" charset="0"/>
                <a:cs typeface="Times New Roman" pitchFamily="18" charset="0"/>
              </a:rPr>
              <a:t>“Embodiments </a:t>
            </a:r>
            <a:r>
              <a:rPr lang="en-GB" sz="2800" b="1" i="1" dirty="0">
                <a:solidFill>
                  <a:srgbClr val="FF0000"/>
                </a:solidFill>
                <a:latin typeface="Times New Roman" pitchFamily="18" charset="0"/>
                <a:cs typeface="Times New Roman" pitchFamily="18" charset="0"/>
              </a:rPr>
              <a:t>of Love! Do not lead a pompous life. </a:t>
            </a:r>
            <a:r>
              <a:rPr lang="en-GB" sz="2800" b="1" i="1" dirty="0" err="1">
                <a:solidFill>
                  <a:srgbClr val="FF0000"/>
                </a:solidFill>
                <a:latin typeface="Times New Roman" pitchFamily="18" charset="0"/>
                <a:cs typeface="Times New Roman" pitchFamily="18" charset="0"/>
              </a:rPr>
              <a:t>Adambara</a:t>
            </a:r>
            <a:r>
              <a:rPr lang="en-GB" sz="2800" b="1" i="1" dirty="0">
                <a:solidFill>
                  <a:srgbClr val="FF0000"/>
                </a:solidFill>
                <a:latin typeface="Times New Roman" pitchFamily="18" charset="0"/>
                <a:cs typeface="Times New Roman" pitchFamily="18" charset="0"/>
              </a:rPr>
              <a:t> is the root cause of </a:t>
            </a:r>
            <a:r>
              <a:rPr lang="en-GB" sz="2800" b="1" i="1" dirty="0" err="1">
                <a:solidFill>
                  <a:srgbClr val="FF0000"/>
                </a:solidFill>
                <a:latin typeface="Times New Roman" pitchFamily="18" charset="0"/>
                <a:cs typeface="Times New Roman" pitchFamily="18" charset="0"/>
              </a:rPr>
              <a:t>A</a:t>
            </a:r>
            <a:r>
              <a:rPr lang="en-GB" sz="2800" b="1" i="1" dirty="0" err="1" smtClean="0">
                <a:solidFill>
                  <a:srgbClr val="FF0000"/>
                </a:solidFill>
                <a:latin typeface="Times New Roman" pitchFamily="18" charset="0"/>
                <a:cs typeface="Times New Roman" pitchFamily="18" charset="0"/>
              </a:rPr>
              <a:t>santhi</a:t>
            </a:r>
            <a:r>
              <a:rPr lang="en-GB" sz="2800" b="1" i="1" dirty="0" smtClean="0">
                <a:solidFill>
                  <a:srgbClr val="FF0000"/>
                </a:solidFill>
                <a:latin typeface="Times New Roman" pitchFamily="18" charset="0"/>
                <a:cs typeface="Times New Roman" pitchFamily="18" charset="0"/>
              </a:rPr>
              <a:t> </a:t>
            </a:r>
            <a:r>
              <a:rPr lang="en-GB" sz="2800" b="1" i="1" dirty="0">
                <a:solidFill>
                  <a:srgbClr val="FF0000"/>
                </a:solidFill>
                <a:latin typeface="Times New Roman" pitchFamily="18" charset="0"/>
                <a:cs typeface="Times New Roman" pitchFamily="18" charset="0"/>
              </a:rPr>
              <a:t>(restlessness). Give up </a:t>
            </a:r>
            <a:r>
              <a:rPr lang="en-GB" sz="2800" b="1" i="1" dirty="0" err="1" smtClean="0">
                <a:solidFill>
                  <a:srgbClr val="FF0000"/>
                </a:solidFill>
                <a:latin typeface="Times New Roman" pitchFamily="18" charset="0"/>
                <a:cs typeface="Times New Roman" pitchFamily="18" charset="0"/>
              </a:rPr>
              <a:t>Adambara</a:t>
            </a:r>
            <a:r>
              <a:rPr lang="en-GB" sz="2800" b="1" i="1" dirty="0" smtClean="0">
                <a:solidFill>
                  <a:srgbClr val="FF0000"/>
                </a:solidFill>
                <a:latin typeface="Times New Roman" pitchFamily="18" charset="0"/>
                <a:cs typeface="Times New Roman" pitchFamily="18" charset="0"/>
              </a:rPr>
              <a:t> </a:t>
            </a:r>
            <a:r>
              <a:rPr lang="en-GB" sz="2800" b="1" i="1" dirty="0">
                <a:solidFill>
                  <a:srgbClr val="FF0000"/>
                </a:solidFill>
                <a:latin typeface="Times New Roman" pitchFamily="18" charset="0"/>
                <a:cs typeface="Times New Roman" pitchFamily="18" charset="0"/>
              </a:rPr>
              <a:t>and strive to attain A</a:t>
            </a:r>
            <a:r>
              <a:rPr lang="en-GB" sz="2800" b="1" i="1" dirty="0" smtClean="0">
                <a:solidFill>
                  <a:srgbClr val="FF0000"/>
                </a:solidFill>
                <a:latin typeface="Times New Roman" pitchFamily="18" charset="0"/>
                <a:cs typeface="Times New Roman" pitchFamily="18" charset="0"/>
              </a:rPr>
              <a:t>nanda”</a:t>
            </a:r>
          </a:p>
          <a:p>
            <a:pPr marL="0" indent="0">
              <a:buNone/>
            </a:pPr>
            <a:r>
              <a:rPr lang="en-GB" b="1" dirty="0" smtClean="0">
                <a:solidFill>
                  <a:srgbClr val="FF0000"/>
                </a:solidFill>
                <a:latin typeface="Times New Roman" pitchFamily="18" charset="0"/>
                <a:cs typeface="Times New Roman" pitchFamily="18" charset="0"/>
              </a:rPr>
              <a:t>-</a:t>
            </a:r>
            <a:r>
              <a:rPr lang="en-GB" sz="1400" b="1" i="1" dirty="0" smtClean="0">
                <a:solidFill>
                  <a:srgbClr val="FF0000"/>
                </a:solidFill>
                <a:latin typeface="Times New Roman" pitchFamily="18" charset="0"/>
                <a:cs typeface="Times New Roman" pitchFamily="18" charset="0"/>
              </a:rPr>
              <a:t>16</a:t>
            </a:r>
            <a:r>
              <a:rPr lang="en-GB" sz="1400" b="1" i="1" baseline="30000" dirty="0" smtClean="0">
                <a:solidFill>
                  <a:srgbClr val="FF0000"/>
                </a:solidFill>
                <a:latin typeface="Times New Roman" pitchFamily="18" charset="0"/>
                <a:cs typeface="Times New Roman" pitchFamily="18" charset="0"/>
              </a:rPr>
              <a:t>th</a:t>
            </a:r>
            <a:r>
              <a:rPr lang="en-GB" sz="1400" b="1" i="1" dirty="0" smtClean="0">
                <a:solidFill>
                  <a:srgbClr val="FF0000"/>
                </a:solidFill>
                <a:latin typeface="Times New Roman" pitchFamily="18" charset="0"/>
                <a:cs typeface="Times New Roman" pitchFamily="18" charset="0"/>
              </a:rPr>
              <a:t> March 2003</a:t>
            </a:r>
            <a:endParaRPr lang="en-GB" sz="1400" b="1" i="1" dirty="0">
              <a:solidFill>
                <a:srgbClr val="FF0000"/>
              </a:solidFill>
              <a:latin typeface="Times New Roman" pitchFamily="18" charset="0"/>
              <a:cs typeface="Times New Roman" pitchFamily="18" charset="0"/>
            </a:endParaRPr>
          </a:p>
          <a:p>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792" y="2491617"/>
            <a:ext cx="3253636" cy="4104456"/>
          </a:xfrm>
          <a:prstGeom prst="rect">
            <a:avLst/>
          </a:prstGeom>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40432"/>
            <a:ext cx="933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3796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en-GB" u="sng" dirty="0" smtClean="0">
                <a:solidFill>
                  <a:srgbClr val="FF0000"/>
                </a:solidFill>
                <a:latin typeface="Times New Roman" pitchFamily="18" charset="0"/>
                <a:cs typeface="Times New Roman" pitchFamily="18" charset="0"/>
              </a:rPr>
              <a:t>Bhagawan Uvacha…</a:t>
            </a:r>
            <a:endParaRPr lang="en-IN"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908720"/>
            <a:ext cx="8229600" cy="5701096"/>
          </a:xfrm>
        </p:spPr>
        <p:txBody>
          <a:bodyPr>
            <a:normAutofit/>
          </a:bodyPr>
          <a:lstStyle/>
          <a:p>
            <a:pPr marL="0" indent="0">
              <a:buNone/>
            </a:pPr>
            <a:r>
              <a:rPr lang="en-GB" sz="2400" b="1" i="1" dirty="0" smtClean="0">
                <a:solidFill>
                  <a:srgbClr val="FF0000"/>
                </a:solidFill>
                <a:latin typeface="Times New Roman" pitchFamily="18" charset="0"/>
                <a:cs typeface="Times New Roman" pitchFamily="18" charset="0"/>
              </a:rPr>
              <a:t>“How </a:t>
            </a:r>
            <a:r>
              <a:rPr lang="en-GB" sz="2400" b="1" i="1" dirty="0">
                <a:solidFill>
                  <a:srgbClr val="FF0000"/>
                </a:solidFill>
                <a:latin typeface="Times New Roman" pitchFamily="18" charset="0"/>
                <a:cs typeface="Times New Roman" pitchFamily="18" charset="0"/>
              </a:rPr>
              <a:t>do we celebrate the </a:t>
            </a:r>
            <a:r>
              <a:rPr lang="en-GB" sz="2400" b="1" i="1" dirty="0" smtClean="0">
                <a:solidFill>
                  <a:srgbClr val="FF0000"/>
                </a:solidFill>
                <a:latin typeface="Times New Roman" pitchFamily="18" charset="0"/>
                <a:cs typeface="Times New Roman" pitchFamily="18" charset="0"/>
              </a:rPr>
              <a:t>Ugadi? </a:t>
            </a:r>
            <a:r>
              <a:rPr lang="en-GB" sz="2400" b="1" i="1" dirty="0">
                <a:solidFill>
                  <a:srgbClr val="FF0000"/>
                </a:solidFill>
                <a:latin typeface="Times New Roman" pitchFamily="18" charset="0"/>
                <a:cs typeface="Times New Roman" pitchFamily="18" charset="0"/>
              </a:rPr>
              <a:t>We sweep, we clean, we remove the cobwebs, we whitewash the walls, we hang up festoons and greens, floral garlands and croton leaves; we wear new dresses, we feast on new types of dishes. For one </a:t>
            </a:r>
            <a:r>
              <a:rPr lang="en-GB" sz="2400" b="1" i="1" dirty="0" smtClean="0">
                <a:solidFill>
                  <a:srgbClr val="FF0000"/>
                </a:solidFill>
                <a:latin typeface="Times New Roman" pitchFamily="18" charset="0"/>
                <a:cs typeface="Times New Roman" pitchFamily="18" charset="0"/>
              </a:rPr>
              <a:t>day, we </a:t>
            </a:r>
            <a:r>
              <a:rPr lang="en-GB" sz="2400" b="1" i="1" dirty="0">
                <a:solidFill>
                  <a:srgbClr val="FF0000"/>
                </a:solidFill>
                <a:latin typeface="Times New Roman" pitchFamily="18" charset="0"/>
                <a:cs typeface="Times New Roman" pitchFamily="18" charset="0"/>
              </a:rPr>
              <a:t>feel fresh and </a:t>
            </a:r>
            <a:r>
              <a:rPr lang="en-GB" sz="2400" b="1" i="1" dirty="0" smtClean="0">
                <a:solidFill>
                  <a:srgbClr val="FF0000"/>
                </a:solidFill>
                <a:latin typeface="Times New Roman" pitchFamily="18" charset="0"/>
                <a:cs typeface="Times New Roman" pitchFamily="18" charset="0"/>
              </a:rPr>
              <a:t>renovated</a:t>
            </a:r>
            <a:r>
              <a:rPr lang="en-GB" sz="2400" b="1" i="1" dirty="0">
                <a:solidFill>
                  <a:srgbClr val="FF0000"/>
                </a:solidFill>
                <a:latin typeface="Times New Roman" pitchFamily="18" charset="0"/>
                <a:cs typeface="Times New Roman" pitchFamily="18" charset="0"/>
              </a:rPr>
              <a:t>”. </a:t>
            </a:r>
            <a:r>
              <a:rPr lang="en-GB" sz="1600" b="1" i="1" dirty="0">
                <a:solidFill>
                  <a:srgbClr val="FF0000"/>
                </a:solidFill>
                <a:latin typeface="Times New Roman" pitchFamily="18" charset="0"/>
                <a:cs typeface="Times New Roman" pitchFamily="18" charset="0"/>
              </a:rPr>
              <a:t>-27th March 1971 </a:t>
            </a:r>
            <a:endParaRPr lang="en-GB" sz="1600" b="1" i="1" dirty="0" smtClean="0">
              <a:solidFill>
                <a:srgbClr val="FF0000"/>
              </a:solidFill>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3140968"/>
            <a:ext cx="2736304" cy="3468848"/>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466015"/>
            <a:ext cx="4176983" cy="253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8384" y="188640"/>
            <a:ext cx="933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0620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u="sng" dirty="0" smtClean="0">
                <a:solidFill>
                  <a:srgbClr val="FF0000"/>
                </a:solidFill>
                <a:latin typeface="Times New Roman" pitchFamily="18" charset="0"/>
                <a:cs typeface="Times New Roman" pitchFamily="18" charset="0"/>
              </a:rPr>
              <a:t>Bhagawan Uvacha</a:t>
            </a:r>
            <a:r>
              <a:rPr lang="en-GB" dirty="0" smtClean="0">
                <a:solidFill>
                  <a:srgbClr val="FF0000"/>
                </a:solidFill>
                <a:latin typeface="Times New Roman" pitchFamily="18" charset="0"/>
                <a:cs typeface="Times New Roman" pitchFamily="18" charset="0"/>
              </a:rPr>
              <a:t>…</a:t>
            </a:r>
            <a:endParaRPr lang="en-IN"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1010965"/>
            <a:ext cx="8435280" cy="5115198"/>
          </a:xfrm>
        </p:spPr>
        <p:txBody>
          <a:bodyPr/>
          <a:lstStyle/>
          <a:p>
            <a:pPr marL="0" indent="0">
              <a:buNone/>
            </a:pPr>
            <a:r>
              <a:rPr lang="en-GB" dirty="0" smtClean="0"/>
              <a:t> </a:t>
            </a:r>
            <a:r>
              <a:rPr lang="en-GB" sz="2400" b="1" i="1" dirty="0" smtClean="0">
                <a:solidFill>
                  <a:srgbClr val="FF0000"/>
                </a:solidFill>
                <a:latin typeface="Times New Roman" pitchFamily="18" charset="0"/>
                <a:cs typeface="Times New Roman" pitchFamily="18" charset="0"/>
              </a:rPr>
              <a:t>But…Should </a:t>
            </a:r>
            <a:r>
              <a:rPr lang="en-GB" sz="2400" b="1" i="1" dirty="0">
                <a:solidFill>
                  <a:srgbClr val="FF0000"/>
                </a:solidFill>
                <a:latin typeface="Times New Roman" pitchFamily="18" charset="0"/>
                <a:cs typeface="Times New Roman" pitchFamily="18" charset="0"/>
              </a:rPr>
              <a:t>not we too brush the cobwebs from </a:t>
            </a:r>
            <a:r>
              <a:rPr lang="en-GB" sz="2400" b="1" i="1" dirty="0" smtClean="0">
                <a:solidFill>
                  <a:srgbClr val="FF0000"/>
                </a:solidFill>
                <a:latin typeface="Times New Roman" pitchFamily="18" charset="0"/>
                <a:cs typeface="Times New Roman" pitchFamily="18" charset="0"/>
              </a:rPr>
              <a:t>our</a:t>
            </a:r>
            <a:r>
              <a:rPr lang="en-GB" sz="2400" b="1" i="1" dirty="0" smtClean="0">
                <a:solidFill>
                  <a:srgbClr val="FF0000"/>
                </a:solidFill>
                <a:latin typeface="Times New Roman" pitchFamily="18" charset="0"/>
                <a:cs typeface="Times New Roman" pitchFamily="18" charset="0"/>
              </a:rPr>
              <a:t> </a:t>
            </a:r>
            <a:r>
              <a:rPr lang="en-GB" sz="2400" b="1" i="1" dirty="0">
                <a:solidFill>
                  <a:srgbClr val="FF0000"/>
                </a:solidFill>
                <a:latin typeface="Times New Roman" pitchFamily="18" charset="0"/>
                <a:cs typeface="Times New Roman" pitchFamily="18" charset="0"/>
              </a:rPr>
              <a:t>mind? Should </a:t>
            </a:r>
            <a:r>
              <a:rPr lang="en-GB" sz="2400" b="1" i="1" dirty="0" smtClean="0">
                <a:solidFill>
                  <a:srgbClr val="FF0000"/>
                </a:solidFill>
                <a:latin typeface="Times New Roman" pitchFamily="18" charset="0"/>
                <a:cs typeface="Times New Roman" pitchFamily="18" charset="0"/>
              </a:rPr>
              <a:t>we </a:t>
            </a:r>
            <a:r>
              <a:rPr lang="en-GB" sz="2400" b="1" i="1" dirty="0" smtClean="0">
                <a:solidFill>
                  <a:srgbClr val="FF0000"/>
                </a:solidFill>
                <a:latin typeface="Times New Roman" pitchFamily="18" charset="0"/>
                <a:cs typeface="Times New Roman" pitchFamily="18" charset="0"/>
              </a:rPr>
              <a:t>not </a:t>
            </a:r>
            <a:r>
              <a:rPr lang="en-GB" sz="2400" b="1" i="1" dirty="0">
                <a:solidFill>
                  <a:srgbClr val="FF0000"/>
                </a:solidFill>
                <a:latin typeface="Times New Roman" pitchFamily="18" charset="0"/>
                <a:cs typeface="Times New Roman" pitchFamily="18" charset="0"/>
              </a:rPr>
              <a:t>get rid of opinions and motives which tarnish and </a:t>
            </a:r>
            <a:r>
              <a:rPr lang="en-GB" sz="2400" b="1" i="1" dirty="0" smtClean="0">
                <a:solidFill>
                  <a:srgbClr val="FF0000"/>
                </a:solidFill>
                <a:latin typeface="Times New Roman" pitchFamily="18" charset="0"/>
                <a:cs typeface="Times New Roman" pitchFamily="18" charset="0"/>
              </a:rPr>
              <a:t>demean?</a:t>
            </a:r>
          </a:p>
          <a:p>
            <a:pPr marL="0" indent="0">
              <a:buNone/>
            </a:pPr>
            <a:r>
              <a:rPr lang="en-GB" sz="1800" b="1" i="1" dirty="0" smtClean="0">
                <a:solidFill>
                  <a:srgbClr val="FF0000"/>
                </a:solidFill>
                <a:latin typeface="Times New Roman" pitchFamily="18" charset="0"/>
                <a:cs typeface="Times New Roman" pitchFamily="18" charset="0"/>
              </a:rPr>
              <a:t>- 27</a:t>
            </a:r>
            <a:r>
              <a:rPr lang="en-GB" sz="1800" b="1" i="1" baseline="30000" dirty="0" smtClean="0">
                <a:solidFill>
                  <a:srgbClr val="FF0000"/>
                </a:solidFill>
                <a:latin typeface="Times New Roman" pitchFamily="18" charset="0"/>
                <a:cs typeface="Times New Roman" pitchFamily="18" charset="0"/>
              </a:rPr>
              <a:t>th</a:t>
            </a:r>
            <a:r>
              <a:rPr lang="en-GB" sz="1800" b="1" i="1" dirty="0" smtClean="0">
                <a:solidFill>
                  <a:srgbClr val="FF0000"/>
                </a:solidFill>
                <a:latin typeface="Times New Roman" pitchFamily="18" charset="0"/>
                <a:cs typeface="Times New Roman" pitchFamily="18" charset="0"/>
              </a:rPr>
              <a:t> March 1971 </a:t>
            </a:r>
            <a:endParaRPr lang="en-GB" sz="1800" b="1" i="1" dirty="0">
              <a:solidFill>
                <a:srgbClr val="FF0000"/>
              </a:solidFill>
              <a:latin typeface="Times New Roman" pitchFamily="18" charset="0"/>
              <a:cs typeface="Times New Roman" pitchFamily="18" charset="0"/>
            </a:endParaRPr>
          </a:p>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1702" y="2040811"/>
            <a:ext cx="3528392" cy="4304764"/>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327826"/>
            <a:ext cx="4052042" cy="2279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8384" y="188640"/>
            <a:ext cx="933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9373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en-GB" u="sng" dirty="0" smtClean="0">
                <a:solidFill>
                  <a:srgbClr val="FF0000"/>
                </a:solidFill>
                <a:latin typeface="Times New Roman" pitchFamily="18" charset="0"/>
                <a:cs typeface="Times New Roman" pitchFamily="18" charset="0"/>
              </a:rPr>
              <a:t>Bhagawan Uvacha</a:t>
            </a:r>
            <a:r>
              <a:rPr lang="en-GB" dirty="0" smtClean="0">
                <a:solidFill>
                  <a:srgbClr val="FF0000"/>
                </a:solidFill>
                <a:latin typeface="Times New Roman" pitchFamily="18" charset="0"/>
                <a:cs typeface="Times New Roman" pitchFamily="18" charset="0"/>
              </a:rPr>
              <a:t>…</a:t>
            </a:r>
            <a:endParaRPr lang="en-IN"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908720"/>
            <a:ext cx="8229600" cy="5217443"/>
          </a:xfrm>
        </p:spPr>
        <p:txBody>
          <a:bodyPr>
            <a:normAutofit/>
          </a:bodyPr>
          <a:lstStyle/>
          <a:p>
            <a:pPr marL="0" indent="0">
              <a:buNone/>
            </a:pPr>
            <a:r>
              <a:rPr lang="en-GB" sz="2400" b="1" i="1" dirty="0" smtClean="0">
                <a:solidFill>
                  <a:srgbClr val="FF0000"/>
                </a:solidFill>
                <a:latin typeface="Times New Roman" pitchFamily="18" charset="0"/>
                <a:cs typeface="Times New Roman" pitchFamily="18" charset="0"/>
              </a:rPr>
              <a:t>“On </a:t>
            </a:r>
            <a:r>
              <a:rPr lang="en-GB" sz="2400" b="1" i="1" dirty="0">
                <a:solidFill>
                  <a:srgbClr val="FF0000"/>
                </a:solidFill>
                <a:latin typeface="Times New Roman" pitchFamily="18" charset="0"/>
                <a:cs typeface="Times New Roman" pitchFamily="18" charset="0"/>
              </a:rPr>
              <a:t>Yugadi day, it is the practice among the rural folk to eat what is called "Yugadi </a:t>
            </a:r>
            <a:r>
              <a:rPr lang="en-GB" sz="2400" b="1" i="1" dirty="0" err="1">
                <a:solidFill>
                  <a:srgbClr val="FF0000"/>
                </a:solidFill>
                <a:latin typeface="Times New Roman" pitchFamily="18" charset="0"/>
                <a:cs typeface="Times New Roman" pitchFamily="18" charset="0"/>
              </a:rPr>
              <a:t>pachchadi</a:t>
            </a:r>
            <a:r>
              <a:rPr lang="en-GB" sz="2400" b="1" i="1" dirty="0">
                <a:solidFill>
                  <a:srgbClr val="FF0000"/>
                </a:solidFill>
                <a:latin typeface="Times New Roman" pitchFamily="18" charset="0"/>
                <a:cs typeface="Times New Roman" pitchFamily="18" charset="0"/>
              </a:rPr>
              <a:t>" </a:t>
            </a:r>
            <a:r>
              <a:rPr lang="en-GB" sz="2400" b="1" i="1" dirty="0" smtClean="0">
                <a:solidFill>
                  <a:srgbClr val="FF0000"/>
                </a:solidFill>
                <a:latin typeface="Times New Roman" pitchFamily="18" charset="0"/>
                <a:cs typeface="Times New Roman" pitchFamily="18" charset="0"/>
              </a:rPr>
              <a:t>. </a:t>
            </a:r>
            <a:r>
              <a:rPr lang="en-GB" sz="2400" b="1" i="1" dirty="0">
                <a:solidFill>
                  <a:srgbClr val="FF0000"/>
                </a:solidFill>
                <a:latin typeface="Times New Roman" pitchFamily="18" charset="0"/>
                <a:cs typeface="Times New Roman" pitchFamily="18" charset="0"/>
              </a:rPr>
              <a:t>This chutney is made from </a:t>
            </a:r>
            <a:r>
              <a:rPr lang="en-GB" sz="2400" b="1" i="1" dirty="0" err="1">
                <a:solidFill>
                  <a:srgbClr val="FF0000"/>
                </a:solidFill>
                <a:latin typeface="Times New Roman" pitchFamily="18" charset="0"/>
                <a:cs typeface="Times New Roman" pitchFamily="18" charset="0"/>
              </a:rPr>
              <a:t>neem</a:t>
            </a:r>
            <a:r>
              <a:rPr lang="en-GB" sz="2400" b="1" i="1" dirty="0">
                <a:solidFill>
                  <a:srgbClr val="FF0000"/>
                </a:solidFill>
                <a:latin typeface="Times New Roman" pitchFamily="18" charset="0"/>
                <a:cs typeface="Times New Roman" pitchFamily="18" charset="0"/>
              </a:rPr>
              <a:t> flowers, mango juice, honey, sugar and other ingredients with different tastes. The inner significance of this preparation is to indicate that life is a mix-rare of good and bad, joy and sorrow and all of them have to be treated alike</a:t>
            </a:r>
            <a:r>
              <a:rPr lang="en-GB" sz="2400" b="1" i="1" dirty="0" smtClean="0">
                <a:solidFill>
                  <a:srgbClr val="FF0000"/>
                </a:solidFill>
                <a:latin typeface="Times New Roman" pitchFamily="18" charset="0"/>
                <a:cs typeface="Times New Roman" pitchFamily="18" charset="0"/>
              </a:rPr>
              <a:t>.” </a:t>
            </a:r>
          </a:p>
          <a:p>
            <a:pPr marL="0" indent="0">
              <a:buNone/>
            </a:pPr>
            <a:r>
              <a:rPr lang="en-GB" sz="1400" b="1" i="1" dirty="0" smtClean="0">
                <a:solidFill>
                  <a:srgbClr val="FF0000"/>
                </a:solidFill>
                <a:latin typeface="Times New Roman" pitchFamily="18" charset="0"/>
                <a:cs typeface="Times New Roman" pitchFamily="18" charset="0"/>
              </a:rPr>
              <a:t>7</a:t>
            </a:r>
            <a:r>
              <a:rPr lang="en-GB" sz="1400" b="1" i="1" baseline="30000" dirty="0" smtClean="0">
                <a:solidFill>
                  <a:srgbClr val="FF0000"/>
                </a:solidFill>
                <a:latin typeface="Times New Roman" pitchFamily="18" charset="0"/>
                <a:cs typeface="Times New Roman" pitchFamily="18" charset="0"/>
              </a:rPr>
              <a:t>th</a:t>
            </a:r>
            <a:r>
              <a:rPr lang="en-GB" sz="1400" b="1" i="1" dirty="0" smtClean="0">
                <a:solidFill>
                  <a:srgbClr val="FF0000"/>
                </a:solidFill>
                <a:latin typeface="Times New Roman" pitchFamily="18" charset="0"/>
                <a:cs typeface="Times New Roman" pitchFamily="18" charset="0"/>
              </a:rPr>
              <a:t> April 1989</a:t>
            </a:r>
            <a:endParaRPr lang="en-IN" sz="1400" b="1" i="1" dirty="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3429000"/>
            <a:ext cx="5558535" cy="3126676"/>
          </a:xfrm>
          <a:prstGeom prst="rect">
            <a:avLst/>
          </a:prstGeom>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76200"/>
            <a:ext cx="933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9795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u="sng" dirty="0" smtClean="0">
                <a:solidFill>
                  <a:srgbClr val="FF0000"/>
                </a:solidFill>
                <a:latin typeface="Times New Roman" pitchFamily="18" charset="0"/>
                <a:cs typeface="Times New Roman" pitchFamily="18" charset="0"/>
              </a:rPr>
              <a:t>Bhagawan Uvacha…</a:t>
            </a:r>
            <a:endParaRPr lang="en-IN"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95536" y="908720"/>
            <a:ext cx="8424936" cy="5832648"/>
          </a:xfrm>
        </p:spPr>
        <p:txBody>
          <a:bodyPr>
            <a:normAutofit/>
          </a:bodyPr>
          <a:lstStyle/>
          <a:p>
            <a:pPr marL="0" indent="0">
              <a:buNone/>
            </a:pPr>
            <a:r>
              <a:rPr lang="en-GB" sz="2400" b="1" i="1" dirty="0" smtClean="0">
                <a:solidFill>
                  <a:srgbClr val="FF0000"/>
                </a:solidFill>
                <a:latin typeface="Times New Roman" pitchFamily="18" charset="0"/>
                <a:cs typeface="Times New Roman" pitchFamily="18" charset="0"/>
              </a:rPr>
              <a:t>“All </a:t>
            </a:r>
            <a:r>
              <a:rPr lang="en-GB" sz="2400" b="1" i="1" dirty="0">
                <a:solidFill>
                  <a:srgbClr val="FF0000"/>
                </a:solidFill>
                <a:latin typeface="Times New Roman" pitchFamily="18" charset="0"/>
                <a:cs typeface="Times New Roman" pitchFamily="18" charset="0"/>
              </a:rPr>
              <a:t>experiences have to be treated with equanimity. Everyone should make a resolve that he will face calmly whatever happens in this year, accepting it with good grace. Welcome everything. </a:t>
            </a:r>
            <a:r>
              <a:rPr lang="en-GB" sz="2400" b="1" i="1" dirty="0" smtClean="0">
                <a:solidFill>
                  <a:srgbClr val="FF0000"/>
                </a:solidFill>
                <a:latin typeface="Times New Roman" pitchFamily="18" charset="0"/>
                <a:cs typeface="Times New Roman" pitchFamily="18" charset="0"/>
              </a:rPr>
              <a:t> </a:t>
            </a:r>
            <a:r>
              <a:rPr lang="en-GB" sz="2400" b="1" i="1" dirty="0">
                <a:solidFill>
                  <a:srgbClr val="FF0000"/>
                </a:solidFill>
                <a:latin typeface="Times New Roman" pitchFamily="18" charset="0"/>
                <a:cs typeface="Times New Roman" pitchFamily="18" charset="0"/>
              </a:rPr>
              <a:t>Consider everything as for your own good. Men should rise above sorrow and happiness, success and failure. This is the primary message of the Yugadi festival</a:t>
            </a:r>
            <a:r>
              <a:rPr lang="en-GB" sz="2400" b="1" i="1" dirty="0" smtClean="0">
                <a:solidFill>
                  <a:srgbClr val="FF0000"/>
                </a:solidFill>
                <a:latin typeface="Times New Roman" pitchFamily="18" charset="0"/>
                <a:cs typeface="Times New Roman" pitchFamily="18" charset="0"/>
              </a:rPr>
              <a:t>.”</a:t>
            </a:r>
          </a:p>
          <a:p>
            <a:pPr marL="0" indent="0">
              <a:buNone/>
            </a:pPr>
            <a:r>
              <a:rPr lang="en-GB" sz="1400" b="1" i="1" dirty="0" smtClean="0">
                <a:solidFill>
                  <a:srgbClr val="FF0000"/>
                </a:solidFill>
                <a:latin typeface="Times New Roman" pitchFamily="18" charset="0"/>
                <a:cs typeface="Times New Roman" pitchFamily="18" charset="0"/>
              </a:rPr>
              <a:t>7</a:t>
            </a:r>
            <a:r>
              <a:rPr lang="en-GB" sz="1400" b="1" i="1" baseline="30000" dirty="0" smtClean="0">
                <a:solidFill>
                  <a:srgbClr val="FF0000"/>
                </a:solidFill>
                <a:latin typeface="Times New Roman" pitchFamily="18" charset="0"/>
                <a:cs typeface="Times New Roman" pitchFamily="18" charset="0"/>
              </a:rPr>
              <a:t>th</a:t>
            </a:r>
            <a:r>
              <a:rPr lang="en-GB" sz="1400" b="1" i="1" dirty="0" smtClean="0">
                <a:solidFill>
                  <a:srgbClr val="FF0000"/>
                </a:solidFill>
                <a:latin typeface="Times New Roman" pitchFamily="18" charset="0"/>
                <a:cs typeface="Times New Roman" pitchFamily="18" charset="0"/>
              </a:rPr>
              <a:t> April 1989 </a:t>
            </a:r>
            <a:endParaRPr lang="en-IN" sz="1400" b="1" i="1" dirty="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2924944"/>
            <a:ext cx="3203999" cy="3528392"/>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060401"/>
            <a:ext cx="38100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8384" y="116632"/>
            <a:ext cx="933450"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1830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u="sng" dirty="0" smtClean="0">
                <a:solidFill>
                  <a:srgbClr val="FF0000"/>
                </a:solidFill>
                <a:latin typeface="Times New Roman" pitchFamily="18" charset="0"/>
                <a:cs typeface="Times New Roman" pitchFamily="18" charset="0"/>
              </a:rPr>
              <a:t>Bhagawan Uvacha…</a:t>
            </a:r>
            <a:endParaRPr lang="en-IN"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836712"/>
            <a:ext cx="8435280" cy="5289451"/>
          </a:xfrm>
        </p:spPr>
        <p:txBody>
          <a:bodyPr/>
          <a:lstStyle/>
          <a:p>
            <a:pPr marL="0" indent="0">
              <a:buNone/>
            </a:pPr>
            <a:r>
              <a:rPr lang="en-GB" sz="2400" b="1" i="1" dirty="0" smtClean="0">
                <a:solidFill>
                  <a:srgbClr val="FF0000"/>
                </a:solidFill>
                <a:latin typeface="Times New Roman" pitchFamily="18" charset="0"/>
                <a:cs typeface="Times New Roman" pitchFamily="18" charset="0"/>
              </a:rPr>
              <a:t>“Everything </a:t>
            </a:r>
            <a:r>
              <a:rPr lang="en-GB" sz="2400" b="1" i="1" dirty="0">
                <a:solidFill>
                  <a:srgbClr val="FF0000"/>
                </a:solidFill>
                <a:latin typeface="Times New Roman" pitchFamily="18" charset="0"/>
                <a:cs typeface="Times New Roman" pitchFamily="18" charset="0"/>
              </a:rPr>
              <a:t>that occurs should be treated as a gift from God. This world is a mixture of pleasure and pain, which are inseparable. Pleasure is the outcome of pain. By developing equal-mindedness, you must cherish faith in God</a:t>
            </a:r>
            <a:r>
              <a:rPr lang="en-GB" sz="2400" b="1" i="1" dirty="0" smtClean="0">
                <a:solidFill>
                  <a:srgbClr val="FF0000"/>
                </a:solidFill>
                <a:latin typeface="Times New Roman" pitchFamily="18" charset="0"/>
                <a:cs typeface="Times New Roman" pitchFamily="18" charset="0"/>
              </a:rPr>
              <a:t>.”</a:t>
            </a:r>
          </a:p>
          <a:p>
            <a:pPr marL="0" indent="0">
              <a:buNone/>
            </a:pPr>
            <a:r>
              <a:rPr lang="en-GB" sz="1800" b="1" i="1" dirty="0" smtClean="0">
                <a:solidFill>
                  <a:srgbClr val="FF0000"/>
                </a:solidFill>
                <a:latin typeface="Times New Roman" pitchFamily="18" charset="0"/>
                <a:cs typeface="Times New Roman" pitchFamily="18" charset="0"/>
              </a:rPr>
              <a:t>-7</a:t>
            </a:r>
            <a:r>
              <a:rPr lang="en-GB" sz="1800" b="1" i="1" baseline="30000" dirty="0" smtClean="0">
                <a:solidFill>
                  <a:srgbClr val="FF0000"/>
                </a:solidFill>
                <a:latin typeface="Times New Roman" pitchFamily="18" charset="0"/>
                <a:cs typeface="Times New Roman" pitchFamily="18" charset="0"/>
              </a:rPr>
              <a:t>th</a:t>
            </a:r>
            <a:r>
              <a:rPr lang="en-GB" sz="1800" b="1" i="1" dirty="0" smtClean="0">
                <a:solidFill>
                  <a:srgbClr val="FF0000"/>
                </a:solidFill>
                <a:latin typeface="Times New Roman" pitchFamily="18" charset="0"/>
                <a:cs typeface="Times New Roman" pitchFamily="18" charset="0"/>
              </a:rPr>
              <a:t> April 1989.</a:t>
            </a:r>
            <a:endParaRPr lang="en-IN" sz="1800" b="1" i="1" dirty="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682988"/>
            <a:ext cx="3993232" cy="3703723"/>
          </a:xfrm>
          <a:prstGeom prst="rect">
            <a:avLst/>
          </a:prstGeom>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116632"/>
            <a:ext cx="933450"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8931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u="sng" dirty="0" smtClean="0">
                <a:solidFill>
                  <a:srgbClr val="FF0000"/>
                </a:solidFill>
                <a:latin typeface="Times New Roman" pitchFamily="18" charset="0"/>
                <a:cs typeface="Times New Roman" pitchFamily="18" charset="0"/>
              </a:rPr>
              <a:t>Bhagawan Uvacha…</a:t>
            </a:r>
            <a:endParaRPr lang="en-IN"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836712"/>
            <a:ext cx="8229600" cy="5289451"/>
          </a:xfrm>
        </p:spPr>
        <p:txBody>
          <a:bodyPr/>
          <a:lstStyle/>
          <a:p>
            <a:pPr marL="0" indent="0" algn="ctr">
              <a:buNone/>
            </a:pPr>
            <a:r>
              <a:rPr lang="en-GB" sz="6600" b="1" dirty="0" smtClean="0">
                <a:solidFill>
                  <a:srgbClr val="FF0000"/>
                </a:solidFill>
                <a:latin typeface="Times New Roman" pitchFamily="18" charset="0"/>
                <a:cs typeface="Times New Roman" pitchFamily="18" charset="0"/>
              </a:rPr>
              <a:t>Happy Ugadi</a:t>
            </a:r>
          </a:p>
          <a:p>
            <a:pPr marL="0" indent="0" algn="ctr">
              <a:buNone/>
            </a:pPr>
            <a:r>
              <a:rPr lang="en-GB" sz="6600" b="1" dirty="0" smtClean="0">
                <a:solidFill>
                  <a:srgbClr val="FF0000"/>
                </a:solidFill>
                <a:latin typeface="Times New Roman" pitchFamily="18" charset="0"/>
                <a:cs typeface="Times New Roman" pitchFamily="18" charset="0"/>
              </a:rPr>
              <a:t>Thank you </a:t>
            </a:r>
          </a:p>
          <a:p>
            <a:pPr marL="0" indent="0" algn="ctr">
              <a:buNone/>
            </a:pPr>
            <a:r>
              <a:rPr lang="en-GB" sz="6600" b="1" dirty="0" smtClean="0">
                <a:solidFill>
                  <a:srgbClr val="FF0000"/>
                </a:solidFill>
                <a:latin typeface="Times New Roman" pitchFamily="18" charset="0"/>
                <a:cs typeface="Times New Roman" pitchFamily="18" charset="0"/>
              </a:rPr>
              <a:t>&amp; </a:t>
            </a:r>
            <a:br>
              <a:rPr lang="en-GB" sz="6600" b="1" dirty="0" smtClean="0">
                <a:solidFill>
                  <a:srgbClr val="FF0000"/>
                </a:solidFill>
                <a:latin typeface="Times New Roman" pitchFamily="18" charset="0"/>
                <a:cs typeface="Times New Roman" pitchFamily="18" charset="0"/>
              </a:rPr>
            </a:br>
            <a:r>
              <a:rPr lang="en-GB" sz="6600" b="1" dirty="0" smtClean="0">
                <a:solidFill>
                  <a:srgbClr val="FF0000"/>
                </a:solidFill>
                <a:latin typeface="Times New Roman" pitchFamily="18" charset="0"/>
                <a:cs typeface="Times New Roman" pitchFamily="18" charset="0"/>
              </a:rPr>
              <a:t>JAI SAI RAM</a:t>
            </a:r>
            <a:endParaRPr lang="en-IN" sz="6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33987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u="sng" dirty="0" smtClean="0">
                <a:solidFill>
                  <a:srgbClr val="FF0000"/>
                </a:solidFill>
                <a:latin typeface="Times New Roman" pitchFamily="18" charset="0"/>
                <a:cs typeface="Times New Roman" pitchFamily="18" charset="0"/>
              </a:rPr>
              <a:t>Bhagawan Uvacha…</a:t>
            </a:r>
            <a:endParaRPr lang="en-IN"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980728"/>
            <a:ext cx="8435280" cy="5616624"/>
          </a:xfrm>
        </p:spPr>
        <p:txBody>
          <a:bodyPr/>
          <a:lstStyle/>
          <a:p>
            <a:pPr marL="0" indent="0">
              <a:buNone/>
            </a:pPr>
            <a:r>
              <a:rPr lang="en-GB" sz="2400" b="1" i="1" dirty="0" smtClean="0">
                <a:solidFill>
                  <a:srgbClr val="FF0000"/>
                </a:solidFill>
                <a:latin typeface="Times New Roman" pitchFamily="18" charset="0"/>
                <a:cs typeface="Times New Roman" pitchFamily="18" charset="0"/>
              </a:rPr>
              <a:t>“Ugadi, the first day of the</a:t>
            </a:r>
          </a:p>
          <a:p>
            <a:pPr marL="0" indent="0">
              <a:buNone/>
            </a:pPr>
            <a:r>
              <a:rPr lang="en-GB" sz="2400" b="1" i="1" dirty="0" smtClean="0">
                <a:solidFill>
                  <a:srgbClr val="FF0000"/>
                </a:solidFill>
                <a:latin typeface="Times New Roman" pitchFamily="18" charset="0"/>
                <a:cs typeface="Times New Roman" pitchFamily="18" charset="0"/>
              </a:rPr>
              <a:t> first month of Indian calendar</a:t>
            </a:r>
          </a:p>
          <a:p>
            <a:pPr marL="0" indent="0">
              <a:buNone/>
            </a:pPr>
            <a:r>
              <a:rPr lang="en-GB" sz="2400" b="1" i="1" dirty="0" smtClean="0">
                <a:solidFill>
                  <a:srgbClr val="FF0000"/>
                </a:solidFill>
                <a:latin typeface="Times New Roman" pitchFamily="18" charset="0"/>
                <a:cs typeface="Times New Roman" pitchFamily="18" charset="0"/>
              </a:rPr>
              <a:t> (Chaitra Masa).</a:t>
            </a:r>
          </a:p>
          <a:p>
            <a:pPr marL="0" indent="0">
              <a:buNone/>
            </a:pPr>
            <a:r>
              <a:rPr lang="en-GB" sz="2400" b="1" i="1" dirty="0" smtClean="0">
                <a:solidFill>
                  <a:srgbClr val="FF0000"/>
                </a:solidFill>
                <a:latin typeface="Times New Roman" pitchFamily="18" charset="0"/>
                <a:cs typeface="Times New Roman" pitchFamily="18" charset="0"/>
              </a:rPr>
              <a:t> It denotes the commencement </a:t>
            </a:r>
          </a:p>
          <a:p>
            <a:pPr marL="0" indent="0">
              <a:buNone/>
            </a:pPr>
            <a:r>
              <a:rPr lang="en-GB" sz="2400" b="1" i="1" dirty="0" smtClean="0">
                <a:solidFill>
                  <a:srgbClr val="FF0000"/>
                </a:solidFill>
                <a:latin typeface="Times New Roman" pitchFamily="18" charset="0"/>
                <a:cs typeface="Times New Roman" pitchFamily="18" charset="0"/>
              </a:rPr>
              <a:t>of New Year for all in </a:t>
            </a:r>
          </a:p>
          <a:p>
            <a:pPr marL="0" indent="0">
              <a:buNone/>
            </a:pPr>
            <a:r>
              <a:rPr lang="en-GB" sz="2400" b="1" i="1" dirty="0" smtClean="0">
                <a:solidFill>
                  <a:srgbClr val="FF0000"/>
                </a:solidFill>
                <a:latin typeface="Times New Roman" pitchFamily="18" charset="0"/>
                <a:cs typeface="Times New Roman" pitchFamily="18" charset="0"/>
              </a:rPr>
              <a:t>Karnataka and </a:t>
            </a:r>
          </a:p>
          <a:p>
            <a:pPr marL="0" indent="0">
              <a:buNone/>
            </a:pPr>
            <a:r>
              <a:rPr lang="en-GB" sz="2400" b="1" i="1" dirty="0" smtClean="0">
                <a:solidFill>
                  <a:srgbClr val="FF0000"/>
                </a:solidFill>
                <a:latin typeface="Times New Roman" pitchFamily="18" charset="0"/>
                <a:cs typeface="Times New Roman" pitchFamily="18" charset="0"/>
              </a:rPr>
              <a:t>Andhra Pradesh…”</a:t>
            </a:r>
          </a:p>
          <a:p>
            <a:pPr marL="0" indent="0">
              <a:buNone/>
            </a:pPr>
            <a:r>
              <a:rPr lang="en-GB" sz="1600" b="1" i="1" dirty="0" smtClean="0">
                <a:solidFill>
                  <a:srgbClr val="FF0000"/>
                </a:solidFill>
                <a:latin typeface="Times New Roman" pitchFamily="18" charset="0"/>
                <a:cs typeface="Times New Roman" pitchFamily="18" charset="0"/>
              </a:rPr>
              <a:t>-16</a:t>
            </a:r>
            <a:r>
              <a:rPr lang="en-GB" sz="1600" b="1" i="1" baseline="30000" dirty="0" smtClean="0">
                <a:solidFill>
                  <a:srgbClr val="FF0000"/>
                </a:solidFill>
                <a:latin typeface="Times New Roman" pitchFamily="18" charset="0"/>
                <a:cs typeface="Times New Roman" pitchFamily="18" charset="0"/>
              </a:rPr>
              <a:t>th</a:t>
            </a:r>
            <a:r>
              <a:rPr lang="en-GB" sz="1600" b="1" i="1" dirty="0" smtClean="0">
                <a:solidFill>
                  <a:srgbClr val="FF0000"/>
                </a:solidFill>
                <a:latin typeface="Times New Roman" pitchFamily="18" charset="0"/>
                <a:cs typeface="Times New Roman" pitchFamily="18" charset="0"/>
              </a:rPr>
              <a:t> March 2010</a:t>
            </a:r>
          </a:p>
          <a:p>
            <a:pPr marL="0" indent="0">
              <a:buNone/>
            </a:pPr>
            <a:r>
              <a:rPr lang="en-GB" dirty="0" smtClean="0">
                <a:solidFill>
                  <a:srgbClr val="FF0000"/>
                </a:solidFill>
                <a:latin typeface="Times New Roman" pitchFamily="18" charset="0"/>
                <a:cs typeface="Times New Roman" pitchFamily="18" charset="0"/>
              </a:rPr>
              <a:t> </a:t>
            </a:r>
          </a:p>
          <a:p>
            <a:pPr marL="0" indent="0">
              <a:buNone/>
            </a:pPr>
            <a:endParaRPr lang="en-GB" dirty="0">
              <a:solidFill>
                <a:srgbClr val="FF0000"/>
              </a:solidFill>
              <a:latin typeface="Times New Roman" pitchFamily="18" charset="0"/>
              <a:cs typeface="Times New Roman" pitchFamily="18" charset="0"/>
            </a:endParaRPr>
          </a:p>
          <a:p>
            <a:pPr marL="0" indent="0">
              <a:buNone/>
            </a:pPr>
            <a:endParaRPr lang="en-IN" dirty="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1904" y="1124744"/>
            <a:ext cx="2592288" cy="335557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760" y="4336301"/>
            <a:ext cx="2857500" cy="2143125"/>
          </a:xfrm>
          <a:prstGeom prst="rect">
            <a:avLst/>
          </a:prstGeom>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9640" y="188641"/>
            <a:ext cx="811828"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9651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u="sng" dirty="0" smtClean="0">
                <a:solidFill>
                  <a:srgbClr val="FF0000"/>
                </a:solidFill>
                <a:latin typeface="Times New Roman" pitchFamily="18" charset="0"/>
                <a:cs typeface="Times New Roman" pitchFamily="18" charset="0"/>
              </a:rPr>
              <a:t>Bhagawan Uvacha…</a:t>
            </a:r>
            <a:endParaRPr lang="en-IN"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23528" y="980728"/>
            <a:ext cx="8363272" cy="5472608"/>
          </a:xfrm>
        </p:spPr>
        <p:txBody>
          <a:bodyPr/>
          <a:lstStyle/>
          <a:p>
            <a:pPr marL="0" indent="0">
              <a:buNone/>
            </a:pPr>
            <a:r>
              <a:rPr lang="en-GB" sz="2400" b="1" i="1" dirty="0" smtClean="0">
                <a:solidFill>
                  <a:srgbClr val="FF0000"/>
                </a:solidFill>
                <a:latin typeface="Times New Roman" pitchFamily="18" charset="0"/>
                <a:cs typeface="Times New Roman" pitchFamily="18" charset="0"/>
              </a:rPr>
              <a:t>“Do not limit the celebration </a:t>
            </a:r>
          </a:p>
          <a:p>
            <a:pPr marL="0" indent="0">
              <a:buNone/>
            </a:pPr>
            <a:r>
              <a:rPr lang="en-GB" sz="2400" b="1" i="1" dirty="0" smtClean="0">
                <a:solidFill>
                  <a:srgbClr val="FF0000"/>
                </a:solidFill>
                <a:latin typeface="Times New Roman" pitchFamily="18" charset="0"/>
                <a:cs typeface="Times New Roman" pitchFamily="18" charset="0"/>
              </a:rPr>
              <a:t>of Ugadi to merely </a:t>
            </a:r>
            <a:r>
              <a:rPr lang="en-GB" sz="2400" b="1" i="1" dirty="0" smtClean="0">
                <a:solidFill>
                  <a:srgbClr val="FF0000"/>
                </a:solidFill>
                <a:latin typeface="Times New Roman" pitchFamily="18" charset="0"/>
                <a:cs typeface="Times New Roman" pitchFamily="18" charset="0"/>
              </a:rPr>
              <a:t>putting</a:t>
            </a:r>
          </a:p>
          <a:p>
            <a:pPr marL="0" indent="0">
              <a:buNone/>
            </a:pPr>
            <a:r>
              <a:rPr lang="en-GB" sz="2400" b="1" i="1" dirty="0" smtClean="0">
                <a:solidFill>
                  <a:srgbClr val="FF0000"/>
                </a:solidFill>
                <a:latin typeface="Times New Roman" pitchFamily="18" charset="0"/>
                <a:cs typeface="Times New Roman" pitchFamily="18" charset="0"/>
              </a:rPr>
              <a:t> </a:t>
            </a:r>
            <a:r>
              <a:rPr lang="en-GB" sz="2400" b="1" i="1" dirty="0" smtClean="0">
                <a:solidFill>
                  <a:srgbClr val="FF0000"/>
                </a:solidFill>
                <a:latin typeface="Times New Roman" pitchFamily="18" charset="0"/>
                <a:cs typeface="Times New Roman" pitchFamily="18" charset="0"/>
              </a:rPr>
              <a:t>on new </a:t>
            </a:r>
            <a:r>
              <a:rPr lang="en-GB" sz="2400" b="1" i="1" dirty="0" smtClean="0">
                <a:solidFill>
                  <a:srgbClr val="FF0000"/>
                </a:solidFill>
                <a:latin typeface="Times New Roman" pitchFamily="18" charset="0"/>
                <a:cs typeface="Times New Roman" pitchFamily="18" charset="0"/>
              </a:rPr>
              <a:t>clothes </a:t>
            </a:r>
            <a:r>
              <a:rPr lang="en-GB" sz="2400" b="1" i="1" dirty="0" smtClean="0">
                <a:solidFill>
                  <a:srgbClr val="FF0000"/>
                </a:solidFill>
                <a:latin typeface="Times New Roman" pitchFamily="18" charset="0"/>
                <a:cs typeface="Times New Roman" pitchFamily="18" charset="0"/>
              </a:rPr>
              <a:t>&amp;</a:t>
            </a:r>
            <a:r>
              <a:rPr lang="en-GB" sz="2400" b="1" i="1" dirty="0" smtClean="0">
                <a:solidFill>
                  <a:srgbClr val="FF0000"/>
                </a:solidFill>
                <a:latin typeface="Times New Roman" pitchFamily="18" charset="0"/>
                <a:cs typeface="Times New Roman" pitchFamily="18" charset="0"/>
              </a:rPr>
              <a:t> partaking</a:t>
            </a:r>
          </a:p>
          <a:p>
            <a:pPr marL="0" indent="0">
              <a:buNone/>
            </a:pPr>
            <a:r>
              <a:rPr lang="en-GB" sz="2400" b="1" i="1" dirty="0" smtClean="0">
                <a:solidFill>
                  <a:srgbClr val="FF0000"/>
                </a:solidFill>
                <a:latin typeface="Times New Roman" pitchFamily="18" charset="0"/>
                <a:cs typeface="Times New Roman" pitchFamily="18" charset="0"/>
              </a:rPr>
              <a:t> </a:t>
            </a:r>
            <a:r>
              <a:rPr lang="en-GB" sz="2400" b="1" i="1" dirty="0" smtClean="0">
                <a:solidFill>
                  <a:srgbClr val="FF0000"/>
                </a:solidFill>
                <a:latin typeface="Times New Roman" pitchFamily="18" charset="0"/>
                <a:cs typeface="Times New Roman" pitchFamily="18" charset="0"/>
              </a:rPr>
              <a:t>of delicious items. </a:t>
            </a:r>
          </a:p>
          <a:p>
            <a:pPr marL="0" indent="0">
              <a:buNone/>
            </a:pPr>
            <a:r>
              <a:rPr lang="en-GB" sz="2400" b="1" i="1" dirty="0" smtClean="0">
                <a:solidFill>
                  <a:srgbClr val="FF0000"/>
                </a:solidFill>
                <a:latin typeface="Times New Roman" pitchFamily="18" charset="0"/>
                <a:cs typeface="Times New Roman" pitchFamily="18" charset="0"/>
              </a:rPr>
              <a:t>True Ugadi is the day </a:t>
            </a:r>
          </a:p>
          <a:p>
            <a:pPr marL="0" indent="0">
              <a:buNone/>
            </a:pPr>
            <a:r>
              <a:rPr lang="en-GB" sz="2400" b="1" i="1" dirty="0" smtClean="0">
                <a:solidFill>
                  <a:srgbClr val="FF0000"/>
                </a:solidFill>
                <a:latin typeface="Times New Roman" pitchFamily="18" charset="0"/>
                <a:cs typeface="Times New Roman" pitchFamily="18" charset="0"/>
              </a:rPr>
              <a:t>when man gives up </a:t>
            </a:r>
          </a:p>
          <a:p>
            <a:pPr marL="0" indent="0">
              <a:buNone/>
            </a:pPr>
            <a:r>
              <a:rPr lang="en-GB" sz="2400" b="1" i="1" dirty="0" smtClean="0">
                <a:solidFill>
                  <a:srgbClr val="FF0000"/>
                </a:solidFill>
                <a:latin typeface="Times New Roman" pitchFamily="18" charset="0"/>
                <a:cs typeface="Times New Roman" pitchFamily="18" charset="0"/>
              </a:rPr>
              <a:t>bad qualities, fills his heart </a:t>
            </a:r>
          </a:p>
          <a:p>
            <a:pPr marL="0" indent="0">
              <a:buNone/>
            </a:pPr>
            <a:r>
              <a:rPr lang="en-GB" sz="2400" b="1" i="1" dirty="0" smtClean="0">
                <a:solidFill>
                  <a:srgbClr val="FF0000"/>
                </a:solidFill>
                <a:latin typeface="Times New Roman" pitchFamily="18" charset="0"/>
                <a:cs typeface="Times New Roman" pitchFamily="18" charset="0"/>
              </a:rPr>
              <a:t>with love, and takes</a:t>
            </a:r>
          </a:p>
          <a:p>
            <a:pPr marL="0" indent="0">
              <a:buNone/>
            </a:pPr>
            <a:r>
              <a:rPr lang="en-GB" sz="2400" b="1" i="1" dirty="0" smtClean="0">
                <a:solidFill>
                  <a:srgbClr val="FF0000"/>
                </a:solidFill>
                <a:latin typeface="Times New Roman" pitchFamily="18" charset="0"/>
                <a:cs typeface="Times New Roman" pitchFamily="18" charset="0"/>
              </a:rPr>
              <a:t> to the path of sacrifice”</a:t>
            </a:r>
          </a:p>
          <a:p>
            <a:pPr marL="0" indent="0">
              <a:buNone/>
            </a:pPr>
            <a:r>
              <a:rPr lang="en-GB" dirty="0" smtClean="0">
                <a:solidFill>
                  <a:srgbClr val="FF0000"/>
                </a:solidFill>
                <a:latin typeface="Times New Roman" pitchFamily="18" charset="0"/>
                <a:cs typeface="Times New Roman" pitchFamily="18" charset="0"/>
              </a:rPr>
              <a:t>-</a:t>
            </a:r>
            <a:r>
              <a:rPr lang="en-GB" sz="1600" b="1" i="1" dirty="0" smtClean="0">
                <a:solidFill>
                  <a:srgbClr val="FF0000"/>
                </a:solidFill>
                <a:latin typeface="Times New Roman" pitchFamily="18" charset="0"/>
                <a:cs typeface="Times New Roman" pitchFamily="18" charset="0"/>
              </a:rPr>
              <a:t>13th April 2002</a:t>
            </a:r>
          </a:p>
          <a:p>
            <a:pPr marL="0" indent="0">
              <a:buNone/>
            </a:pPr>
            <a:endParaRPr lang="en-GB" dirty="0" smtClean="0">
              <a:solidFill>
                <a:srgbClr val="FF0000"/>
              </a:solidFill>
              <a:latin typeface="Times New Roman" pitchFamily="18" charset="0"/>
              <a:cs typeface="Times New Roman" pitchFamily="18" charset="0"/>
            </a:endParaRPr>
          </a:p>
          <a:p>
            <a:pPr marL="0" indent="0">
              <a:buNone/>
            </a:pPr>
            <a:endParaRPr lang="en-IN" dirty="0">
              <a:solidFill>
                <a:srgbClr val="FF0000"/>
              </a:solidFill>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5926" y="1015899"/>
            <a:ext cx="3933825" cy="31432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5345" y="4257747"/>
            <a:ext cx="2614983" cy="2423217"/>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4408" y="235160"/>
            <a:ext cx="81121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5693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u="sng" dirty="0" smtClean="0">
                <a:solidFill>
                  <a:srgbClr val="FF0000"/>
                </a:solidFill>
                <a:latin typeface="Times New Roman" pitchFamily="18" charset="0"/>
                <a:cs typeface="Times New Roman" pitchFamily="18" charset="0"/>
              </a:rPr>
              <a:t>Bhagawan Uvacha…</a:t>
            </a:r>
            <a:endParaRPr lang="en-IN"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980728"/>
            <a:ext cx="8229600" cy="5145435"/>
          </a:xfrm>
        </p:spPr>
        <p:txBody>
          <a:bodyPr>
            <a:normAutofit/>
          </a:bodyPr>
          <a:lstStyle/>
          <a:p>
            <a:pPr marL="0" indent="0">
              <a:buNone/>
            </a:pPr>
            <a:r>
              <a:rPr lang="en-GB" sz="2400" b="1" i="1" dirty="0" smtClean="0">
                <a:solidFill>
                  <a:srgbClr val="FF0000"/>
                </a:solidFill>
                <a:latin typeface="Times New Roman" pitchFamily="18" charset="0"/>
                <a:cs typeface="Times New Roman" pitchFamily="18" charset="0"/>
              </a:rPr>
              <a:t>“Since you claim to be Sai devotees, you should strictly adhere to the Sai path and make everyone happy. When you follow in My footsteps, you will certainly achieve sacred results and attain good reputation. Being Sai devotees, you should give up selfishness and dedicate your lives for the welfare of society.. “</a:t>
            </a:r>
          </a:p>
          <a:p>
            <a:pPr marL="0" indent="0">
              <a:buNone/>
            </a:pPr>
            <a:r>
              <a:rPr lang="en-GB" sz="1600" b="1" i="1" dirty="0" smtClean="0">
                <a:solidFill>
                  <a:srgbClr val="FF0000"/>
                </a:solidFill>
                <a:latin typeface="Times New Roman" pitchFamily="18" charset="0"/>
                <a:cs typeface="Times New Roman" pitchFamily="18" charset="0"/>
              </a:rPr>
              <a:t>-13</a:t>
            </a:r>
            <a:r>
              <a:rPr lang="en-GB" sz="1600" b="1" i="1" baseline="30000" dirty="0" smtClean="0">
                <a:solidFill>
                  <a:srgbClr val="FF0000"/>
                </a:solidFill>
                <a:latin typeface="Times New Roman" pitchFamily="18" charset="0"/>
                <a:cs typeface="Times New Roman" pitchFamily="18" charset="0"/>
              </a:rPr>
              <a:t>th</a:t>
            </a:r>
            <a:r>
              <a:rPr lang="en-GB" sz="1600" b="1" i="1" dirty="0" smtClean="0">
                <a:solidFill>
                  <a:srgbClr val="FF0000"/>
                </a:solidFill>
                <a:latin typeface="Times New Roman" pitchFamily="18" charset="0"/>
                <a:cs typeface="Times New Roman" pitchFamily="18" charset="0"/>
              </a:rPr>
              <a:t>  April 2002</a:t>
            </a:r>
            <a:endParaRPr lang="en-IN" sz="1600" b="1" i="1" dirty="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3164306"/>
            <a:ext cx="4162792" cy="31294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3789040"/>
            <a:ext cx="3676152" cy="2067836"/>
          </a:xfrm>
          <a:prstGeom prst="rect">
            <a:avLst/>
          </a:prstGeom>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245" y="188640"/>
            <a:ext cx="81756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4971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u="sng" dirty="0" smtClean="0">
                <a:solidFill>
                  <a:srgbClr val="FF0000"/>
                </a:solidFill>
                <a:latin typeface="Times New Roman" pitchFamily="18" charset="0"/>
                <a:cs typeface="Times New Roman" pitchFamily="18" charset="0"/>
              </a:rPr>
              <a:t>Bhagawan Uvacha…</a:t>
            </a:r>
            <a:endParaRPr lang="en-IN"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908720"/>
            <a:ext cx="8229600" cy="5217443"/>
          </a:xfrm>
        </p:spPr>
        <p:txBody>
          <a:bodyPr>
            <a:normAutofit/>
          </a:bodyPr>
          <a:lstStyle/>
          <a:p>
            <a:pPr marL="0" indent="0">
              <a:buNone/>
            </a:pPr>
            <a:r>
              <a:rPr lang="en-GB" sz="2400" b="1" i="1" dirty="0" smtClean="0">
                <a:solidFill>
                  <a:srgbClr val="FF0000"/>
                </a:solidFill>
                <a:latin typeface="Times New Roman" pitchFamily="18" charset="0"/>
                <a:cs typeface="Times New Roman" pitchFamily="18" charset="0"/>
              </a:rPr>
              <a:t>“Fill your lives with love. Stop criticising others. Offer your respects to even those who hate you. Hatred is a mean quality. It will ruin you. Hence, do not give room for hatred. Cultivate love. Help the poor and needy to the extent possible. </a:t>
            </a:r>
            <a:endParaRPr lang="en-GB" sz="2400" b="1" i="1" dirty="0" smtClean="0">
              <a:solidFill>
                <a:srgbClr val="FF0000"/>
              </a:solidFill>
              <a:latin typeface="Times New Roman" pitchFamily="18" charset="0"/>
              <a:cs typeface="Times New Roman" pitchFamily="18" charset="0"/>
            </a:endParaRPr>
          </a:p>
          <a:p>
            <a:pPr marL="0" indent="0">
              <a:buNone/>
            </a:pPr>
            <a:r>
              <a:rPr lang="en-GB" sz="2400" b="1" i="1" dirty="0" smtClean="0">
                <a:solidFill>
                  <a:srgbClr val="FF0000"/>
                </a:solidFill>
                <a:latin typeface="Times New Roman" pitchFamily="18" charset="0"/>
                <a:cs typeface="Times New Roman" pitchFamily="18" charset="0"/>
              </a:rPr>
              <a:t>Help </a:t>
            </a:r>
            <a:r>
              <a:rPr lang="en-GB" sz="2400" b="1" i="1" dirty="0" smtClean="0">
                <a:solidFill>
                  <a:srgbClr val="FF0000"/>
                </a:solidFill>
                <a:latin typeface="Times New Roman" pitchFamily="18" charset="0"/>
                <a:cs typeface="Times New Roman" pitchFamily="18" charset="0"/>
              </a:rPr>
              <a:t>ever, Hurt never”</a:t>
            </a:r>
          </a:p>
          <a:p>
            <a:pPr marL="0" indent="0">
              <a:buNone/>
            </a:pPr>
            <a:r>
              <a:rPr lang="en-GB" sz="2400" b="1" i="1" dirty="0" smtClean="0">
                <a:solidFill>
                  <a:srgbClr val="FF0000"/>
                </a:solidFill>
                <a:latin typeface="Times New Roman" pitchFamily="18" charset="0"/>
                <a:cs typeface="Times New Roman" pitchFamily="18" charset="0"/>
              </a:rPr>
              <a:t>-</a:t>
            </a:r>
            <a:r>
              <a:rPr lang="en-GB" sz="1400" b="1" i="1" dirty="0" smtClean="0">
                <a:solidFill>
                  <a:srgbClr val="FF0000"/>
                </a:solidFill>
                <a:latin typeface="Times New Roman" pitchFamily="18" charset="0"/>
                <a:cs typeface="Times New Roman" pitchFamily="18" charset="0"/>
              </a:rPr>
              <a:t>13</a:t>
            </a:r>
            <a:r>
              <a:rPr lang="en-GB" sz="1400" b="1" i="1" baseline="30000" dirty="0" smtClean="0">
                <a:solidFill>
                  <a:srgbClr val="FF0000"/>
                </a:solidFill>
                <a:latin typeface="Times New Roman" pitchFamily="18" charset="0"/>
                <a:cs typeface="Times New Roman" pitchFamily="18" charset="0"/>
              </a:rPr>
              <a:t>th</a:t>
            </a:r>
            <a:r>
              <a:rPr lang="en-GB" sz="1400" b="1" i="1" dirty="0" smtClean="0">
                <a:solidFill>
                  <a:srgbClr val="FF0000"/>
                </a:solidFill>
                <a:latin typeface="Times New Roman" pitchFamily="18" charset="0"/>
                <a:cs typeface="Times New Roman" pitchFamily="18" charset="0"/>
              </a:rPr>
              <a:t> April 2002.</a:t>
            </a:r>
            <a:endParaRPr lang="en-IN" sz="1400" b="1" i="1" dirty="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3140968"/>
            <a:ext cx="4985611" cy="3287388"/>
          </a:xfrm>
          <a:prstGeom prst="rect">
            <a:avLst/>
          </a:prstGeom>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188640"/>
            <a:ext cx="81756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2635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04056"/>
          </a:xfrm>
        </p:spPr>
        <p:txBody>
          <a:bodyPr>
            <a:normAutofit fontScale="90000"/>
          </a:bodyPr>
          <a:lstStyle/>
          <a:p>
            <a:r>
              <a:rPr lang="en-GB" u="sng" dirty="0" smtClean="0">
                <a:solidFill>
                  <a:srgbClr val="FF0000"/>
                </a:solidFill>
                <a:latin typeface="Times New Roman" pitchFamily="18" charset="0"/>
                <a:cs typeface="Times New Roman" pitchFamily="18" charset="0"/>
              </a:rPr>
              <a:t>Bhagawan Uvacha</a:t>
            </a:r>
            <a:endParaRPr lang="en-IN"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79512" y="764704"/>
            <a:ext cx="8640960" cy="5544616"/>
          </a:xfrm>
        </p:spPr>
        <p:txBody>
          <a:bodyPr>
            <a:normAutofit/>
          </a:bodyPr>
          <a:lstStyle/>
          <a:p>
            <a:pPr marL="0" indent="0">
              <a:buNone/>
            </a:pPr>
            <a:r>
              <a:rPr lang="en-GB" sz="2400" b="1" i="1" dirty="0" smtClean="0">
                <a:solidFill>
                  <a:srgbClr val="FF0000"/>
                </a:solidFill>
                <a:latin typeface="Times New Roman" pitchFamily="18" charset="0"/>
                <a:cs typeface="Times New Roman" pitchFamily="18" charset="0"/>
              </a:rPr>
              <a:t>“Today is Yugadi day. It is really a beginning of a Yuga. </a:t>
            </a:r>
          </a:p>
          <a:p>
            <a:pPr marL="0" indent="0">
              <a:buNone/>
            </a:pPr>
            <a:r>
              <a:rPr lang="en-GB" sz="2400" b="1" i="1" dirty="0" smtClean="0">
                <a:solidFill>
                  <a:srgbClr val="FF0000"/>
                </a:solidFill>
                <a:latin typeface="Times New Roman" pitchFamily="18" charset="0"/>
                <a:cs typeface="Times New Roman" pitchFamily="18" charset="0"/>
              </a:rPr>
              <a:t>The Lord is the beginning and the end of every Yuga. </a:t>
            </a:r>
          </a:p>
          <a:p>
            <a:pPr marL="0" indent="0">
              <a:buNone/>
            </a:pPr>
            <a:r>
              <a:rPr lang="en-GB" sz="2400" b="1" i="1" dirty="0" smtClean="0">
                <a:solidFill>
                  <a:srgbClr val="FF0000"/>
                </a:solidFill>
                <a:latin typeface="Times New Roman" pitchFamily="18" charset="0"/>
                <a:cs typeface="Times New Roman" pitchFamily="18" charset="0"/>
              </a:rPr>
              <a:t>Hence, He is called </a:t>
            </a:r>
            <a:r>
              <a:rPr lang="en-GB" sz="2400" b="1" i="1" dirty="0" smtClean="0">
                <a:solidFill>
                  <a:srgbClr val="002060"/>
                </a:solidFill>
                <a:latin typeface="Times New Roman" pitchFamily="18" charset="0"/>
                <a:cs typeface="Times New Roman" pitchFamily="18" charset="0"/>
              </a:rPr>
              <a:t>“</a:t>
            </a:r>
            <a:r>
              <a:rPr lang="en-GB" sz="2400" b="1" i="1" dirty="0" err="1" smtClean="0">
                <a:solidFill>
                  <a:srgbClr val="002060"/>
                </a:solidFill>
                <a:latin typeface="Times New Roman" pitchFamily="18" charset="0"/>
                <a:cs typeface="Times New Roman" pitchFamily="18" charset="0"/>
              </a:rPr>
              <a:t>Yugadikrit</a:t>
            </a:r>
            <a:r>
              <a:rPr lang="en-GB" sz="2400" b="1" i="1" dirty="0" smtClean="0">
                <a:solidFill>
                  <a:srgbClr val="002060"/>
                </a:solidFill>
                <a:latin typeface="Times New Roman" pitchFamily="18" charset="0"/>
                <a:cs typeface="Times New Roman" pitchFamily="18" charset="0"/>
              </a:rPr>
              <a:t>”. </a:t>
            </a:r>
          </a:p>
          <a:p>
            <a:pPr marL="0" indent="0">
              <a:buNone/>
            </a:pPr>
            <a:r>
              <a:rPr lang="en-GB" sz="2400" b="1" i="1" dirty="0" smtClean="0">
                <a:solidFill>
                  <a:srgbClr val="FF0000"/>
                </a:solidFill>
                <a:latin typeface="Times New Roman" pitchFamily="18" charset="0"/>
                <a:cs typeface="Times New Roman" pitchFamily="18" charset="0"/>
              </a:rPr>
              <a:t>He is also called </a:t>
            </a:r>
            <a:r>
              <a:rPr lang="en-GB" sz="2400" b="1" i="1" dirty="0" smtClean="0">
                <a:solidFill>
                  <a:srgbClr val="002060"/>
                </a:solidFill>
                <a:latin typeface="Times New Roman" pitchFamily="18" charset="0"/>
                <a:cs typeface="Times New Roman" pitchFamily="18" charset="0"/>
              </a:rPr>
              <a:t>"</a:t>
            </a:r>
            <a:r>
              <a:rPr lang="en-GB" sz="2400" b="1" i="1" dirty="0" err="1" smtClean="0">
                <a:solidFill>
                  <a:srgbClr val="002060"/>
                </a:solidFill>
                <a:latin typeface="Times New Roman" pitchFamily="18" charset="0"/>
                <a:cs typeface="Times New Roman" pitchFamily="18" charset="0"/>
              </a:rPr>
              <a:t>Yugadhara</a:t>
            </a:r>
            <a:r>
              <a:rPr lang="en-GB" sz="2400" b="1" i="1" dirty="0" smtClean="0">
                <a:solidFill>
                  <a:srgbClr val="002060"/>
                </a:solidFill>
                <a:latin typeface="Times New Roman" pitchFamily="18" charset="0"/>
                <a:cs typeface="Times New Roman" pitchFamily="18" charset="0"/>
              </a:rPr>
              <a:t>" </a:t>
            </a:r>
            <a:r>
              <a:rPr lang="en-GB" sz="2400" b="1" i="1" dirty="0" smtClean="0">
                <a:solidFill>
                  <a:srgbClr val="FF0000"/>
                </a:solidFill>
                <a:latin typeface="Times New Roman" pitchFamily="18" charset="0"/>
                <a:cs typeface="Times New Roman" pitchFamily="18" charset="0"/>
              </a:rPr>
              <a:t>-</a:t>
            </a:r>
            <a:r>
              <a:rPr lang="en-GB" sz="2400" b="1" i="1" dirty="0" err="1" smtClean="0">
                <a:solidFill>
                  <a:srgbClr val="FF0000"/>
                </a:solidFill>
                <a:latin typeface="Times New Roman" pitchFamily="18" charset="0"/>
                <a:cs typeface="Times New Roman" pitchFamily="18" charset="0"/>
              </a:rPr>
              <a:t>Sustainer</a:t>
            </a:r>
            <a:r>
              <a:rPr lang="en-GB" sz="2400" b="1" i="1" dirty="0" smtClean="0">
                <a:solidFill>
                  <a:srgbClr val="FF0000"/>
                </a:solidFill>
                <a:latin typeface="Times New Roman" pitchFamily="18" charset="0"/>
                <a:cs typeface="Times New Roman" pitchFamily="18" charset="0"/>
              </a:rPr>
              <a:t> of Yuga</a:t>
            </a:r>
          </a:p>
          <a:p>
            <a:pPr marL="0" indent="0">
              <a:buNone/>
            </a:pPr>
            <a:r>
              <a:rPr lang="en-GB" sz="2400" b="1" i="1" dirty="0" smtClean="0">
                <a:solidFill>
                  <a:srgbClr val="FF0000"/>
                </a:solidFill>
                <a:latin typeface="Times New Roman" pitchFamily="18" charset="0"/>
                <a:cs typeface="Times New Roman" pitchFamily="18" charset="0"/>
              </a:rPr>
              <a:t>He is also known as </a:t>
            </a:r>
            <a:r>
              <a:rPr lang="en-GB" sz="2400" b="1" i="1" dirty="0" smtClean="0">
                <a:solidFill>
                  <a:srgbClr val="002060"/>
                </a:solidFill>
                <a:latin typeface="Times New Roman" pitchFamily="18" charset="0"/>
                <a:cs typeface="Times New Roman" pitchFamily="18" charset="0"/>
              </a:rPr>
              <a:t>“</a:t>
            </a:r>
            <a:r>
              <a:rPr lang="en-GB" sz="2400" b="1" i="1" dirty="0" err="1" smtClean="0">
                <a:solidFill>
                  <a:srgbClr val="002060"/>
                </a:solidFill>
                <a:latin typeface="Times New Roman" pitchFamily="18" charset="0"/>
                <a:cs typeface="Times New Roman" pitchFamily="18" charset="0"/>
              </a:rPr>
              <a:t>Yugandhara</a:t>
            </a:r>
            <a:r>
              <a:rPr lang="en-GB" sz="2400" b="1" i="1" dirty="0" smtClean="0">
                <a:solidFill>
                  <a:srgbClr val="002060"/>
                </a:solidFill>
                <a:latin typeface="Times New Roman" pitchFamily="18" charset="0"/>
                <a:cs typeface="Times New Roman" pitchFamily="18" charset="0"/>
              </a:rPr>
              <a:t>”</a:t>
            </a:r>
            <a:r>
              <a:rPr lang="en-GB" sz="2400" b="1" i="1" dirty="0" smtClean="0">
                <a:solidFill>
                  <a:srgbClr val="FF0000"/>
                </a:solidFill>
                <a:latin typeface="Times New Roman" pitchFamily="18" charset="0"/>
                <a:cs typeface="Times New Roman" pitchFamily="18" charset="0"/>
              </a:rPr>
              <a:t> as Divinity is the power behind the creation, sustenance and dissolution of every Yuga” </a:t>
            </a:r>
          </a:p>
          <a:p>
            <a:pPr marL="0" indent="0">
              <a:buNone/>
            </a:pPr>
            <a:r>
              <a:rPr lang="en-GB" sz="1600" dirty="0" smtClean="0">
                <a:solidFill>
                  <a:srgbClr val="FF0000"/>
                </a:solidFill>
                <a:latin typeface="Times New Roman" pitchFamily="18" charset="0"/>
                <a:cs typeface="Times New Roman" pitchFamily="18" charset="0"/>
              </a:rPr>
              <a:t>-</a:t>
            </a:r>
            <a:r>
              <a:rPr lang="en-GB" sz="1600" b="1" dirty="0" smtClean="0">
                <a:solidFill>
                  <a:srgbClr val="FF0000"/>
                </a:solidFill>
                <a:latin typeface="Times New Roman" pitchFamily="18" charset="0"/>
                <a:cs typeface="Times New Roman" pitchFamily="18" charset="0"/>
              </a:rPr>
              <a:t>07 April 1989</a:t>
            </a:r>
          </a:p>
          <a:p>
            <a:pPr marL="0" indent="0">
              <a:buNone/>
            </a:pP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3550366"/>
            <a:ext cx="4311321" cy="2888585"/>
          </a:xfrm>
          <a:prstGeom prst="rect">
            <a:avLst/>
          </a:prstGeom>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260648"/>
            <a:ext cx="936104" cy="823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306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en-GB" u="sng" dirty="0" smtClean="0">
                <a:solidFill>
                  <a:srgbClr val="FF0000"/>
                </a:solidFill>
                <a:latin typeface="Times New Roman" pitchFamily="18" charset="0"/>
                <a:cs typeface="Times New Roman" pitchFamily="18" charset="0"/>
              </a:rPr>
              <a:t>Bhagawan Uvacha…</a:t>
            </a:r>
            <a:endParaRPr lang="en-IN"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23528" y="908720"/>
            <a:ext cx="8363272" cy="5217443"/>
          </a:xfrm>
        </p:spPr>
        <p:txBody>
          <a:bodyPr>
            <a:normAutofit/>
          </a:bodyPr>
          <a:lstStyle/>
          <a:p>
            <a:pPr marL="0" indent="0">
              <a:buNone/>
            </a:pPr>
            <a:r>
              <a:rPr lang="en-GB" sz="2400" b="1" i="1" dirty="0" smtClean="0">
                <a:solidFill>
                  <a:srgbClr val="FF0000"/>
                </a:solidFill>
                <a:latin typeface="Times New Roman" pitchFamily="18" charset="0"/>
                <a:cs typeface="Times New Roman" pitchFamily="18" charset="0"/>
              </a:rPr>
              <a:t>“You </a:t>
            </a:r>
            <a:r>
              <a:rPr lang="en-GB" sz="2400" b="1" i="1" dirty="0">
                <a:solidFill>
                  <a:srgbClr val="FF0000"/>
                </a:solidFill>
                <a:latin typeface="Times New Roman" pitchFamily="18" charset="0"/>
                <a:cs typeface="Times New Roman" pitchFamily="18" charset="0"/>
              </a:rPr>
              <a:t>may be </a:t>
            </a:r>
            <a:r>
              <a:rPr lang="en-GB" sz="2400" b="1" i="1" dirty="0" smtClean="0">
                <a:solidFill>
                  <a:srgbClr val="FF0000"/>
                </a:solidFill>
                <a:latin typeface="Times New Roman" pitchFamily="18" charset="0"/>
                <a:cs typeface="Times New Roman" pitchFamily="18" charset="0"/>
              </a:rPr>
              <a:t>thinking </a:t>
            </a:r>
            <a:r>
              <a:rPr lang="en-GB" sz="2400" b="1" i="1" dirty="0">
                <a:solidFill>
                  <a:srgbClr val="FF0000"/>
                </a:solidFill>
                <a:latin typeface="Times New Roman" pitchFamily="18" charset="0"/>
                <a:cs typeface="Times New Roman" pitchFamily="18" charset="0"/>
              </a:rPr>
              <a:t>about the events that are going to take place in the forthcoming New Year (Ugadi). You think that the New Year would bring you happiness or sorrow. The year may be new, but what does it matter if you do not give up your old and mean habits? You aspire for good results, but are you performing good deeds</a:t>
            </a:r>
            <a:r>
              <a:rPr lang="en-GB" sz="2400" b="1" i="1" dirty="0" smtClean="0">
                <a:solidFill>
                  <a:srgbClr val="FF0000"/>
                </a:solidFill>
                <a:latin typeface="Times New Roman" pitchFamily="18" charset="0"/>
                <a:cs typeface="Times New Roman" pitchFamily="18" charset="0"/>
              </a:rPr>
              <a:t>?”</a:t>
            </a:r>
          </a:p>
          <a:p>
            <a:pPr marL="0" indent="0">
              <a:buNone/>
            </a:pPr>
            <a:r>
              <a:rPr lang="en-GB" i="1" dirty="0" smtClean="0">
                <a:solidFill>
                  <a:srgbClr val="FF0000"/>
                </a:solidFill>
                <a:latin typeface="Times New Roman" pitchFamily="18" charset="0"/>
                <a:cs typeface="Times New Roman" pitchFamily="18" charset="0"/>
              </a:rPr>
              <a:t>-</a:t>
            </a:r>
            <a:r>
              <a:rPr lang="en-GB" sz="1600" b="1" i="1" dirty="0" smtClean="0">
                <a:solidFill>
                  <a:srgbClr val="FF0000"/>
                </a:solidFill>
                <a:latin typeface="Times New Roman" pitchFamily="18" charset="0"/>
                <a:cs typeface="Times New Roman" pitchFamily="18" charset="0"/>
              </a:rPr>
              <a:t>16</a:t>
            </a:r>
            <a:r>
              <a:rPr lang="en-GB" sz="1600" b="1" i="1" baseline="30000" dirty="0" smtClean="0">
                <a:solidFill>
                  <a:srgbClr val="FF0000"/>
                </a:solidFill>
                <a:latin typeface="Times New Roman" pitchFamily="18" charset="0"/>
                <a:cs typeface="Times New Roman" pitchFamily="18" charset="0"/>
              </a:rPr>
              <a:t>th</a:t>
            </a:r>
            <a:r>
              <a:rPr lang="en-GB" sz="1600" b="1" i="1" dirty="0" smtClean="0">
                <a:solidFill>
                  <a:srgbClr val="FF0000"/>
                </a:solidFill>
                <a:latin typeface="Times New Roman" pitchFamily="18" charset="0"/>
                <a:cs typeface="Times New Roman" pitchFamily="18" charset="0"/>
              </a:rPr>
              <a:t> March 2003</a:t>
            </a:r>
            <a:endParaRPr lang="en-IN" sz="1600" b="1" i="1" dirty="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3212977"/>
            <a:ext cx="4251332" cy="3468240"/>
          </a:xfrm>
          <a:prstGeom prst="rect">
            <a:avLst/>
          </a:prstGeom>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116632"/>
            <a:ext cx="933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0075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en-GB" u="sng" dirty="0" smtClean="0">
                <a:solidFill>
                  <a:srgbClr val="FF0000"/>
                </a:solidFill>
                <a:latin typeface="Times New Roman" pitchFamily="18" charset="0"/>
                <a:cs typeface="Times New Roman" pitchFamily="18" charset="0"/>
              </a:rPr>
              <a:t>Bhagawan Uvacha…</a:t>
            </a:r>
            <a:endParaRPr lang="en-IN"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764704"/>
            <a:ext cx="8229600" cy="5361459"/>
          </a:xfrm>
        </p:spPr>
        <p:txBody>
          <a:bodyPr/>
          <a:lstStyle/>
          <a:p>
            <a:pPr marL="0" indent="0">
              <a:buNone/>
            </a:pPr>
            <a:r>
              <a:rPr lang="en-GB" sz="2400" b="1" i="1" dirty="0" smtClean="0">
                <a:solidFill>
                  <a:srgbClr val="FF0000"/>
                </a:solidFill>
                <a:latin typeface="Times New Roman" pitchFamily="18" charset="0"/>
                <a:cs typeface="Times New Roman" pitchFamily="18" charset="0"/>
              </a:rPr>
              <a:t>“You </a:t>
            </a:r>
            <a:r>
              <a:rPr lang="en-GB" sz="2400" b="1" i="1" dirty="0">
                <a:solidFill>
                  <a:srgbClr val="FF0000"/>
                </a:solidFill>
                <a:latin typeface="Times New Roman" pitchFamily="18" charset="0"/>
                <a:cs typeface="Times New Roman" pitchFamily="18" charset="0"/>
              </a:rPr>
              <a:t>expect others to be good toward you, but are you good toward them? If you act against the dictates of your conscience, how can you expect to be happy</a:t>
            </a:r>
            <a:r>
              <a:rPr lang="en-GB" sz="2400" b="1" i="1" dirty="0" smtClean="0">
                <a:solidFill>
                  <a:srgbClr val="FF0000"/>
                </a:solidFill>
                <a:latin typeface="Times New Roman" pitchFamily="18" charset="0"/>
                <a:cs typeface="Times New Roman" pitchFamily="18" charset="0"/>
              </a:rPr>
              <a:t>?”</a:t>
            </a:r>
          </a:p>
          <a:p>
            <a:pPr marL="0" indent="0">
              <a:buNone/>
            </a:pPr>
            <a:r>
              <a:rPr lang="en-GB" sz="1600" i="1" dirty="0" smtClean="0">
                <a:solidFill>
                  <a:srgbClr val="FF0000"/>
                </a:solidFill>
                <a:latin typeface="Times New Roman" pitchFamily="18" charset="0"/>
                <a:cs typeface="Times New Roman" pitchFamily="18" charset="0"/>
              </a:rPr>
              <a:t>-</a:t>
            </a:r>
            <a:r>
              <a:rPr lang="en-GB" sz="1600" b="1" i="1" dirty="0" smtClean="0">
                <a:solidFill>
                  <a:srgbClr val="FF0000"/>
                </a:solidFill>
                <a:latin typeface="Times New Roman" pitchFamily="18" charset="0"/>
                <a:cs typeface="Times New Roman" pitchFamily="18" charset="0"/>
              </a:rPr>
              <a:t>16</a:t>
            </a:r>
            <a:r>
              <a:rPr lang="en-GB" sz="1600" b="1" i="1" baseline="30000" dirty="0" smtClean="0">
                <a:solidFill>
                  <a:srgbClr val="FF0000"/>
                </a:solidFill>
                <a:latin typeface="Times New Roman" pitchFamily="18" charset="0"/>
                <a:cs typeface="Times New Roman" pitchFamily="18" charset="0"/>
              </a:rPr>
              <a:t>th</a:t>
            </a:r>
            <a:r>
              <a:rPr lang="en-GB" sz="1600" b="1" i="1" dirty="0" smtClean="0">
                <a:solidFill>
                  <a:srgbClr val="FF0000"/>
                </a:solidFill>
                <a:latin typeface="Times New Roman" pitchFamily="18" charset="0"/>
                <a:cs typeface="Times New Roman" pitchFamily="18" charset="0"/>
              </a:rPr>
              <a:t> March 2003</a:t>
            </a:r>
            <a:endParaRPr lang="en-GB" sz="1600" b="1" i="1" dirty="0">
              <a:solidFill>
                <a:srgbClr val="FF0000"/>
              </a:solidFill>
              <a:latin typeface="Times New Roman" pitchFamily="18" charset="0"/>
              <a:cs typeface="Times New Roman" pitchFamily="18" charset="0"/>
            </a:endParaRPr>
          </a:p>
          <a:p>
            <a:pPr marL="0" indent="0">
              <a:buNone/>
            </a:pPr>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4" y="2116266"/>
            <a:ext cx="3168352" cy="4493886"/>
          </a:xfrm>
          <a:prstGeom prst="rect">
            <a:avLst/>
          </a:prstGeom>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188640"/>
            <a:ext cx="933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2747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u="sng" dirty="0" smtClean="0">
                <a:solidFill>
                  <a:srgbClr val="FF0000"/>
                </a:solidFill>
                <a:latin typeface="Times New Roman" pitchFamily="18" charset="0"/>
                <a:cs typeface="Times New Roman" pitchFamily="18" charset="0"/>
              </a:rPr>
              <a:t>Bhagawan Uvacha</a:t>
            </a:r>
            <a:r>
              <a:rPr lang="en-GB" dirty="0" smtClean="0">
                <a:solidFill>
                  <a:srgbClr val="FF0000"/>
                </a:solidFill>
                <a:latin typeface="Times New Roman" pitchFamily="18" charset="0"/>
                <a:cs typeface="Times New Roman" pitchFamily="18" charset="0"/>
              </a:rPr>
              <a:t>…</a:t>
            </a:r>
            <a:endParaRPr lang="en-IN"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980728"/>
            <a:ext cx="8229600" cy="5145435"/>
          </a:xfrm>
        </p:spPr>
        <p:txBody>
          <a:bodyPr/>
          <a:lstStyle/>
          <a:p>
            <a:pPr marL="0" indent="0">
              <a:buNone/>
            </a:pPr>
            <a:r>
              <a:rPr lang="en-GB" sz="2400" b="1" i="1" dirty="0" smtClean="0">
                <a:solidFill>
                  <a:srgbClr val="FF0000"/>
                </a:solidFill>
                <a:latin typeface="Times New Roman" pitchFamily="18" charset="0"/>
                <a:cs typeface="Times New Roman" pitchFamily="18" charset="0"/>
              </a:rPr>
              <a:t>“Your </a:t>
            </a:r>
            <a:r>
              <a:rPr lang="en-GB" sz="2400" b="1" i="1" dirty="0">
                <a:solidFill>
                  <a:srgbClr val="FF0000"/>
                </a:solidFill>
                <a:latin typeface="Times New Roman" pitchFamily="18" charset="0"/>
                <a:cs typeface="Times New Roman" pitchFamily="18" charset="0"/>
              </a:rPr>
              <a:t>deeds should be in accordance with your aspirations. Good deeds will certainly yield good results. Today people are immersed in </a:t>
            </a:r>
            <a:r>
              <a:rPr lang="en-GB" sz="2400" b="1" i="1" dirty="0" err="1" smtClean="0">
                <a:solidFill>
                  <a:srgbClr val="FF0000"/>
                </a:solidFill>
                <a:latin typeface="Times New Roman" pitchFamily="18" charset="0"/>
                <a:cs typeface="Times New Roman" pitchFamily="18" charset="0"/>
              </a:rPr>
              <a:t>Adambara</a:t>
            </a:r>
            <a:r>
              <a:rPr lang="en-GB" sz="2400" b="1" i="1" dirty="0" smtClean="0">
                <a:solidFill>
                  <a:srgbClr val="FF0000"/>
                </a:solidFill>
                <a:latin typeface="Times New Roman" pitchFamily="18" charset="0"/>
                <a:cs typeface="Times New Roman" pitchFamily="18" charset="0"/>
              </a:rPr>
              <a:t> </a:t>
            </a:r>
            <a:r>
              <a:rPr lang="en-GB" sz="2400" b="1" i="1" dirty="0">
                <a:solidFill>
                  <a:srgbClr val="FF0000"/>
                </a:solidFill>
                <a:latin typeface="Times New Roman" pitchFamily="18" charset="0"/>
                <a:cs typeface="Times New Roman" pitchFamily="18" charset="0"/>
              </a:rPr>
              <a:t>(pomposity). How can such people attain </a:t>
            </a:r>
            <a:r>
              <a:rPr lang="en-GB" sz="2400" b="1" i="1" dirty="0" smtClean="0">
                <a:solidFill>
                  <a:srgbClr val="FF0000"/>
                </a:solidFill>
                <a:latin typeface="Times New Roman" pitchFamily="18" charset="0"/>
                <a:cs typeface="Times New Roman" pitchFamily="18" charset="0"/>
              </a:rPr>
              <a:t>Ananda </a:t>
            </a:r>
            <a:r>
              <a:rPr lang="en-GB" sz="2400" b="1" i="1" dirty="0">
                <a:solidFill>
                  <a:srgbClr val="FF0000"/>
                </a:solidFill>
                <a:latin typeface="Times New Roman" pitchFamily="18" charset="0"/>
                <a:cs typeface="Times New Roman" pitchFamily="18" charset="0"/>
              </a:rPr>
              <a:t>(bliss</a:t>
            </a:r>
            <a:r>
              <a:rPr lang="en-GB" sz="2400" b="1" i="1" dirty="0" smtClean="0">
                <a:solidFill>
                  <a:srgbClr val="FF0000"/>
                </a:solidFill>
                <a:latin typeface="Times New Roman" pitchFamily="18" charset="0"/>
                <a:cs typeface="Times New Roman" pitchFamily="18" charset="0"/>
              </a:rPr>
              <a:t>)?” </a:t>
            </a:r>
          </a:p>
          <a:p>
            <a:pPr marL="0" indent="0">
              <a:buNone/>
            </a:pPr>
            <a:r>
              <a:rPr lang="en-GB" sz="1400" b="1" i="1" dirty="0" smtClean="0">
                <a:solidFill>
                  <a:srgbClr val="FF0000"/>
                </a:solidFill>
                <a:latin typeface="Times New Roman" pitchFamily="18" charset="0"/>
                <a:cs typeface="Times New Roman" pitchFamily="18" charset="0"/>
              </a:rPr>
              <a:t>16</a:t>
            </a:r>
            <a:r>
              <a:rPr lang="en-GB" sz="1400" b="1" i="1" baseline="30000" dirty="0" smtClean="0">
                <a:solidFill>
                  <a:srgbClr val="FF0000"/>
                </a:solidFill>
                <a:latin typeface="Times New Roman" pitchFamily="18" charset="0"/>
                <a:cs typeface="Times New Roman" pitchFamily="18" charset="0"/>
              </a:rPr>
              <a:t>th</a:t>
            </a:r>
            <a:r>
              <a:rPr lang="en-GB" sz="1400" b="1" i="1" dirty="0" smtClean="0">
                <a:solidFill>
                  <a:srgbClr val="FF0000"/>
                </a:solidFill>
                <a:latin typeface="Times New Roman" pitchFamily="18" charset="0"/>
                <a:cs typeface="Times New Roman" pitchFamily="18" charset="0"/>
              </a:rPr>
              <a:t> March 2003</a:t>
            </a:r>
            <a:endParaRPr lang="en-IN" sz="1400" b="1" i="1" dirty="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2348880"/>
            <a:ext cx="2732396" cy="4248472"/>
          </a:xfrm>
          <a:prstGeom prst="rect">
            <a:avLst/>
          </a:prstGeom>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188640"/>
            <a:ext cx="933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242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TotalTime>
  <Words>839</Words>
  <Application>Microsoft Office PowerPoint</Application>
  <PresentationFormat>On-screen Show (4:3)</PresentationFormat>
  <Paragraphs>70</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Bhagawan Uvacha….</vt:lpstr>
      <vt:lpstr>Bhagawan Uvacha…</vt:lpstr>
      <vt:lpstr>Bhagawan Uvacha…</vt:lpstr>
      <vt:lpstr>Bhagawan Uvacha…</vt:lpstr>
      <vt:lpstr>Bhagawan Uvacha…</vt:lpstr>
      <vt:lpstr>Bhagawan Uvacha</vt:lpstr>
      <vt:lpstr>Bhagawan Uvacha…</vt:lpstr>
      <vt:lpstr>Bhagawan Uvacha…</vt:lpstr>
      <vt:lpstr>Bhagawan Uvacha…</vt:lpstr>
      <vt:lpstr>Bhagawan Uvacha…</vt:lpstr>
      <vt:lpstr>Bhagawan Uvacha…</vt:lpstr>
      <vt:lpstr>Bhagawan Uvacha…</vt:lpstr>
      <vt:lpstr>Bhagawan Uvacha…</vt:lpstr>
      <vt:lpstr>Bhagawan Uvacha…</vt:lpstr>
      <vt:lpstr>Bhagawan Uvacha…</vt:lpstr>
      <vt:lpstr>Bhagawan Uvacha…</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Bhagawan Uvacha….</dc:title>
  <dc:creator>HP</dc:creator>
  <cp:lastModifiedBy>HP</cp:lastModifiedBy>
  <cp:revision>23</cp:revision>
  <dcterms:created xsi:type="dcterms:W3CDTF">2021-03-30T13:24:08Z</dcterms:created>
  <dcterms:modified xsi:type="dcterms:W3CDTF">2021-04-01T06:48:30Z</dcterms:modified>
</cp:coreProperties>
</file>