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0" r:id="rId4"/>
    <p:sldId id="257" r:id="rId5"/>
    <p:sldId id="261" r:id="rId6"/>
    <p:sldId id="268" r:id="rId7"/>
    <p:sldId id="273" r:id="rId8"/>
    <p:sldId id="258" r:id="rId9"/>
    <p:sldId id="264" r:id="rId10"/>
    <p:sldId id="265" r:id="rId11"/>
    <p:sldId id="267" r:id="rId12"/>
    <p:sldId id="272" r:id="rId13"/>
    <p:sldId id="274" r:id="rId14"/>
    <p:sldId id="266" r:id="rId15"/>
    <p:sldId id="276" r:id="rId16"/>
    <p:sldId id="269" r:id="rId17"/>
    <p:sldId id="271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D430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E0E-A180-4424-8DF5-90E9E0977FA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E0E-A180-4424-8DF5-90E9E0977FA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E0E-A180-4424-8DF5-90E9E0977FA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E0E-A180-4424-8DF5-90E9E0977FA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E0E-A180-4424-8DF5-90E9E0977FA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E0E-A180-4424-8DF5-90E9E0977FA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E0E-A180-4424-8DF5-90E9E0977FA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E0E-A180-4424-8DF5-90E9E0977FA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E0E-A180-4424-8DF5-90E9E0977FA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E0E-A180-4424-8DF5-90E9E0977FA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FE0E-A180-4424-8DF5-90E9E0977FA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2FE0E-A180-4424-8DF5-90E9E0977FA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EFE8-EB45-4A04-A82E-4740575EB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304799"/>
          </a:xfrm>
        </p:spPr>
        <p:txBody>
          <a:bodyPr>
            <a:normAutofit fontScale="90000"/>
          </a:bodyPr>
          <a:lstStyle/>
          <a:p>
            <a:endParaRPr lang="en-US" sz="2800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33400"/>
            <a:ext cx="8458200" cy="6019800"/>
          </a:xfrm>
        </p:spPr>
        <p:txBody>
          <a:bodyPr>
            <a:normAutofit lnSpcReduction="10000"/>
          </a:bodyPr>
          <a:lstStyle/>
          <a:p>
            <a:endParaRPr lang="en-US" sz="8000" b="1" dirty="0" smtClean="0">
              <a:latin typeface="Arial Narrow" pitchFamily="34" charset="0"/>
            </a:endParaRPr>
          </a:p>
          <a:p>
            <a:endParaRPr lang="en-US" sz="8000" b="1" dirty="0" smtClean="0">
              <a:latin typeface="Arial Narrow" pitchFamily="34" charset="0"/>
            </a:endParaRPr>
          </a:p>
          <a:p>
            <a:endParaRPr lang="en-US" sz="52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n-US" sz="5200" b="1" dirty="0" smtClean="0">
                <a:solidFill>
                  <a:srgbClr val="FFFF00"/>
                </a:solidFill>
                <a:latin typeface="Arial Narrow" pitchFamily="34" charset="0"/>
              </a:rPr>
              <a:t>Multi Significance </a:t>
            </a:r>
          </a:p>
          <a:p>
            <a:r>
              <a:rPr lang="en-US" sz="5200" b="1" dirty="0" smtClean="0">
                <a:solidFill>
                  <a:srgbClr val="FFFF00"/>
                </a:solidFill>
                <a:latin typeface="Arial Narrow" pitchFamily="34" charset="0"/>
              </a:rPr>
              <a:t>of</a:t>
            </a:r>
          </a:p>
          <a:p>
            <a:r>
              <a:rPr lang="en-US" sz="5200" b="1" dirty="0" smtClean="0">
                <a:solidFill>
                  <a:srgbClr val="FFFF00"/>
                </a:solidFill>
                <a:latin typeface="Arial Narrow" pitchFamily="34" charset="0"/>
              </a:rPr>
              <a:t>Nine Point Code of Conduct</a:t>
            </a:r>
            <a:endParaRPr lang="en-US" sz="5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5" name="Picture 4" descr="Pict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04800"/>
            <a:ext cx="4878659" cy="3636818"/>
          </a:xfrm>
          <a:prstGeom prst="rect">
            <a:avLst/>
          </a:prstGeom>
        </p:spPr>
      </p:pic>
      <p:pic>
        <p:nvPicPr>
          <p:cNvPr id="10" name="Picture 9" descr="flamewor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76600"/>
            <a:ext cx="1819275" cy="2419350"/>
          </a:xfrm>
          <a:prstGeom prst="rect">
            <a:avLst/>
          </a:prstGeom>
        </p:spPr>
      </p:pic>
      <p:pic>
        <p:nvPicPr>
          <p:cNvPr id="11" name="Picture 10" descr="flamewor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352800"/>
            <a:ext cx="1819275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9600" y="228600"/>
            <a:ext cx="8305800" cy="6400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2933700" y="1790700"/>
            <a:ext cx="31242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9600" y="3352800"/>
            <a:ext cx="4038600" cy="2301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648200" y="2057400"/>
            <a:ext cx="3886200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0" y="3352800"/>
            <a:ext cx="3050843" cy="2263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286000" y="4038600"/>
            <a:ext cx="2971800" cy="160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Content Placeholder 44" descr="198572_124879007674627_199320778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517793"/>
            <a:ext cx="1604886" cy="27843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rish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7881">
            <a:off x="4630392" y="421822"/>
            <a:ext cx="1905000" cy="2682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nd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4267200"/>
            <a:ext cx="1756795" cy="1671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cow_im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581400"/>
            <a:ext cx="1905001" cy="2141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parents1V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2819400"/>
            <a:ext cx="14859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7620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Daiva Runa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1295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Rushi  Runa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600" y="3276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Pithru Runa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4200" y="3657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Bhuta Runa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2057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DAIVA</a:t>
            </a:r>
          </a:p>
          <a:p>
            <a:r>
              <a:rPr lang="en-US" b="1" dirty="0" smtClean="0">
                <a:latin typeface="Arial Narrow" pitchFamily="34" charset="0"/>
              </a:rPr>
              <a:t>RUNA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3200" y="990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RUSHI</a:t>
            </a:r>
          </a:p>
          <a:p>
            <a:r>
              <a:rPr lang="en-US" b="1" dirty="0" smtClean="0">
                <a:latin typeface="Arial Narrow" pitchFamily="34" charset="0"/>
              </a:rPr>
              <a:t>RUNA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1200" y="3200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PITRU</a:t>
            </a:r>
          </a:p>
          <a:p>
            <a:r>
              <a:rPr lang="en-US" b="1" dirty="0" smtClean="0">
                <a:latin typeface="Arial Narrow" pitchFamily="34" charset="0"/>
              </a:rPr>
              <a:t>RUNA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8600" y="6019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SAMAJA  RUNA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3733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BHUTA</a:t>
            </a:r>
          </a:p>
          <a:p>
            <a:r>
              <a:rPr lang="en-US" b="1" dirty="0" smtClean="0">
                <a:latin typeface="Arial Narrow" pitchFamily="34" charset="0"/>
              </a:rPr>
              <a:t>RUNA</a:t>
            </a:r>
            <a:endParaRPr lang="en-US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 Narrow" pitchFamily="34" charset="0"/>
              </a:rPr>
              <a:t>            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Swami Demonstrates!!</a:t>
            </a:r>
            <a:endParaRPr lang="en-US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6" name="Content Placeholder 5" descr="eswaramma-samdhi-visit-3rd-may-2010-sathya-sai-bab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2563698" cy="3048000"/>
          </a:xfrm>
        </p:spPr>
      </p:pic>
      <p:pic>
        <p:nvPicPr>
          <p:cNvPr id="7" name="Picture 6" descr="425441_122704321204451_133647914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799" y="990599"/>
            <a:ext cx="2590801" cy="3346451"/>
          </a:xfrm>
          <a:prstGeom prst="rect">
            <a:avLst/>
          </a:prstGeom>
        </p:spPr>
      </p:pic>
      <p:pic>
        <p:nvPicPr>
          <p:cNvPr id="8" name="Picture 7" descr="Pictur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914400"/>
            <a:ext cx="2562225" cy="3433179"/>
          </a:xfrm>
          <a:prstGeom prst="rect">
            <a:avLst/>
          </a:prstGeom>
        </p:spPr>
      </p:pic>
      <p:pic>
        <p:nvPicPr>
          <p:cNvPr id="9" name="Picture 8" descr="398422_192819294155614_100002826334610_289691_125164133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619625"/>
            <a:ext cx="5029200" cy="2238375"/>
          </a:xfrm>
          <a:prstGeom prst="rect">
            <a:avLst/>
          </a:prstGeom>
        </p:spPr>
      </p:pic>
      <p:pic>
        <p:nvPicPr>
          <p:cNvPr id="10" name="Picture 9" descr="381088_2569459399600_1347668389_2971284_122249441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657600"/>
            <a:ext cx="2438781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8" name="Content Placeholder 7" descr="circle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"/>
            <a:ext cx="7086600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6400800"/>
          </a:xfrm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Daily Meditation &amp; Prayer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Devotional Singing / Prayer with members of one’s own family once a week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Participation of children of family in Bal Vikas of the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Attendance at least once a month at Bhajan and Nagarsankirtan of the organisation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Participation in community service of the organisation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  <a:latin typeface="Arial Narrow" pitchFamily="34" charset="0"/>
              </a:rPr>
              <a:t>Regular Study of Sai Literature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Speaking Softly &amp; Lovingly with everyone with whom one comes into contact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Not to indulge in talking ill of others especially in their absence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Putting into practice principle of “ Ceiling on Desires” and utilise any savings thereby  generated for the Service of Mankind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9 point code of conduct</a:t>
            </a:r>
            <a:endParaRPr lang="en-US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10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  </a:t>
            </a:r>
            <a:r>
              <a:rPr lang="en-US" b="1" dirty="0" smtClean="0">
                <a:solidFill>
                  <a:srgbClr val="002060"/>
                </a:solidFill>
                <a:latin typeface="Arial Narrow" pitchFamily="34" charset="0"/>
              </a:rPr>
              <a:t>We do 3 Tapas when we follow 9 points as mentioned in the 17</a:t>
            </a:r>
            <a:r>
              <a:rPr lang="en-US" b="1" baseline="30000" dirty="0" smtClean="0">
                <a:solidFill>
                  <a:srgbClr val="002060"/>
                </a:solidFill>
                <a:latin typeface="Arial Narrow" pitchFamily="34" charset="0"/>
              </a:rPr>
              <a:t>th</a:t>
            </a:r>
            <a:r>
              <a:rPr lang="en-US" b="1" dirty="0" smtClean="0">
                <a:solidFill>
                  <a:srgbClr val="002060"/>
                </a:solidFill>
                <a:latin typeface="Arial Narrow" pitchFamily="34" charset="0"/>
              </a:rPr>
              <a:t> chapter  Of Bhagwat Gita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4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8" name="Content Placeholder 5" descr="6a00d8345191c169e200e55076280a8833-5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981200"/>
            <a:ext cx="3227962" cy="4247998"/>
          </a:xfrm>
          <a:prstGeom prst="rect">
            <a:avLst/>
          </a:prstGeom>
        </p:spPr>
      </p:pic>
      <p:pic>
        <p:nvPicPr>
          <p:cNvPr id="5" name="Content Placeholder 3" descr="C6290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57400"/>
            <a:ext cx="4953000" cy="44552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362200" y="23622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KAYAKA</a:t>
            </a:r>
          </a:p>
          <a:p>
            <a:r>
              <a:rPr lang="en-US" sz="2800" b="1" dirty="0" smtClean="0">
                <a:latin typeface="Arial Narrow" pitchFamily="34" charset="0"/>
              </a:rPr>
              <a:t>(With Body)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4419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VACHIKA</a:t>
            </a:r>
          </a:p>
          <a:p>
            <a:r>
              <a:rPr lang="en-US" sz="2400" b="1" dirty="0" smtClean="0">
                <a:latin typeface="Arial Narrow" pitchFamily="34" charset="0"/>
              </a:rPr>
              <a:t>( With Words)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5814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MANASIKA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( With Mind)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3429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  1 to 8 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5410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6 &amp; 7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648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  All 9 pts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57150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Daily Meditation &amp; Prayer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Devotional Singing / Prayer with members of one’s own family once a week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Participation of children of family in Bal Vikas of the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Attendance at least once a month at Bhajan and Nagarsankirtan of the organisation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Participation in community service of the organisation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Regular Study of Sai Literature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Speaking Softly &amp; Lovingly with everyone with whom one comes into contact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Not to indulge in talking ill of others especially in their absence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Putting into practice principle of “ Ceiling on Desires” and utilise any savings thereby  generated for the Service of Mankind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9 point code of Conduct</a:t>
            </a:r>
            <a:endParaRPr lang="en-US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791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A sincere practice of 9 points will benefit  the member in many ways: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We Live as Per Indian Culture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Practice the 3 Eligibility of Bhagwan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True Progress in Spiritual Sadhana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Discharge the 5 debts of Human Being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Practice the 3 Tapas of Body Mind and Word as mentioned in Bhagwat Gita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248400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When we practice the 9 code of Conduct…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We become Hollow like the FLUTE…</a:t>
            </a: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 descr="Hindu Religious Sacred Lord Wallpapers - god krishna wallpapers (3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36576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bamboo-flute-peacock-feather-22089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990600"/>
            <a:ext cx="2133600" cy="1618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sai-krishna-murlidhar-chita-chora-krishna-flu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124200"/>
            <a:ext cx="4191000" cy="3524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0"/>
            <a:ext cx="8229600" cy="6858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8000" b="1" dirty="0" smtClean="0">
                <a:solidFill>
                  <a:srgbClr val="002060"/>
                </a:solidFill>
                <a:latin typeface="Arial Narrow" pitchFamily="34" charset="0"/>
              </a:rPr>
              <a:t>      </a:t>
            </a:r>
          </a:p>
          <a:p>
            <a:pPr>
              <a:buNone/>
            </a:pPr>
            <a:r>
              <a:rPr lang="en-US" sz="8000" b="1" dirty="0" smtClean="0">
                <a:solidFill>
                  <a:srgbClr val="FFFF00"/>
                </a:solidFill>
                <a:latin typeface="Arial Narrow" pitchFamily="34" charset="0"/>
              </a:rPr>
              <a:t>       Jai Sai Ram</a:t>
            </a:r>
            <a:endParaRPr lang="en-US" sz="8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6" name="Content Placeholder 3" descr="428673_287034721365925_100001781974870_698222_168735543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6709173" cy="4472782"/>
          </a:xfrm>
          <a:prstGeom prst="rect">
            <a:avLst/>
          </a:prstGeom>
          <a:solidFill>
            <a:srgbClr val="00206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Significance of Number 9</a:t>
            </a:r>
            <a:endParaRPr lang="en-US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FFFF00"/>
                </a:solidFill>
                <a:latin typeface="Arial Narrow" pitchFamily="34" charset="0"/>
              </a:rPr>
              <a:t>9 forms of Devotion ( Nava </a:t>
            </a:r>
            <a:r>
              <a:rPr lang="en-US" sz="4400" b="1" dirty="0" err="1" smtClean="0">
                <a:solidFill>
                  <a:srgbClr val="FFFF00"/>
                </a:solidFill>
                <a:latin typeface="Arial Narrow" pitchFamily="34" charset="0"/>
              </a:rPr>
              <a:t>vidha</a:t>
            </a:r>
            <a:r>
              <a:rPr lang="en-US" sz="4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 Narrow" pitchFamily="34" charset="0"/>
              </a:rPr>
              <a:t>Bhakthi</a:t>
            </a:r>
            <a:r>
              <a:rPr lang="en-US" sz="4400" b="1" dirty="0" smtClean="0">
                <a:solidFill>
                  <a:srgbClr val="FFFF00"/>
                </a:solidFill>
                <a:latin typeface="Arial Narrow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FFFF00"/>
                </a:solidFill>
                <a:latin typeface="Arial Narrow" pitchFamily="34" charset="0"/>
              </a:rPr>
              <a:t>9 Nights ( </a:t>
            </a:r>
            <a:r>
              <a:rPr lang="en-US" sz="4400" b="1" dirty="0" err="1" smtClean="0">
                <a:solidFill>
                  <a:srgbClr val="FFFF00"/>
                </a:solidFill>
                <a:latin typeface="Arial Narrow" pitchFamily="34" charset="0"/>
              </a:rPr>
              <a:t>Navaratri</a:t>
            </a:r>
            <a:r>
              <a:rPr lang="en-US" sz="4400" b="1" dirty="0" smtClean="0">
                <a:solidFill>
                  <a:srgbClr val="FFFF00"/>
                </a:solidFill>
                <a:latin typeface="Arial Narrow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FFFF00"/>
                </a:solidFill>
                <a:latin typeface="Arial Narrow" pitchFamily="34" charset="0"/>
              </a:rPr>
              <a:t>9 planets ( </a:t>
            </a:r>
            <a:r>
              <a:rPr lang="en-US" sz="4400" b="1" dirty="0" err="1" smtClean="0">
                <a:solidFill>
                  <a:srgbClr val="FFFF00"/>
                </a:solidFill>
                <a:latin typeface="Arial Narrow" pitchFamily="34" charset="0"/>
              </a:rPr>
              <a:t>Navagrahas</a:t>
            </a:r>
            <a:r>
              <a:rPr lang="en-US" sz="4400" b="1" dirty="0" smtClean="0">
                <a:solidFill>
                  <a:srgbClr val="FFFF00"/>
                </a:solidFill>
                <a:latin typeface="Arial Narrow" pitchFamily="34" charset="0"/>
              </a:rPr>
              <a:t> )</a:t>
            </a: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FFFF00"/>
                </a:solidFill>
                <a:latin typeface="Arial Narrow" pitchFamily="34" charset="0"/>
              </a:rPr>
              <a:t>9 Point Code of Conduct…</a:t>
            </a:r>
            <a:endParaRPr lang="en-US" sz="4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FF00"/>
                </a:solidFill>
                <a:latin typeface="Arial Narrow" pitchFamily="34" charset="0"/>
              </a:rPr>
              <a:t>First All India Conference- 1967- Madras</a:t>
            </a:r>
            <a:endParaRPr lang="en-US" b="1" u="sng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715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514350" indent="-514350" algn="r"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1.We should be interested in </a:t>
            </a:r>
          </a:p>
          <a:p>
            <a:pPr marL="514350" indent="-514350" algn="r"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   our Liberation</a:t>
            </a:r>
          </a:p>
          <a:p>
            <a:pPr marL="514350" indent="-514350" algn="r"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2.We should have unshakable </a:t>
            </a:r>
          </a:p>
          <a:p>
            <a:pPr marL="514350" indent="-514350" algn="r"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 faith in Name, Form and </a:t>
            </a:r>
          </a:p>
          <a:p>
            <a:pPr marL="514350" indent="-514350" algn="r"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  Teachings of Swami.</a:t>
            </a:r>
          </a:p>
          <a:p>
            <a:pPr marL="514350" indent="-514350" algn="r"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3. We should be recognized </a:t>
            </a:r>
          </a:p>
          <a:p>
            <a:pPr marL="514350" indent="-514350" algn="r"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   as a Good Person in </a:t>
            </a:r>
            <a:r>
              <a:rPr lang="en-US" b="1" dirty="0" smtClean="0">
                <a:solidFill>
                  <a:srgbClr val="002060"/>
                </a:solidFill>
                <a:latin typeface="Arial Narrow" pitchFamily="34" charset="0"/>
              </a:rPr>
              <a:t>Society</a:t>
            </a:r>
            <a:endParaRPr lang="en-US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" name="Picture 4" descr="542131_3880496654712_1347668389_3563721_163482084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3642845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1980- Nine Point Code of Conduct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638800"/>
          </a:xfrm>
        </p:spPr>
        <p:txBody>
          <a:bodyPr>
            <a:normAutofit/>
          </a:bodyPr>
          <a:lstStyle/>
          <a:p>
            <a:pPr algn="r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</a:rPr>
              <a:t> Avatar’s </a:t>
            </a:r>
            <a:r>
              <a:rPr lang="en-US" b="1" dirty="0" smtClean="0">
                <a:solidFill>
                  <a:srgbClr val="FFFF00"/>
                </a:solidFill>
              </a:rPr>
              <a:t>Gift to Humanity For Sadhana &amp; Evolution</a:t>
            </a:r>
          </a:p>
          <a:p>
            <a:pPr algn="r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</a:rPr>
              <a:t>Prescription for Complete </a:t>
            </a:r>
          </a:p>
          <a:p>
            <a:pPr algn="r">
              <a:buNone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Human Experience</a:t>
            </a:r>
          </a:p>
          <a:p>
            <a:pPr algn="r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</a:rPr>
              <a:t>Must for all “Sai Devotees” </a:t>
            </a:r>
          </a:p>
          <a:p>
            <a:pPr algn="r">
              <a:buNone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especially Office bearers</a:t>
            </a:r>
          </a:p>
          <a:p>
            <a:pPr algn="r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</a:rPr>
              <a:t>Helps in Spiritual Growth </a:t>
            </a:r>
          </a:p>
          <a:p>
            <a:pPr algn="r">
              <a:buNone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of Individual, Family and </a:t>
            </a:r>
          </a:p>
          <a:p>
            <a:pPr algn="r">
              <a:buNone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Society.</a:t>
            </a:r>
          </a:p>
          <a:p>
            <a:endParaRPr lang="en-US" dirty="0"/>
          </a:p>
        </p:txBody>
      </p:sp>
      <p:pic>
        <p:nvPicPr>
          <p:cNvPr id="6" name="Picture 5" descr="0025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3429000" cy="2743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latin typeface="Arial Narrow" pitchFamily="34" charset="0"/>
              </a:rPr>
              <a:t>9 point code of Conduct</a:t>
            </a:r>
            <a:endParaRPr lang="en-US" sz="3200" b="1" u="sng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791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Daily Meditation &amp; Prayer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Devotional Singing / Prayer with members of one’s own family once a week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Participation of children of family in Bal Vikas of the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Attendance at least once a month at Bhajan and Nagarsankirtan of the organisation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Participation in community service of the organisation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Regular Study of Sai Literature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Speaking Softly &amp; Lovingly with everyone with whom one comes into contact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Not to indulge in talking ill of others especially in their absence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Putting into practice principle of “ Ceiling on Desires” and utilise any savings thereby  generated for the Service of Mankind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9 point code  of Conduct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boys-pray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2438400"/>
            <a:ext cx="2133600" cy="1600200"/>
          </a:xfrm>
        </p:spPr>
      </p:pic>
      <p:pic>
        <p:nvPicPr>
          <p:cNvPr id="6" name="Picture 5" descr="bal vikas meditation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33400"/>
            <a:ext cx="2393695" cy="1524000"/>
          </a:xfrm>
          <a:prstGeom prst="rect">
            <a:avLst/>
          </a:prstGeom>
        </p:spPr>
      </p:pic>
      <p:pic>
        <p:nvPicPr>
          <p:cNvPr id="7" name="Picture 6" descr="imagesv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04800"/>
            <a:ext cx="1981200" cy="2645004"/>
          </a:xfrm>
          <a:prstGeom prst="rect">
            <a:avLst/>
          </a:prstGeom>
        </p:spPr>
      </p:pic>
      <p:pic>
        <p:nvPicPr>
          <p:cNvPr id="8" name="Picture 7" descr="6931103_f49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24200"/>
            <a:ext cx="2504501" cy="1676400"/>
          </a:xfrm>
          <a:prstGeom prst="rect">
            <a:avLst/>
          </a:prstGeom>
        </p:spPr>
      </p:pic>
      <p:pic>
        <p:nvPicPr>
          <p:cNvPr id="9" name="Picture 8" descr="sb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4267200"/>
            <a:ext cx="2796988" cy="2247900"/>
          </a:xfrm>
          <a:prstGeom prst="rect">
            <a:avLst/>
          </a:prstGeom>
        </p:spPr>
      </p:pic>
      <p:pic>
        <p:nvPicPr>
          <p:cNvPr id="10" name="Picture 9" descr="Reading-a-book-0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5105400"/>
            <a:ext cx="2209800" cy="1543050"/>
          </a:xfrm>
          <a:prstGeom prst="rect">
            <a:avLst/>
          </a:prstGeom>
        </p:spPr>
      </p:pic>
      <p:pic>
        <p:nvPicPr>
          <p:cNvPr id="11" name="Picture 10" descr="sathya-sai-organisation-sevadal-serviceEvacuated-Piligrim-being-given-food-packet-0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2438400"/>
            <a:ext cx="2971800" cy="1995488"/>
          </a:xfrm>
          <a:prstGeom prst="rect">
            <a:avLst/>
          </a:prstGeom>
        </p:spPr>
      </p:pic>
      <p:pic>
        <p:nvPicPr>
          <p:cNvPr id="12" name="Picture 11" descr="team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400" y="4648200"/>
            <a:ext cx="2974461" cy="1905000"/>
          </a:xfrm>
          <a:prstGeom prst="rect">
            <a:avLst/>
          </a:prstGeom>
        </p:spPr>
      </p:pic>
      <p:pic>
        <p:nvPicPr>
          <p:cNvPr id="13" name="Picture 12" descr="978188774741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4200" y="204891"/>
            <a:ext cx="1600200" cy="2098091"/>
          </a:xfrm>
          <a:prstGeom prst="rect">
            <a:avLst/>
          </a:prstGeom>
        </p:spPr>
      </p:pic>
      <p:pic>
        <p:nvPicPr>
          <p:cNvPr id="14" name="Picture 13" descr="candleligh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90800" y="533400"/>
            <a:ext cx="720436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Ideal Sadhana at 3 Levels</a:t>
            </a:r>
            <a:endParaRPr lang="en-US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4" name="Content Placeholder 3" descr="C6290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199" y="914400"/>
            <a:ext cx="6124311" cy="56387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Narrow" pitchFamily="34" charset="0"/>
              </a:rPr>
              <a:t>                 </a:t>
            </a:r>
            <a:r>
              <a:rPr lang="en-US" sz="3600" b="1" dirty="0" smtClean="0">
                <a:latin typeface="Arial Narrow" pitchFamily="34" charset="0"/>
              </a:rPr>
              <a:t>INDIVIDUAL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4800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ORGANISATION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124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 Narrow" pitchFamily="34" charset="0"/>
              </a:rPr>
              <a:t>SOCIETY</a:t>
            </a:r>
            <a:endParaRPr lang="en-US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9 Point Code of Conduct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791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Daily Meditation &amp; Prayer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Devotional Singing / Prayer with members of one’s own family once a week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Participation of children of family in Bal Vikas of the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Attendance at least once a month at Bhajan and Nagarsankirtan of the organisation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Participation in community service of the organisation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Regular Study of Sai Literature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AD430"/>
                </a:solidFill>
                <a:latin typeface="Arial Narrow" pitchFamily="34" charset="0"/>
              </a:rPr>
              <a:t>Speaking Softly &amp; Lovingly with everyone with whom one comes into contact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AD430"/>
                </a:solidFill>
                <a:latin typeface="Arial Narrow" pitchFamily="34" charset="0"/>
              </a:rPr>
              <a:t>Not to indulge in talking ill of others especially in their absence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AD430"/>
                </a:solidFill>
                <a:latin typeface="Arial Narrow" pitchFamily="34" charset="0"/>
              </a:rPr>
              <a:t>Putting into practice principle of “ Ceiling on Desires” and utilise any savings thereby  generated for the Service of Mankind.</a:t>
            </a:r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5 Runas / Obligations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05800" cy="5715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6000" b="1" dirty="0" smtClean="0">
                <a:solidFill>
                  <a:srgbClr val="FFFF00"/>
                </a:solidFill>
                <a:latin typeface="Arial Narrow" pitchFamily="34" charset="0"/>
              </a:rPr>
              <a:t>Daiva Runa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b="1" dirty="0" smtClean="0">
                <a:solidFill>
                  <a:srgbClr val="FFFF00"/>
                </a:solidFill>
                <a:latin typeface="Arial Narrow" pitchFamily="34" charset="0"/>
              </a:rPr>
              <a:t>Rushi Runa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b="1" dirty="0" smtClean="0">
                <a:solidFill>
                  <a:srgbClr val="FFFF00"/>
                </a:solidFill>
                <a:latin typeface="Arial Narrow" pitchFamily="34" charset="0"/>
              </a:rPr>
              <a:t>Pithru Runa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b="1" dirty="0" smtClean="0">
                <a:solidFill>
                  <a:srgbClr val="FFFF00"/>
                </a:solidFill>
                <a:latin typeface="Arial Narrow" pitchFamily="34" charset="0"/>
              </a:rPr>
              <a:t>Samja Runa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b="1" dirty="0" smtClean="0">
                <a:solidFill>
                  <a:srgbClr val="FFFF00"/>
                </a:solidFill>
                <a:latin typeface="Arial Narrow" pitchFamily="34" charset="0"/>
              </a:rPr>
              <a:t>Bhuta Runa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0026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914399"/>
            <a:ext cx="3581400" cy="5416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706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Significance of Number 9</vt:lpstr>
      <vt:lpstr>First All India Conference- 1967- Madras</vt:lpstr>
      <vt:lpstr>1980- Nine Point Code of Conduct</vt:lpstr>
      <vt:lpstr>9 point code of Conduct</vt:lpstr>
      <vt:lpstr>9 point code  of Conduct</vt:lpstr>
      <vt:lpstr>Ideal Sadhana at 3 Levels</vt:lpstr>
      <vt:lpstr>9 Point Code of Conduct</vt:lpstr>
      <vt:lpstr>5 Runas / Obligations</vt:lpstr>
      <vt:lpstr>PowerPoint Presentation</vt:lpstr>
      <vt:lpstr>            Swami Demonstrates!!</vt:lpstr>
      <vt:lpstr>PowerPoint Presentation</vt:lpstr>
      <vt:lpstr>PowerPoint Presentation</vt:lpstr>
      <vt:lpstr>9 point code of conduct</vt:lpstr>
      <vt:lpstr>PowerPoint Presentation</vt:lpstr>
      <vt:lpstr>9 point code of Conduct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 Sri Sai Ram</dc:title>
  <dc:creator>Sai</dc:creator>
  <cp:lastModifiedBy>HP</cp:lastModifiedBy>
  <cp:revision>107</cp:revision>
  <dcterms:created xsi:type="dcterms:W3CDTF">2013-10-17T05:33:41Z</dcterms:created>
  <dcterms:modified xsi:type="dcterms:W3CDTF">2022-03-14T04:37:47Z</dcterms:modified>
</cp:coreProperties>
</file>