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97" r:id="rId9"/>
    <p:sldId id="261" r:id="rId10"/>
    <p:sldId id="262" r:id="rId11"/>
    <p:sldId id="270" r:id="rId12"/>
    <p:sldId id="265" r:id="rId13"/>
    <p:sldId id="266" r:id="rId14"/>
    <p:sldId id="267" r:id="rId15"/>
    <p:sldId id="271" r:id="rId16"/>
    <p:sldId id="274" r:id="rId17"/>
    <p:sldId id="282" r:id="rId18"/>
    <p:sldId id="281" r:id="rId19"/>
    <p:sldId id="277" r:id="rId20"/>
    <p:sldId id="278" r:id="rId21"/>
    <p:sldId id="279" r:id="rId22"/>
    <p:sldId id="280" r:id="rId23"/>
    <p:sldId id="275" r:id="rId24"/>
    <p:sldId id="283" r:id="rId25"/>
    <p:sldId id="290" r:id="rId26"/>
    <p:sldId id="276" r:id="rId27"/>
    <p:sldId id="272" r:id="rId28"/>
    <p:sldId id="273" r:id="rId29"/>
    <p:sldId id="284" r:id="rId30"/>
    <p:sldId id="269" r:id="rId31"/>
    <p:sldId id="285" r:id="rId32"/>
    <p:sldId id="286" r:id="rId33"/>
    <p:sldId id="295" r:id="rId34"/>
    <p:sldId id="296" r:id="rId35"/>
    <p:sldId id="291" r:id="rId36"/>
    <p:sldId id="287" r:id="rId37"/>
    <p:sldId id="288" r:id="rId38"/>
    <p:sldId id="292" r:id="rId39"/>
    <p:sldId id="293" r:id="rId40"/>
    <p:sldId id="294" r:id="rId41"/>
    <p:sldId id="289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D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F1335-F86C-4BF0-ACE8-42C65A73B1D1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4F089-C7A3-4188-898B-4B15F84EE0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659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4F089-C7A3-4188-898B-4B15F84EE010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595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1302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043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618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76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149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9297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483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370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212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30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270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E81DC-2B7F-42DE-9077-C2190539DDDF}" type="datetimeFigureOut">
              <a:rPr lang="en-IN" smtClean="0"/>
              <a:t>01-10-2020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2BFDF-3F6C-4C7A-9ED3-CE4DDAE458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0516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Ramakatha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Rasavahini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8424936" cy="5616624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3406"/>
            <a:ext cx="8712968" cy="562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u="sng" dirty="0" err="1" smtClean="0">
                <a:solidFill>
                  <a:srgbClr val="FFFF00"/>
                </a:solidFill>
                <a:latin typeface="Arial Narrow" pitchFamily="34" charset="0"/>
              </a:rPr>
              <a:t>Eha</a:t>
            </a:r>
            <a:r>
              <a:rPr lang="en-GB" u="sng" dirty="0" smtClean="0">
                <a:solidFill>
                  <a:srgbClr val="FFFF00"/>
                </a:solidFill>
                <a:latin typeface="Arial Narrow" pitchFamily="34" charset="0"/>
              </a:rPr>
              <a:t> and Para Education</a:t>
            </a:r>
            <a:endParaRPr lang="en-IN" u="sng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12881"/>
            <a:ext cx="3482740" cy="26642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12881"/>
            <a:ext cx="5013176" cy="33142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4439010"/>
            <a:ext cx="7704856" cy="2230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FFFF00"/>
                </a:solidFill>
                <a:latin typeface="Arial Narrow" pitchFamily="34" charset="0"/>
              </a:rPr>
              <a:t>They travelled from  Kashmir to </a:t>
            </a:r>
            <a:r>
              <a:rPr lang="en-GB" sz="3600" dirty="0" err="1" smtClean="0">
                <a:solidFill>
                  <a:srgbClr val="FFFF00"/>
                </a:solidFill>
                <a:latin typeface="Arial Narrow" pitchFamily="34" charset="0"/>
              </a:rPr>
              <a:t>Kanyakumari</a:t>
            </a:r>
            <a:r>
              <a:rPr lang="en-GB" sz="3600" dirty="0" smtClean="0">
                <a:solidFill>
                  <a:srgbClr val="FFFF00"/>
                </a:solidFill>
                <a:latin typeface="Arial Narrow" pitchFamily="34" charset="0"/>
              </a:rPr>
              <a:t> in three months visited all temples</a:t>
            </a:r>
          </a:p>
          <a:p>
            <a:pPr algn="ctr"/>
            <a:r>
              <a:rPr lang="en-GB" sz="3600" dirty="0" smtClean="0">
                <a:solidFill>
                  <a:srgbClr val="FFFF00"/>
                </a:solidFill>
                <a:latin typeface="Arial Narrow" pitchFamily="34" charset="0"/>
              </a:rPr>
              <a:t>And improved the infrastructure of the temples etc</a:t>
            </a:r>
            <a:r>
              <a:rPr lang="en-GB" sz="3600" dirty="0" smtClean="0">
                <a:latin typeface="Arial Narrow" pitchFamily="34" charset="0"/>
              </a:rPr>
              <a:t>…</a:t>
            </a:r>
            <a:endParaRPr lang="en-IN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1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dirty="0" smtClean="0"/>
              <a:t> </a:t>
            </a:r>
            <a:r>
              <a:rPr lang="en-GB" dirty="0" smtClean="0">
                <a:solidFill>
                  <a:srgbClr val="FFFF00"/>
                </a:solidFill>
              </a:rPr>
              <a:t>Avataric Mission begins…..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229600" cy="4808698"/>
          </a:xfrm>
        </p:spPr>
      </p:pic>
    </p:spTree>
    <p:extLst>
      <p:ext uri="{BB962C8B-B14F-4D97-AF65-F5344CB8AC3E}">
        <p14:creationId xmlns:p14="http://schemas.microsoft.com/office/powerpoint/2010/main" val="2617889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sz="4000" dirty="0" smtClean="0">
                <a:solidFill>
                  <a:srgbClr val="FFFF00"/>
                </a:solidFill>
                <a:latin typeface="Arial Narrow" pitchFamily="34" charset="0"/>
              </a:rPr>
              <a:t>There are 29000 verses in Yoga Vasistha</a:t>
            </a:r>
            <a:r>
              <a:rPr lang="en-GB" sz="4000" dirty="0">
                <a:solidFill>
                  <a:srgbClr val="FFFF00"/>
                </a:solidFill>
                <a:latin typeface="Arial Narrow" pitchFamily="34" charset="0"/>
              </a:rPr>
              <a:t/>
            </a:r>
            <a:br>
              <a:rPr lang="en-GB" sz="4000" dirty="0">
                <a:solidFill>
                  <a:srgbClr val="FFFF00"/>
                </a:solidFill>
                <a:latin typeface="Arial Narrow" pitchFamily="34" charset="0"/>
              </a:rPr>
            </a:br>
            <a:endParaRPr lang="en-IN" sz="40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37973"/>
            <a:ext cx="345638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58102"/>
            <a:ext cx="27622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2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Rama had Maya Upadhi…..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3" y="980728"/>
            <a:ext cx="8856985" cy="514543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Dasaratha and even Vishwamitra were affected by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Rama’s </a:t>
            </a:r>
            <a:r>
              <a:rPr lang="en-GB" dirty="0">
                <a:solidFill>
                  <a:srgbClr val="FFFF00"/>
                </a:solidFill>
                <a:latin typeface="Arial Narrow" pitchFamily="34" charset="0"/>
              </a:rPr>
              <a:t>M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aya!</a:t>
            </a:r>
          </a:p>
          <a:p>
            <a:pPr marL="0" indent="0">
              <a:buNone/>
            </a:pPr>
            <a:endParaRPr lang="en-IN" dirty="0">
              <a:latin typeface="Arial Narrow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0" y="2420888"/>
            <a:ext cx="3358689" cy="27922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99992" y="1628800"/>
            <a:ext cx="3744416" cy="679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rgbClr val="FFFF00"/>
                </a:solidFill>
                <a:latin typeface="Arial Narrow" pitchFamily="34" charset="0"/>
              </a:rPr>
              <a:t>Bala</a:t>
            </a:r>
            <a:r>
              <a:rPr lang="en-GB" sz="4400" dirty="0" smtClean="0">
                <a:solidFill>
                  <a:srgbClr val="FFFF00"/>
                </a:solidFill>
                <a:latin typeface="Arial Narrow" pitchFamily="34" charset="0"/>
              </a:rPr>
              <a:t>  </a:t>
            </a:r>
            <a:r>
              <a:rPr lang="en-GB" sz="4400" dirty="0" err="1" smtClean="0">
                <a:solidFill>
                  <a:srgbClr val="FFFF00"/>
                </a:solidFill>
                <a:latin typeface="Arial Narrow" pitchFamily="34" charset="0"/>
              </a:rPr>
              <a:t>Athi</a:t>
            </a:r>
            <a:r>
              <a:rPr lang="en-GB" sz="4400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sz="4400" dirty="0" err="1" smtClean="0">
                <a:solidFill>
                  <a:srgbClr val="FFFF00"/>
                </a:solidFill>
                <a:latin typeface="Arial Narrow" pitchFamily="34" charset="0"/>
              </a:rPr>
              <a:t>Bala</a:t>
            </a:r>
            <a:r>
              <a:rPr lang="en-GB" sz="4400" dirty="0" smtClean="0">
                <a:solidFill>
                  <a:srgbClr val="FFFF00"/>
                </a:solidFill>
                <a:latin typeface="Arial Narrow" pitchFamily="34" charset="0"/>
              </a:rPr>
              <a:t>...</a:t>
            </a:r>
            <a:endParaRPr lang="en-IN" sz="44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4904"/>
            <a:ext cx="330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2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rgbClr val="FFFF00"/>
                </a:solidFill>
                <a:latin typeface="Arial Narrow" pitchFamily="34" charset="0"/>
              </a:rPr>
              <a:t>Rama Lakshmana Seva…</a:t>
            </a:r>
            <a:endParaRPr lang="en-IN" u="sng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Rama and Lakshmana had sacrificed Food and Sleep…and did Seva to protect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Yagna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….</a:t>
            </a:r>
          </a:p>
          <a:p>
            <a:pPr marL="0" indent="0">
              <a:buNone/>
            </a:pPr>
            <a:endParaRPr lang="en-GB" dirty="0" smtClean="0"/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44" y="1988840"/>
            <a:ext cx="3702581" cy="45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19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Tataki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Killed by Rama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Arial Narrow" pitchFamily="34" charset="0"/>
              </a:rPr>
              <a:t>                   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Lesson on Dharma from Rama….</a:t>
            </a:r>
          </a:p>
          <a:p>
            <a:pPr marL="0" indent="0">
              <a:buNone/>
            </a:pP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96050"/>
            <a:ext cx="3240360" cy="48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27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Rama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Kalyana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…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28945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Rama’s is full of Magnetism…So was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…..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           Both used their left hand to lift the Shiva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Dhanus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!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3899755" cy="4536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14141"/>
            <a:ext cx="3960440" cy="384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76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Inner Significance….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1662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To attain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who is Bramha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Gnana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, the Shiva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Dhanus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of Body attachment will have to be broken is the inner Significance….</a:t>
            </a:r>
          </a:p>
          <a:p>
            <a:pPr marL="0" indent="0">
              <a:buNone/>
            </a:pPr>
            <a:endParaRPr lang="en-IN" dirty="0"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64369"/>
            <a:ext cx="5941202" cy="39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69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Four Sons get Married </a:t>
            </a:r>
            <a:r>
              <a:rPr lang="en-GB" dirty="0" smtClean="0">
                <a:solidFill>
                  <a:srgbClr val="FFFF00"/>
                </a:solidFill>
              </a:rPr>
              <a:t>….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712968" cy="521744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The four Sons were married in one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Muhurtha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..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Rama to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endParaRPr lang="en-GB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Lakshmana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to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Urmila</a:t>
            </a:r>
            <a:endParaRPr lang="en-GB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Bharatha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to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Mandavi</a:t>
            </a:r>
            <a:endParaRPr lang="en-GB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Sathrugna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to 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Sruthakeerthi</a:t>
            </a:r>
            <a:endParaRPr lang="en-GB" dirty="0" smtClean="0">
              <a:solidFill>
                <a:srgbClr val="FFFF00"/>
              </a:solidFill>
              <a:latin typeface="Arial Narrow" pitchFamily="34" charset="0"/>
            </a:endParaRP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01" y="1970274"/>
            <a:ext cx="4536504" cy="34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50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latin typeface="Arial Narrow" pitchFamily="34" charset="0"/>
              </a:rPr>
              <a:t>Sita</a:t>
            </a:r>
            <a:r>
              <a:rPr lang="en-GB" dirty="0" smtClean="0">
                <a:latin typeface="Arial Narrow" pitchFamily="34" charset="0"/>
              </a:rPr>
              <a:t> Rama </a:t>
            </a:r>
            <a:r>
              <a:rPr lang="en-GB" dirty="0" err="1" smtClean="0">
                <a:latin typeface="Arial Narrow" pitchFamily="34" charset="0"/>
              </a:rPr>
              <a:t>Kalyana</a:t>
            </a:r>
            <a:endParaRPr lang="en-IN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435280" cy="536145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Lakshmana’s Presence of mind and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Sita’s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Smartness !!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22345"/>
            <a:ext cx="4800534" cy="360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700808"/>
            <a:ext cx="352839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latin typeface="Arial Narrow" pitchFamily="34" charset="0"/>
              </a:rPr>
              <a:t>Marriage of </a:t>
            </a:r>
          </a:p>
          <a:p>
            <a:pPr algn="ctr"/>
            <a:r>
              <a:rPr lang="en-GB" sz="3600" b="1" dirty="0" err="1" smtClean="0">
                <a:solidFill>
                  <a:srgbClr val="FFFF00"/>
                </a:solidFill>
                <a:latin typeface="Arial Narrow" pitchFamily="34" charset="0"/>
              </a:rPr>
              <a:t>Purusha</a:t>
            </a:r>
            <a:r>
              <a:rPr lang="en-GB" sz="3600" b="1" dirty="0" smtClean="0">
                <a:solidFill>
                  <a:srgbClr val="FFFF00"/>
                </a:solidFill>
                <a:latin typeface="Arial Narrow" pitchFamily="34" charset="0"/>
              </a:rPr>
              <a:t> and </a:t>
            </a:r>
            <a:r>
              <a:rPr lang="en-GB" sz="3600" b="1" dirty="0" err="1" smtClean="0">
                <a:solidFill>
                  <a:srgbClr val="FFFF00"/>
                </a:solidFill>
                <a:latin typeface="Arial Narrow" pitchFamily="34" charset="0"/>
              </a:rPr>
              <a:t>Prakruthi</a:t>
            </a:r>
            <a:endParaRPr lang="en-IN" sz="36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82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rgbClr val="FFFF00"/>
                </a:solidFill>
                <a:latin typeface="Arial Narrow" pitchFamily="34" charset="0"/>
              </a:rPr>
              <a:t>Ramayana</a:t>
            </a:r>
            <a:endParaRPr lang="en-IN" u="sng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There are many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Ramayanas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available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But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Ramakatha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Rasavahini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is an Autobiography written by Sai Rama…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348880"/>
            <a:ext cx="2880320" cy="395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Lesson on Dharma by Rama…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63" y="1340768"/>
            <a:ext cx="1947558" cy="5010249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61662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Not to look at woman till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Marriage is Completed !</a:t>
            </a:r>
          </a:p>
          <a:p>
            <a:pPr marL="0" indent="0">
              <a:buNone/>
            </a:pPr>
            <a:endParaRPr lang="en-IN" dirty="0">
              <a:latin typeface="Arial Narrow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48880"/>
            <a:ext cx="2808312" cy="31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6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Rama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Kalyana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996952"/>
            <a:ext cx="3638550" cy="3619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2160240" cy="3076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24744"/>
            <a:ext cx="2197608" cy="1761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32374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Rama refused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Pattabhishekam</a:t>
            </a:r>
            <a:r>
              <a:rPr lang="en-GB" dirty="0" smtClean="0">
                <a:latin typeface="Arial Narrow" pitchFamily="34" charset="0"/>
              </a:rPr>
              <a:t>…</a:t>
            </a:r>
            <a:endParaRPr lang="en-IN" dirty="0">
              <a:latin typeface="Arial Narrow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21744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Sri Rama believed in Equality among brothers..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He said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Brothers born together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Education together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Marriage to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gether</a:t>
            </a:r>
            <a:endParaRPr lang="en-GB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buNone/>
            </a:pPr>
            <a:endParaRPr lang="en-GB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Why not Coronation also together?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28800"/>
            <a:ext cx="4580040" cy="326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8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Kaikeyi’s Sacrifice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47260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Swami says it was </a:t>
            </a:r>
            <a:r>
              <a:rPr lang="en-IN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Rama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Who pleaded with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Kaikeyi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to ask for boons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To help in HIS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Avataric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mission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546931" cy="438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122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Wins Argument…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Ramachandra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…..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Moon &amp; Shadow cannot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Be in different 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places!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How can we have two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Dharma for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Dharmapatni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?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54161"/>
            <a:ext cx="3833858" cy="503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04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GB" u="sng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u="sng" dirty="0" smtClean="0">
                <a:solidFill>
                  <a:srgbClr val="FFFF00"/>
                </a:solidFill>
                <a:latin typeface="Arial Narrow" pitchFamily="34" charset="0"/>
              </a:rPr>
              <a:t> and </a:t>
            </a:r>
            <a:r>
              <a:rPr lang="en-GB" u="sng" dirty="0" err="1" smtClean="0">
                <a:solidFill>
                  <a:srgbClr val="FFFF00"/>
                </a:solidFill>
                <a:latin typeface="Arial Narrow" pitchFamily="34" charset="0"/>
              </a:rPr>
              <a:t>Urmila</a:t>
            </a:r>
            <a:endParaRPr lang="en-IN" u="sng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3680746" cy="52189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6" y="1340768"/>
            <a:ext cx="331236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rgbClr val="FFFF00"/>
                </a:solidFill>
                <a:latin typeface="Arial Narrow" pitchFamily="34" charset="0"/>
              </a:rPr>
              <a:t>Fundamental </a:t>
            </a:r>
          </a:p>
          <a:p>
            <a:pPr algn="ctr"/>
            <a:r>
              <a:rPr lang="en-GB" sz="4400" dirty="0" smtClean="0">
                <a:solidFill>
                  <a:srgbClr val="FFFF00"/>
                </a:solidFill>
                <a:latin typeface="Arial Narrow" pitchFamily="34" charset="0"/>
              </a:rPr>
              <a:t>Discrimination</a:t>
            </a:r>
            <a:endParaRPr lang="en-IN" sz="44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1" y="3356992"/>
            <a:ext cx="3696603" cy="2612440"/>
          </a:xfrm>
        </p:spPr>
      </p:pic>
    </p:spTree>
    <p:extLst>
      <p:ext uri="{BB962C8B-B14F-4D97-AF65-F5344CB8AC3E}">
        <p14:creationId xmlns:p14="http://schemas.microsoft.com/office/powerpoint/2010/main" val="1249078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Ramo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Vigrahavan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Dharma: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94284"/>
            <a:ext cx="5142501" cy="38697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2133600" cy="4581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908720"/>
            <a:ext cx="24216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 smtClean="0">
                <a:solidFill>
                  <a:srgbClr val="FFFF00"/>
                </a:solidFill>
                <a:latin typeface="Arial Narrow" pitchFamily="34" charset="0"/>
              </a:rPr>
              <a:t>Stop !</a:t>
            </a:r>
          </a:p>
          <a:p>
            <a:pPr algn="ctr"/>
            <a:r>
              <a:rPr lang="en-IN" sz="3200" dirty="0" smtClean="0">
                <a:solidFill>
                  <a:srgbClr val="FFFF00"/>
                </a:solidFill>
                <a:latin typeface="Arial Narrow" pitchFamily="34" charset="0"/>
              </a:rPr>
              <a:t>Sumantra…</a:t>
            </a:r>
            <a:endParaRPr lang="en-IN" sz="32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77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Guha’s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Wisdom…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Guha</a:t>
            </a:r>
            <a:r>
              <a:rPr lang="en-GB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to Sri Rama: Both of us do the Same Work !</a:t>
            </a:r>
          </a:p>
          <a:p>
            <a:pPr marL="0" indent="0">
              <a:buNone/>
            </a:pPr>
            <a:endParaRPr lang="en-IN" dirty="0"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813636"/>
            <a:ext cx="63500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50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Lakshmana’s Surrender to Rama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At the Chitrakoota Mountain…</a:t>
            </a:r>
          </a:p>
          <a:p>
            <a:pPr marL="0" indent="0">
              <a:buNone/>
            </a:pPr>
            <a:endParaRPr lang="en-IN" dirty="0">
              <a:latin typeface="Arial Narrow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916832"/>
            <a:ext cx="7239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27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188640"/>
            <a:ext cx="8229600" cy="85998"/>
          </a:xfrm>
        </p:spPr>
        <p:txBody>
          <a:bodyPr>
            <a:noAutofit/>
          </a:bodyPr>
          <a:lstStyle/>
          <a:p>
            <a:endParaRPr lang="en-IN" sz="3600" u="sng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476672"/>
            <a:ext cx="4040188" cy="576064"/>
          </a:xfrm>
        </p:spPr>
        <p:txBody>
          <a:bodyPr>
            <a:normAutofit fontScale="25000" lnSpcReduction="20000"/>
          </a:bodyPr>
          <a:lstStyle/>
          <a:p>
            <a:r>
              <a:rPr lang="en-GB" dirty="0" smtClean="0"/>
              <a:t>                                                              </a:t>
            </a:r>
            <a:r>
              <a:rPr lang="en-GB" sz="14400" u="sng" dirty="0" smtClean="0">
                <a:solidFill>
                  <a:srgbClr val="FFFF00"/>
                </a:solidFill>
                <a:latin typeface="Arial Narrow" pitchFamily="34" charset="0"/>
              </a:rPr>
              <a:t>BHAKTI</a:t>
            </a:r>
            <a:endParaRPr lang="en-IN" sz="14400" u="sng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528" y="1124744"/>
            <a:ext cx="4040188" cy="5472608"/>
          </a:xfrm>
        </p:spPr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Markata Kishora</a:t>
            </a: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Love of GOD</a:t>
            </a: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Love</a:t>
            </a: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Devotee should face Tests</a:t>
            </a: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Prahlada</a:t>
            </a:r>
          </a:p>
          <a:p>
            <a:pPr marL="0" indent="0">
              <a:buNone/>
            </a:pP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476672"/>
            <a:ext cx="4041775" cy="504056"/>
          </a:xfrm>
        </p:spPr>
        <p:txBody>
          <a:bodyPr>
            <a:noAutofit/>
          </a:bodyPr>
          <a:lstStyle/>
          <a:p>
            <a:r>
              <a:rPr lang="en-GB" sz="3600" dirty="0" smtClean="0"/>
              <a:t>           </a:t>
            </a:r>
          </a:p>
          <a:p>
            <a:endParaRPr lang="en-GB" sz="3600" dirty="0">
              <a:solidFill>
                <a:srgbClr val="C00000"/>
              </a:solidFill>
            </a:endParaRPr>
          </a:p>
          <a:p>
            <a:endParaRPr lang="en-GB" sz="3600" dirty="0" smtClean="0">
              <a:solidFill>
                <a:srgbClr val="C00000"/>
              </a:solidFill>
            </a:endParaRPr>
          </a:p>
          <a:p>
            <a:endParaRPr lang="en-GB" sz="3600" dirty="0">
              <a:solidFill>
                <a:srgbClr val="C00000"/>
              </a:solidFill>
            </a:endParaRPr>
          </a:p>
          <a:p>
            <a:endParaRPr lang="en-GB" sz="3600" dirty="0" smtClean="0">
              <a:solidFill>
                <a:srgbClr val="C00000"/>
              </a:solidFill>
            </a:endParaRPr>
          </a:p>
          <a:p>
            <a:r>
              <a:rPr lang="en-GB" sz="3600" dirty="0" smtClean="0">
                <a:solidFill>
                  <a:srgbClr val="C00000"/>
                </a:solidFill>
              </a:rPr>
              <a:t>         </a:t>
            </a:r>
            <a:r>
              <a:rPr lang="en-GB" sz="3600" u="sng" dirty="0" smtClean="0">
                <a:solidFill>
                  <a:srgbClr val="FFFF00"/>
                </a:solidFill>
              </a:rPr>
              <a:t>PRAPATTI</a:t>
            </a:r>
            <a:endParaRPr lang="en-IN" sz="3600" u="sng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52736"/>
            <a:ext cx="4041775" cy="5544616"/>
          </a:xfrm>
        </p:spPr>
        <p:txBody>
          <a:bodyPr/>
          <a:lstStyle/>
          <a:p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Marjala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kishora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Complete Surrender</a:t>
            </a: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Love</a:t>
            </a:r>
          </a:p>
          <a:p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Sarva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Bhara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Samarpita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…</a:t>
            </a:r>
          </a:p>
          <a:p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Lakshmana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endParaRPr lang="en-GB" dirty="0" smtClean="0">
              <a:solidFill>
                <a:srgbClr val="C00000"/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  <a:p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90912"/>
            <a:ext cx="1944216" cy="3045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55557"/>
            <a:ext cx="3521873" cy="198105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07732" y="332656"/>
            <a:ext cx="0" cy="640871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71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u="sng" dirty="0" smtClean="0">
                <a:solidFill>
                  <a:srgbClr val="FFFF00"/>
                </a:solidFill>
                <a:latin typeface="Arial Narrow" pitchFamily="34" charset="0"/>
              </a:rPr>
              <a:t>Rama </a:t>
            </a:r>
            <a:r>
              <a:rPr lang="en-GB" u="sng" dirty="0" err="1" smtClean="0">
                <a:solidFill>
                  <a:srgbClr val="FFFF00"/>
                </a:solidFill>
                <a:latin typeface="Arial Narrow" pitchFamily="34" charset="0"/>
              </a:rPr>
              <a:t>katha</a:t>
            </a:r>
            <a:r>
              <a:rPr lang="en-GB" u="sng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u="sng" dirty="0" err="1" smtClean="0">
                <a:solidFill>
                  <a:srgbClr val="FFFF00"/>
                </a:solidFill>
                <a:latin typeface="Arial Narrow" pitchFamily="34" charset="0"/>
              </a:rPr>
              <a:t>Rasavahini</a:t>
            </a:r>
            <a:endParaRPr lang="en-IN" u="sng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We all know the story of Ramayana but Swami wants us to understand the inner values of Ramayana ….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04864"/>
            <a:ext cx="5129093" cy="38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8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Bharatha to Forest…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512" y="980728"/>
            <a:ext cx="8712968" cy="5145435"/>
          </a:xfrm>
        </p:spPr>
        <p:txBody>
          <a:bodyPr/>
          <a:lstStyle/>
          <a:p>
            <a:pPr marL="0" indent="0">
              <a:buNone/>
            </a:pPr>
            <a:r>
              <a:rPr lang="en-IN" dirty="0" err="1" smtClean="0">
                <a:solidFill>
                  <a:srgbClr val="FFFF00"/>
                </a:solidFill>
                <a:latin typeface="Arial Narrow" pitchFamily="34" charset="0"/>
              </a:rPr>
              <a:t>Bharatha’s</a:t>
            </a: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 efforts</a:t>
            </a:r>
          </a:p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To get back Rama to</a:t>
            </a:r>
          </a:p>
          <a:p>
            <a:pPr marL="0" indent="0">
              <a:buNone/>
            </a:pPr>
            <a:r>
              <a:rPr lang="en-IN" dirty="0" err="1" smtClean="0">
                <a:solidFill>
                  <a:srgbClr val="FFFF00"/>
                </a:solidFill>
                <a:latin typeface="Arial Narrow" pitchFamily="34" charset="0"/>
              </a:rPr>
              <a:t>Ayodhya</a:t>
            </a: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 was in Vain..</a:t>
            </a:r>
          </a:p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Discussion between </a:t>
            </a:r>
          </a:p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Prema and Dharma</a:t>
            </a:r>
          </a:p>
          <a:p>
            <a:pPr marL="0" indent="0">
              <a:buNone/>
            </a:pPr>
            <a:endParaRPr lang="en-IN" dirty="0">
              <a:latin typeface="Arial Narrow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68760"/>
            <a:ext cx="48006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Rama &amp; Sita</a:t>
            </a:r>
            <a:r>
              <a:rPr lang="en-IN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are Fire Principles…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4110312" cy="54006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88588"/>
            <a:ext cx="379957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Dear Vs. Deer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210288" cy="5400675"/>
          </a:xfrm>
        </p:spPr>
      </p:pic>
    </p:spTree>
    <p:extLst>
      <p:ext uri="{BB962C8B-B14F-4D97-AF65-F5344CB8AC3E}">
        <p14:creationId xmlns:p14="http://schemas.microsoft.com/office/powerpoint/2010/main" val="38444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Enter Hanuman…..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001419"/>
          </a:xfrm>
        </p:spPr>
        <p:txBody>
          <a:bodyPr/>
          <a:lstStyle/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Perfect Devotee</a:t>
            </a:r>
          </a:p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Perfect Sevadal</a:t>
            </a:r>
          </a:p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Intelligent</a:t>
            </a:r>
          </a:p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Courageous</a:t>
            </a:r>
          </a:p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Presence of Mind</a:t>
            </a:r>
          </a:p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Devoted</a:t>
            </a:r>
          </a:p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Singer </a:t>
            </a:r>
          </a:p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Poet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4" y="1340768"/>
            <a:ext cx="4942241" cy="455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164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Hanuman Meets His Master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40768"/>
            <a:ext cx="4299448" cy="5073650"/>
          </a:xfrm>
        </p:spPr>
      </p:pic>
    </p:spTree>
    <p:extLst>
      <p:ext uri="{BB962C8B-B14F-4D97-AF65-F5344CB8AC3E}">
        <p14:creationId xmlns:p14="http://schemas.microsoft.com/office/powerpoint/2010/main" val="1641891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Lakshmana’s Modesty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4805164" cy="349564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8910" y="1297644"/>
            <a:ext cx="1694687" cy="22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56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Friendship with </a:t>
            </a:r>
            <a:r>
              <a:rPr lang="en-IN" dirty="0" err="1" smtClean="0">
                <a:solidFill>
                  <a:srgbClr val="FFFF00"/>
                </a:solidFill>
                <a:latin typeface="Arial Narrow" pitchFamily="34" charset="0"/>
              </a:rPr>
              <a:t>Sugriva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Swami talks of 4 Purushartas:</a:t>
            </a:r>
          </a:p>
          <a:p>
            <a:pPr marL="514350" indent="-514350">
              <a:buFont typeface="+mj-lt"/>
              <a:buAutoNum type="arabicPeriod"/>
            </a:pPr>
            <a:r>
              <a:rPr lang="en-IN" b="1" dirty="0" err="1" smtClean="0">
                <a:solidFill>
                  <a:srgbClr val="FFFF00"/>
                </a:solidFill>
                <a:latin typeface="Arial Narrow" pitchFamily="34" charset="0"/>
              </a:rPr>
              <a:t>Maitree</a:t>
            </a:r>
            <a:endParaRPr lang="en-IN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IN" b="1" dirty="0" err="1" smtClean="0">
                <a:solidFill>
                  <a:srgbClr val="FFFF00"/>
                </a:solidFill>
                <a:latin typeface="Arial Narrow" pitchFamily="34" charset="0"/>
              </a:rPr>
              <a:t>Karuna</a:t>
            </a:r>
            <a:endParaRPr lang="en-IN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IN" b="1" dirty="0" err="1" smtClean="0">
                <a:solidFill>
                  <a:srgbClr val="FFFF00"/>
                </a:solidFill>
                <a:latin typeface="Arial Narrow" pitchFamily="34" charset="0"/>
              </a:rPr>
              <a:t>Muditha</a:t>
            </a:r>
            <a:endParaRPr lang="en-IN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IN" b="1" dirty="0" err="1" smtClean="0">
                <a:solidFill>
                  <a:srgbClr val="FFFF00"/>
                </a:solidFill>
                <a:latin typeface="Arial Narrow" pitchFamily="34" charset="0"/>
              </a:rPr>
              <a:t>Upeksha</a:t>
            </a:r>
            <a:endParaRPr lang="en-IN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35371"/>
            <a:ext cx="5061694" cy="41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5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dirty="0" err="1" smtClean="0">
                <a:solidFill>
                  <a:srgbClr val="FFFF00"/>
                </a:solidFill>
                <a:latin typeface="Arial Narrow" pitchFamily="34" charset="0"/>
              </a:rPr>
              <a:t>Vali</a:t>
            </a: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 is Killed by Rama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24744"/>
            <a:ext cx="5985991" cy="4788794"/>
          </a:xfrm>
        </p:spPr>
      </p:pic>
    </p:spTree>
    <p:extLst>
      <p:ext uri="{BB962C8B-B14F-4D97-AF65-F5344CB8AC3E}">
        <p14:creationId xmlns:p14="http://schemas.microsoft.com/office/powerpoint/2010/main" val="409292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IN" dirty="0" err="1" smtClean="0">
                <a:solidFill>
                  <a:srgbClr val="FFFF00"/>
                </a:solidFill>
                <a:latin typeface="Arial Narrow" pitchFamily="34" charset="0"/>
              </a:rPr>
              <a:t>Vibhishana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0"/>
            <a:ext cx="8435280" cy="5217443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Though born as </a:t>
            </a:r>
            <a:r>
              <a:rPr lang="en-IN" dirty="0" err="1" smtClean="0">
                <a:solidFill>
                  <a:srgbClr val="FFFF00"/>
                </a:solidFill>
                <a:latin typeface="Arial Narrow" pitchFamily="34" charset="0"/>
              </a:rPr>
              <a:t>Rakshasa</a:t>
            </a:r>
            <a:endParaRPr lang="en-IN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Younger brother of </a:t>
            </a:r>
            <a:r>
              <a:rPr lang="en-IN" dirty="0" err="1" smtClean="0">
                <a:solidFill>
                  <a:srgbClr val="FFFF00"/>
                </a:solidFill>
                <a:latin typeface="Arial Narrow" pitchFamily="34" charset="0"/>
              </a:rPr>
              <a:t>Ravana</a:t>
            </a:r>
            <a:endParaRPr lang="en-IN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IN" dirty="0" smtClean="0">
                <a:solidFill>
                  <a:srgbClr val="FFFF00"/>
                </a:solidFill>
                <a:latin typeface="Arial Narrow" pitchFamily="34" charset="0"/>
              </a:rPr>
              <a:t>Had deep devotion to Rama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Who ever sincerely surrenders to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Lord, HE will accept…</a:t>
            </a:r>
            <a:endParaRPr lang="en-IN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33" y="1052736"/>
            <a:ext cx="342993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06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Ravana is Killed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8579296" cy="507342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     After 75 days of war, Ravana was killed by Rama</a:t>
            </a:r>
          </a:p>
          <a:p>
            <a:pPr marL="0" indent="0">
              <a:buNone/>
            </a:pP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88840"/>
            <a:ext cx="47625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6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48680"/>
            <a:ext cx="4896544" cy="5577483"/>
          </a:xfrm>
        </p:spPr>
      </p:pic>
    </p:spTree>
    <p:extLst>
      <p:ext uri="{BB962C8B-B14F-4D97-AF65-F5344CB8AC3E}">
        <p14:creationId xmlns:p14="http://schemas.microsoft.com/office/powerpoint/2010/main" val="271340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Vibhishana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was made the King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Rama asked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Lakshmana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to coronate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Vibhishana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as the king of Lanka</a:t>
            </a:r>
            <a:r>
              <a:rPr lang="en-GB" dirty="0" smtClean="0">
                <a:latin typeface="Arial Narrow" pitchFamily="34" charset="0"/>
              </a:rPr>
              <a:t>…</a:t>
            </a:r>
          </a:p>
          <a:p>
            <a:pPr marL="0" indent="0">
              <a:buNone/>
            </a:pPr>
            <a:endParaRPr lang="en-IN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32856"/>
            <a:ext cx="5472608" cy="410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768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Shakthi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Returns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544616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The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shakthi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of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was deposited in Fire 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had to go back to Fire and emerge as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embodied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Shakthi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…</a:t>
            </a:r>
          </a:p>
          <a:p>
            <a:pPr marL="0" indent="0">
              <a:buNone/>
            </a:pPr>
            <a:endParaRPr lang="en-IN" dirty="0"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420888"/>
            <a:ext cx="526687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23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Pattabhishekam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Rama,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and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Lakshmana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return to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Ayodhya</a:t>
            </a:r>
            <a:endParaRPr lang="en-GB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After 14 years . Rama was Crowned the King…</a:t>
            </a:r>
          </a:p>
          <a:p>
            <a:pPr marL="0" indent="0">
              <a:buNone/>
            </a:pPr>
            <a:endParaRPr lang="en-IN" dirty="0"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13" y="2276871"/>
            <a:ext cx="38100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8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  <a:latin typeface="Arial Narrow" pitchFamily="34" charset="0"/>
              </a:rPr>
              <a:t>Only juice…..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  <a:latin typeface="Arial Narrow" pitchFamily="34" charset="0"/>
              </a:rPr>
              <a:t>Do We consume 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  <a:latin typeface="Arial Narrow" pitchFamily="34" charset="0"/>
              </a:rPr>
              <a:t>The Orange peel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  <a:latin typeface="Arial Narrow" pitchFamily="34" charset="0"/>
              </a:rPr>
              <a:t>Along with the fruit?</a:t>
            </a:r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No….</a:t>
            </a:r>
          </a:p>
        </p:txBody>
      </p:sp>
      <p:pic>
        <p:nvPicPr>
          <p:cNvPr id="22532" name="Picture 5" descr="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600200"/>
            <a:ext cx="4495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                         </a:t>
            </a:r>
            <a:r>
              <a:rPr lang="en-GB" u="sng" dirty="0" smtClean="0">
                <a:solidFill>
                  <a:srgbClr val="FFFF00"/>
                </a:solidFill>
                <a:latin typeface="Arial Narrow" pitchFamily="34" charset="0"/>
              </a:rPr>
              <a:t>Inner Essence</a:t>
            </a:r>
            <a:endParaRPr lang="en-IN" u="sng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5936" y="980728"/>
            <a:ext cx="4896544" cy="5616624"/>
          </a:xfrm>
        </p:spPr>
        <p:txBody>
          <a:bodyPr>
            <a:normAutofit lnSpcReduction="10000"/>
          </a:bodyPr>
          <a:lstStyle/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Rama =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Atma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Rama</a:t>
            </a: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Dasaratha= 10 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senses</a:t>
            </a:r>
          </a:p>
          <a:p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Sita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GB" b="1" dirty="0">
                <a:solidFill>
                  <a:srgbClr val="FFFF00"/>
                </a:solidFill>
                <a:latin typeface="Arial Narrow" pitchFamily="34" charset="0"/>
              </a:rPr>
              <a:t>= Bramha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Gnana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3 Queens = 3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Gunas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Sathwa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/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Rajo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/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Tamo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4 Sons = 4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Purushartas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Dharma/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Artha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/Kama/Moksha</a:t>
            </a: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3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Rakshasas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are also 3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Gunas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Ravana=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Rajasic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Kumbakarna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=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Tamas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Vibhishana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= 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Sathwik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457575" cy="25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u="sng" dirty="0" err="1" smtClean="0">
                <a:solidFill>
                  <a:srgbClr val="FFFF00"/>
                </a:solidFill>
                <a:latin typeface="Arial Narrow" pitchFamily="34" charset="0"/>
              </a:rPr>
              <a:t>Ikshvaku</a:t>
            </a:r>
            <a:r>
              <a:rPr lang="en-GB" u="sng" dirty="0" smtClean="0">
                <a:solidFill>
                  <a:srgbClr val="FFFF00"/>
                </a:solidFill>
                <a:latin typeface="Arial Narrow" pitchFamily="34" charset="0"/>
              </a:rPr>
              <a:t> Dynasty</a:t>
            </a:r>
            <a:endParaRPr lang="en-IN" u="sng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7260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Khatvanga</a:t>
            </a: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                           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                       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Dileepa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                                      Raghu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                                                          </a:t>
            </a:r>
            <a:r>
              <a:rPr lang="en-GB" b="1" dirty="0" err="1" smtClean="0">
                <a:solidFill>
                  <a:srgbClr val="FFFF00"/>
                </a:solidFill>
                <a:latin typeface="Arial Narrow" pitchFamily="34" charset="0"/>
              </a:rPr>
              <a:t>Aja</a:t>
            </a:r>
            <a:endParaRPr lang="en-GB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GB" b="1" dirty="0" smtClean="0">
                <a:solidFill>
                  <a:srgbClr val="FFFF00"/>
                </a:solidFill>
                <a:latin typeface="Arial Narrow" pitchFamily="34" charset="0"/>
              </a:rPr>
              <a:t>                                                                         Dasaratha</a:t>
            </a:r>
          </a:p>
          <a:p>
            <a:endParaRPr lang="en-IN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79177" y="1978225"/>
            <a:ext cx="530696" cy="320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47329" y="2901784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87385" y="4005064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364232" y="5085184"/>
            <a:ext cx="652055" cy="541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4961" y="3909688"/>
            <a:ext cx="3888432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smtClean="0">
                <a:solidFill>
                  <a:srgbClr val="FFFF00"/>
                </a:solidFill>
                <a:latin typeface="Arial Narrow" pitchFamily="34" charset="0"/>
              </a:rPr>
              <a:t>All kings were followed Dharma</a:t>
            </a:r>
          </a:p>
          <a:p>
            <a:r>
              <a:rPr lang="en-GB" sz="2400" dirty="0" smtClean="0">
                <a:solidFill>
                  <a:srgbClr val="FFFF00"/>
                </a:solidFill>
                <a:latin typeface="Arial Narrow" pitchFamily="34" charset="0"/>
              </a:rPr>
              <a:t>Kings beyond Age gave the authority to their sons.</a:t>
            </a:r>
          </a:p>
          <a:p>
            <a:r>
              <a:rPr lang="en-GB" sz="2400" dirty="0" smtClean="0">
                <a:solidFill>
                  <a:srgbClr val="FFFF00"/>
                </a:solidFill>
                <a:latin typeface="Arial Narrow" pitchFamily="34" charset="0"/>
              </a:rPr>
              <a:t>Followed scriptures and Vedas</a:t>
            </a:r>
          </a:p>
          <a:p>
            <a:r>
              <a:rPr lang="en-GB" sz="2400" dirty="0" smtClean="0">
                <a:solidFill>
                  <a:srgbClr val="FFFF00"/>
                </a:solidFill>
                <a:latin typeface="Arial Narrow" pitchFamily="34" charset="0"/>
              </a:rPr>
              <a:t>Consulted Sages and Seers before taking a decision.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9607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Vedas in Human Form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507288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solidFill>
                  <a:srgbClr val="FFFF00"/>
                </a:solidFill>
                <a:latin typeface="Arial Narrow" pitchFamily="34" charset="0"/>
              </a:rPr>
              <a:t>Swami has said that </a:t>
            </a:r>
            <a:r>
              <a:rPr lang="en-GB" sz="2800" dirty="0" err="1" smtClean="0">
                <a:solidFill>
                  <a:srgbClr val="FFFF00"/>
                </a:solidFill>
                <a:latin typeface="Arial Narrow" pitchFamily="34" charset="0"/>
              </a:rPr>
              <a:t>Sakshath</a:t>
            </a:r>
            <a:r>
              <a:rPr lang="en-GB" sz="2800" dirty="0" smtClean="0">
                <a:solidFill>
                  <a:srgbClr val="FFFF00"/>
                </a:solidFill>
                <a:latin typeface="Arial Narrow" pitchFamily="34" charset="0"/>
              </a:rPr>
              <a:t> Vedas have taken a human form as follows: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rgbClr val="FFFF00"/>
                </a:solidFill>
                <a:latin typeface="Arial Narrow" pitchFamily="34" charset="0"/>
              </a:rPr>
              <a:t>Rama- Rig Veda</a:t>
            </a:r>
          </a:p>
          <a:p>
            <a:pPr marL="0" indent="0">
              <a:buNone/>
            </a:pPr>
            <a:r>
              <a:rPr lang="en-GB" sz="2800" dirty="0" err="1" smtClean="0">
                <a:solidFill>
                  <a:srgbClr val="FFFF00"/>
                </a:solidFill>
                <a:latin typeface="Arial Narrow" pitchFamily="34" charset="0"/>
              </a:rPr>
              <a:t>Lakshmana</a:t>
            </a:r>
            <a:r>
              <a:rPr lang="en-GB" sz="2800" dirty="0" smtClean="0">
                <a:solidFill>
                  <a:srgbClr val="FFFF00"/>
                </a:solidFill>
                <a:latin typeface="Arial Narrow" pitchFamily="34" charset="0"/>
              </a:rPr>
              <a:t>- </a:t>
            </a:r>
            <a:r>
              <a:rPr lang="en-GB" sz="2800" dirty="0" err="1" smtClean="0">
                <a:solidFill>
                  <a:srgbClr val="FFFF00"/>
                </a:solidFill>
                <a:latin typeface="Arial Narrow" pitchFamily="34" charset="0"/>
              </a:rPr>
              <a:t>Yajur</a:t>
            </a:r>
            <a:r>
              <a:rPr lang="en-GB" sz="2800" dirty="0" smtClean="0">
                <a:solidFill>
                  <a:srgbClr val="FFFF00"/>
                </a:solidFill>
                <a:latin typeface="Arial Narrow" pitchFamily="34" charset="0"/>
              </a:rPr>
              <a:t> Veda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rgbClr val="FFFF00"/>
                </a:solidFill>
                <a:latin typeface="Arial Narrow" pitchFamily="34" charset="0"/>
              </a:rPr>
              <a:t>Bharatha- </a:t>
            </a:r>
            <a:r>
              <a:rPr lang="en-GB" sz="2800" dirty="0" err="1" smtClean="0">
                <a:solidFill>
                  <a:srgbClr val="FFFF00"/>
                </a:solidFill>
                <a:latin typeface="Arial Narrow" pitchFamily="34" charset="0"/>
              </a:rPr>
              <a:t>Sama</a:t>
            </a:r>
            <a:r>
              <a:rPr lang="en-GB" sz="2800" dirty="0" smtClean="0">
                <a:solidFill>
                  <a:srgbClr val="FFFF00"/>
                </a:solidFill>
                <a:latin typeface="Arial Narrow" pitchFamily="34" charset="0"/>
              </a:rPr>
              <a:t> Veda</a:t>
            </a:r>
          </a:p>
          <a:p>
            <a:pPr marL="0" indent="0">
              <a:buNone/>
            </a:pPr>
            <a:r>
              <a:rPr lang="en-GB" sz="2800" dirty="0" err="1" smtClean="0">
                <a:solidFill>
                  <a:srgbClr val="FFFF00"/>
                </a:solidFill>
                <a:latin typeface="Arial Narrow" pitchFamily="34" charset="0"/>
              </a:rPr>
              <a:t>Satrughna</a:t>
            </a:r>
            <a:r>
              <a:rPr lang="en-GB" sz="2800" dirty="0" smtClean="0">
                <a:solidFill>
                  <a:srgbClr val="FFFF00"/>
                </a:solidFill>
                <a:latin typeface="Arial Narrow" pitchFamily="34" charset="0"/>
              </a:rPr>
              <a:t>- </a:t>
            </a:r>
            <a:r>
              <a:rPr lang="en-GB" sz="2800" dirty="0" err="1" smtClean="0">
                <a:solidFill>
                  <a:srgbClr val="FFFF00"/>
                </a:solidFill>
                <a:latin typeface="Arial Narrow" pitchFamily="34" charset="0"/>
              </a:rPr>
              <a:t>Atharvana</a:t>
            </a:r>
            <a:r>
              <a:rPr lang="en-GB" sz="2800" dirty="0" smtClean="0">
                <a:solidFill>
                  <a:srgbClr val="FFFF00"/>
                </a:solidFill>
                <a:latin typeface="Arial Narrow" pitchFamily="34" charset="0"/>
              </a:rPr>
              <a:t> Veda</a:t>
            </a:r>
            <a:endParaRPr lang="en-IN" sz="28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44823"/>
            <a:ext cx="4824536" cy="36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94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rgbClr val="FFFF00"/>
                </a:solidFill>
                <a:latin typeface="Arial Narrow" pitchFamily="34" charset="0"/>
              </a:rPr>
              <a:t>Four Sons of Dasaratha…</a:t>
            </a:r>
            <a:endParaRPr lang="en-IN" u="sng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Lakshmana was 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Amsha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of Rama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Sathrughna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was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The </a:t>
            </a: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Amsha</a:t>
            </a:r>
            <a:r>
              <a:rPr lang="en-GB" dirty="0" smtClean="0">
                <a:solidFill>
                  <a:srgbClr val="FFFF00"/>
                </a:solidFill>
                <a:latin typeface="Arial Narrow" pitchFamily="34" charset="0"/>
              </a:rPr>
              <a:t> of 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FFFF00"/>
                </a:solidFill>
                <a:latin typeface="Arial Narrow" pitchFamily="34" charset="0"/>
              </a:rPr>
              <a:t>Bharatha</a:t>
            </a:r>
            <a:endParaRPr lang="en-IN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457200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737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692</Words>
  <Application>Microsoft Office PowerPoint</Application>
  <PresentationFormat>On-screen Show (4:3)</PresentationFormat>
  <Paragraphs>169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Ramakatha Rasavahini</vt:lpstr>
      <vt:lpstr>Ramayana</vt:lpstr>
      <vt:lpstr>Rama katha Rasavahini</vt:lpstr>
      <vt:lpstr>PowerPoint Presentation</vt:lpstr>
      <vt:lpstr>Only juice…..</vt:lpstr>
      <vt:lpstr>                          Inner Essence</vt:lpstr>
      <vt:lpstr>Ikshvaku Dynasty</vt:lpstr>
      <vt:lpstr>Vedas in Human Form</vt:lpstr>
      <vt:lpstr>Four Sons of Dasaratha…</vt:lpstr>
      <vt:lpstr>Eha and Para Education</vt:lpstr>
      <vt:lpstr> Avataric Mission begins…..</vt:lpstr>
      <vt:lpstr> There are 29000 verses in Yoga Vasistha </vt:lpstr>
      <vt:lpstr>Rama had Maya Upadhi…..</vt:lpstr>
      <vt:lpstr>Rama Lakshmana Seva…</vt:lpstr>
      <vt:lpstr>Tataki Killed by Rama</vt:lpstr>
      <vt:lpstr>Sita Rama Kalyana…</vt:lpstr>
      <vt:lpstr>Inner Significance….</vt:lpstr>
      <vt:lpstr>Four Sons get Married ….</vt:lpstr>
      <vt:lpstr>Sita Rama Kalyana</vt:lpstr>
      <vt:lpstr>Lesson on Dharma by Rama…</vt:lpstr>
      <vt:lpstr>Sita Rama Kalyana</vt:lpstr>
      <vt:lpstr>Rama refused Pattabhishekam…</vt:lpstr>
      <vt:lpstr>Kaikeyi’s Sacrifice</vt:lpstr>
      <vt:lpstr>Sita Wins Argument…</vt:lpstr>
      <vt:lpstr>Sita and Urmila</vt:lpstr>
      <vt:lpstr>Ramo Vigrahavan Dharma:</vt:lpstr>
      <vt:lpstr>Guha’s Wisdom…</vt:lpstr>
      <vt:lpstr>Lakshmana’s Surrender to Rama</vt:lpstr>
      <vt:lpstr>PowerPoint Presentation</vt:lpstr>
      <vt:lpstr>Bharatha to Forest…</vt:lpstr>
      <vt:lpstr>Rama &amp; Sita are Fire Principles…</vt:lpstr>
      <vt:lpstr>Dear Vs. Deer</vt:lpstr>
      <vt:lpstr>Enter Hanuman…..</vt:lpstr>
      <vt:lpstr>Hanuman Meets His Master</vt:lpstr>
      <vt:lpstr>Lakshmana’s Modesty</vt:lpstr>
      <vt:lpstr>Friendship with Sugriva</vt:lpstr>
      <vt:lpstr>Vali is Killed by Rama</vt:lpstr>
      <vt:lpstr>Vibhishana</vt:lpstr>
      <vt:lpstr>Ravana is Killed</vt:lpstr>
      <vt:lpstr>Vibhishana was made the King</vt:lpstr>
      <vt:lpstr>Shakthi Sita Returns</vt:lpstr>
      <vt:lpstr>Pattabhishekam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Ramakatha Rasavahini</dc:title>
  <dc:creator>HP</dc:creator>
  <cp:lastModifiedBy>HP</cp:lastModifiedBy>
  <cp:revision>58</cp:revision>
  <dcterms:created xsi:type="dcterms:W3CDTF">2020-09-26T07:08:15Z</dcterms:created>
  <dcterms:modified xsi:type="dcterms:W3CDTF">2020-10-01T10:45:07Z</dcterms:modified>
</cp:coreProperties>
</file>