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0" r:id="rId2"/>
    <p:sldId id="256" r:id="rId3"/>
    <p:sldId id="292" r:id="rId4"/>
    <p:sldId id="262" r:id="rId5"/>
    <p:sldId id="293" r:id="rId6"/>
    <p:sldId id="268" r:id="rId7"/>
    <p:sldId id="267" r:id="rId8"/>
    <p:sldId id="271" r:id="rId9"/>
    <p:sldId id="272" r:id="rId10"/>
    <p:sldId id="294" r:id="rId11"/>
    <p:sldId id="295" r:id="rId12"/>
    <p:sldId id="274" r:id="rId13"/>
    <p:sldId id="275" r:id="rId14"/>
    <p:sldId id="296" r:id="rId15"/>
    <p:sldId id="277" r:id="rId16"/>
    <p:sldId id="279" r:id="rId17"/>
    <p:sldId id="281" r:id="rId18"/>
    <p:sldId id="297" r:id="rId19"/>
    <p:sldId id="298" r:id="rId20"/>
    <p:sldId id="299" r:id="rId21"/>
    <p:sldId id="301" r:id="rId22"/>
    <p:sldId id="303" r:id="rId23"/>
    <p:sldId id="302" r:id="rId24"/>
    <p:sldId id="291" r:id="rId25"/>
    <p:sldId id="304" r:id="rId26"/>
    <p:sldId id="25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CC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8D543-161A-4D14-85CD-CA2DAA1DCFF1}" type="datetimeFigureOut">
              <a:rPr lang="en-IN" smtClean="0"/>
              <a:t>16-04-2021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8A4E0A-8826-4E57-9107-003CC9B83BEB}" type="slidenum">
              <a:rPr lang="en-IN" smtClean="0"/>
              <a:t>‹#›</a:t>
            </a:fld>
            <a:endParaRPr lang="en-IN"/>
          </a:p>
        </p:txBody>
      </p:sp>
    </p:spTree>
    <p:extLst>
      <p:ext uri="{BB962C8B-B14F-4D97-AF65-F5344CB8AC3E}">
        <p14:creationId xmlns:p14="http://schemas.microsoft.com/office/powerpoint/2010/main" val="1494997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48A4E0A-8826-4E57-9107-003CC9B83BEB}" type="slidenum">
              <a:rPr lang="en-IN" smtClean="0"/>
              <a:t>12</a:t>
            </a:fld>
            <a:endParaRPr lang="en-IN"/>
          </a:p>
        </p:txBody>
      </p:sp>
    </p:spTree>
    <p:extLst>
      <p:ext uri="{BB962C8B-B14F-4D97-AF65-F5344CB8AC3E}">
        <p14:creationId xmlns:p14="http://schemas.microsoft.com/office/powerpoint/2010/main" val="2739120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48A4E0A-8826-4E57-9107-003CC9B83BEB}" type="slidenum">
              <a:rPr lang="en-IN" smtClean="0"/>
              <a:t>21</a:t>
            </a:fld>
            <a:endParaRPr lang="en-IN"/>
          </a:p>
        </p:txBody>
      </p:sp>
    </p:spTree>
    <p:extLst>
      <p:ext uri="{BB962C8B-B14F-4D97-AF65-F5344CB8AC3E}">
        <p14:creationId xmlns:p14="http://schemas.microsoft.com/office/powerpoint/2010/main" val="986641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C5CCE9FD-9D71-407C-86AE-7A0BE1AEAC92}" type="datetimeFigureOut">
              <a:rPr lang="en-IN" smtClean="0"/>
              <a:t>16-04-2021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14E816-A5B3-4C89-9B86-B7617E2342C6}" type="slidenum">
              <a:rPr lang="en-IN" smtClean="0"/>
              <a:t>‹#›</a:t>
            </a:fld>
            <a:endParaRPr lang="en-IN"/>
          </a:p>
        </p:txBody>
      </p:sp>
    </p:spTree>
    <p:extLst>
      <p:ext uri="{BB962C8B-B14F-4D97-AF65-F5344CB8AC3E}">
        <p14:creationId xmlns:p14="http://schemas.microsoft.com/office/powerpoint/2010/main" val="742418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5CCE9FD-9D71-407C-86AE-7A0BE1AEAC92}" type="datetimeFigureOut">
              <a:rPr lang="en-IN" smtClean="0"/>
              <a:t>16-04-2021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14E816-A5B3-4C89-9B86-B7617E2342C6}" type="slidenum">
              <a:rPr lang="en-IN" smtClean="0"/>
              <a:t>‹#›</a:t>
            </a:fld>
            <a:endParaRPr lang="en-IN"/>
          </a:p>
        </p:txBody>
      </p:sp>
    </p:spTree>
    <p:extLst>
      <p:ext uri="{BB962C8B-B14F-4D97-AF65-F5344CB8AC3E}">
        <p14:creationId xmlns:p14="http://schemas.microsoft.com/office/powerpoint/2010/main" val="1791760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5CCE9FD-9D71-407C-86AE-7A0BE1AEAC92}" type="datetimeFigureOut">
              <a:rPr lang="en-IN" smtClean="0"/>
              <a:t>16-04-2021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14E816-A5B3-4C89-9B86-B7617E2342C6}" type="slidenum">
              <a:rPr lang="en-IN" smtClean="0"/>
              <a:t>‹#›</a:t>
            </a:fld>
            <a:endParaRPr lang="en-IN"/>
          </a:p>
        </p:txBody>
      </p:sp>
    </p:spTree>
    <p:extLst>
      <p:ext uri="{BB962C8B-B14F-4D97-AF65-F5344CB8AC3E}">
        <p14:creationId xmlns:p14="http://schemas.microsoft.com/office/powerpoint/2010/main" val="1410109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5CCE9FD-9D71-407C-86AE-7A0BE1AEAC92}" type="datetimeFigureOut">
              <a:rPr lang="en-IN" smtClean="0"/>
              <a:t>16-04-2021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14E816-A5B3-4C89-9B86-B7617E2342C6}" type="slidenum">
              <a:rPr lang="en-IN" smtClean="0"/>
              <a:t>‹#›</a:t>
            </a:fld>
            <a:endParaRPr lang="en-IN"/>
          </a:p>
        </p:txBody>
      </p:sp>
    </p:spTree>
    <p:extLst>
      <p:ext uri="{BB962C8B-B14F-4D97-AF65-F5344CB8AC3E}">
        <p14:creationId xmlns:p14="http://schemas.microsoft.com/office/powerpoint/2010/main" val="358560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CE9FD-9D71-407C-86AE-7A0BE1AEAC92}" type="datetimeFigureOut">
              <a:rPr lang="en-IN" smtClean="0"/>
              <a:t>16-04-2021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14E816-A5B3-4C89-9B86-B7617E2342C6}" type="slidenum">
              <a:rPr lang="en-IN" smtClean="0"/>
              <a:t>‹#›</a:t>
            </a:fld>
            <a:endParaRPr lang="en-IN"/>
          </a:p>
        </p:txBody>
      </p:sp>
    </p:spTree>
    <p:extLst>
      <p:ext uri="{BB962C8B-B14F-4D97-AF65-F5344CB8AC3E}">
        <p14:creationId xmlns:p14="http://schemas.microsoft.com/office/powerpoint/2010/main" val="82090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C5CCE9FD-9D71-407C-86AE-7A0BE1AEAC92}" type="datetimeFigureOut">
              <a:rPr lang="en-IN" smtClean="0"/>
              <a:t>16-04-2021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A14E816-A5B3-4C89-9B86-B7617E2342C6}" type="slidenum">
              <a:rPr lang="en-IN" smtClean="0"/>
              <a:t>‹#›</a:t>
            </a:fld>
            <a:endParaRPr lang="en-IN"/>
          </a:p>
        </p:txBody>
      </p:sp>
    </p:spTree>
    <p:extLst>
      <p:ext uri="{BB962C8B-B14F-4D97-AF65-F5344CB8AC3E}">
        <p14:creationId xmlns:p14="http://schemas.microsoft.com/office/powerpoint/2010/main" val="166088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C5CCE9FD-9D71-407C-86AE-7A0BE1AEAC92}" type="datetimeFigureOut">
              <a:rPr lang="en-IN" smtClean="0"/>
              <a:t>16-04-2021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A14E816-A5B3-4C89-9B86-B7617E2342C6}" type="slidenum">
              <a:rPr lang="en-IN" smtClean="0"/>
              <a:t>‹#›</a:t>
            </a:fld>
            <a:endParaRPr lang="en-IN"/>
          </a:p>
        </p:txBody>
      </p:sp>
    </p:spTree>
    <p:extLst>
      <p:ext uri="{BB962C8B-B14F-4D97-AF65-F5344CB8AC3E}">
        <p14:creationId xmlns:p14="http://schemas.microsoft.com/office/powerpoint/2010/main" val="2519081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C5CCE9FD-9D71-407C-86AE-7A0BE1AEAC92}" type="datetimeFigureOut">
              <a:rPr lang="en-IN" smtClean="0"/>
              <a:t>16-04-2021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A14E816-A5B3-4C89-9B86-B7617E2342C6}" type="slidenum">
              <a:rPr lang="en-IN" smtClean="0"/>
              <a:t>‹#›</a:t>
            </a:fld>
            <a:endParaRPr lang="en-IN"/>
          </a:p>
        </p:txBody>
      </p:sp>
    </p:spTree>
    <p:extLst>
      <p:ext uri="{BB962C8B-B14F-4D97-AF65-F5344CB8AC3E}">
        <p14:creationId xmlns:p14="http://schemas.microsoft.com/office/powerpoint/2010/main" val="3654615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CE9FD-9D71-407C-86AE-7A0BE1AEAC92}" type="datetimeFigureOut">
              <a:rPr lang="en-IN" smtClean="0"/>
              <a:t>16-04-2021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A14E816-A5B3-4C89-9B86-B7617E2342C6}" type="slidenum">
              <a:rPr lang="en-IN" smtClean="0"/>
              <a:t>‹#›</a:t>
            </a:fld>
            <a:endParaRPr lang="en-IN"/>
          </a:p>
        </p:txBody>
      </p:sp>
    </p:spTree>
    <p:extLst>
      <p:ext uri="{BB962C8B-B14F-4D97-AF65-F5344CB8AC3E}">
        <p14:creationId xmlns:p14="http://schemas.microsoft.com/office/powerpoint/2010/main" val="13831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CE9FD-9D71-407C-86AE-7A0BE1AEAC92}" type="datetimeFigureOut">
              <a:rPr lang="en-IN" smtClean="0"/>
              <a:t>16-04-2021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A14E816-A5B3-4C89-9B86-B7617E2342C6}" type="slidenum">
              <a:rPr lang="en-IN" smtClean="0"/>
              <a:t>‹#›</a:t>
            </a:fld>
            <a:endParaRPr lang="en-IN"/>
          </a:p>
        </p:txBody>
      </p:sp>
    </p:spTree>
    <p:extLst>
      <p:ext uri="{BB962C8B-B14F-4D97-AF65-F5344CB8AC3E}">
        <p14:creationId xmlns:p14="http://schemas.microsoft.com/office/powerpoint/2010/main" val="3817886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CE9FD-9D71-407C-86AE-7A0BE1AEAC92}" type="datetimeFigureOut">
              <a:rPr lang="en-IN" smtClean="0"/>
              <a:t>16-04-2021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A14E816-A5B3-4C89-9B86-B7617E2342C6}" type="slidenum">
              <a:rPr lang="en-IN" smtClean="0"/>
              <a:t>‹#›</a:t>
            </a:fld>
            <a:endParaRPr lang="en-IN"/>
          </a:p>
        </p:txBody>
      </p:sp>
    </p:spTree>
    <p:extLst>
      <p:ext uri="{BB962C8B-B14F-4D97-AF65-F5344CB8AC3E}">
        <p14:creationId xmlns:p14="http://schemas.microsoft.com/office/powerpoint/2010/main" val="476079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CE9FD-9D71-407C-86AE-7A0BE1AEAC92}" type="datetimeFigureOut">
              <a:rPr lang="en-IN" smtClean="0"/>
              <a:t>16-04-2021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4E816-A5B3-4C89-9B86-B7617E2342C6}" type="slidenum">
              <a:rPr lang="en-IN" smtClean="0"/>
              <a:t>‹#›</a:t>
            </a:fld>
            <a:endParaRPr lang="en-IN"/>
          </a:p>
        </p:txBody>
      </p:sp>
    </p:spTree>
    <p:extLst>
      <p:ext uri="{BB962C8B-B14F-4D97-AF65-F5344CB8AC3E}">
        <p14:creationId xmlns:p14="http://schemas.microsoft.com/office/powerpoint/2010/main" val="304381462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image" Target="../media/image44.jpeg"/><Relationship Id="rId4" Type="http://schemas.openxmlformats.org/officeDocument/2006/relationships/image" Target="../media/image43.jpg"/></Relationships>
</file>

<file path=ppt/slides/_rels/slide2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en-GB" sz="4800" b="1" i="1" u="sng" dirty="0" smtClean="0">
                <a:solidFill>
                  <a:srgbClr val="002060"/>
                </a:solidFill>
                <a:latin typeface="Times New Roman" pitchFamily="18" charset="0"/>
                <a:cs typeface="Times New Roman" pitchFamily="18" charset="0"/>
              </a:rPr>
              <a:t>Bhagawan Uvacha….</a:t>
            </a:r>
            <a:endParaRPr lang="en-IN" sz="4800" b="1" i="1" u="sng" dirty="0">
              <a:solidFill>
                <a:srgbClr val="002060"/>
              </a:solidFill>
              <a:latin typeface="Times New Roman" pitchFamily="18" charset="0"/>
              <a:cs typeface="Times New Roman" pitchFamily="18" charset="0"/>
            </a:endParaRPr>
          </a:p>
        </p:txBody>
      </p:sp>
      <p:sp>
        <p:nvSpPr>
          <p:cNvPr id="5" name="Content Placeholder 4"/>
          <p:cNvSpPr>
            <a:spLocks noGrp="1"/>
          </p:cNvSpPr>
          <p:nvPr>
            <p:ph idx="1"/>
          </p:nvPr>
        </p:nvSpPr>
        <p:spPr>
          <a:xfrm>
            <a:off x="457200" y="908720"/>
            <a:ext cx="8229600" cy="5688632"/>
          </a:xfrm>
        </p:spPr>
        <p:txBody>
          <a:bodyPr/>
          <a:lstStyle/>
          <a:p>
            <a:endParaRPr lang="en-GB" dirty="0" smtClean="0"/>
          </a:p>
          <a:p>
            <a:pPr marL="0" indent="0" algn="ctr">
              <a:buNone/>
            </a:pPr>
            <a:endParaRPr lang="en-GB" dirty="0" smtClean="0"/>
          </a:p>
          <a:p>
            <a:pPr marL="0" indent="0" algn="ctr">
              <a:buNone/>
            </a:pPr>
            <a:endParaRPr lang="en-GB" b="1" i="1" dirty="0" smtClean="0">
              <a:solidFill>
                <a:srgbClr val="002060"/>
              </a:solidFill>
              <a:latin typeface="Times New Roman" pitchFamily="18" charset="0"/>
              <a:cs typeface="Times New Roman" pitchFamily="18" charset="0"/>
            </a:endParaRPr>
          </a:p>
          <a:p>
            <a:pPr marL="0" indent="0" algn="ctr">
              <a:buNone/>
            </a:pPr>
            <a:r>
              <a:rPr lang="en-GB" b="1" i="1" dirty="0" smtClean="0">
                <a:solidFill>
                  <a:srgbClr val="002060"/>
                </a:solidFill>
                <a:latin typeface="Times New Roman" pitchFamily="18" charset="0"/>
                <a:cs typeface="Times New Roman" pitchFamily="18" charset="0"/>
              </a:rPr>
              <a:t>Sri Sathya Sai Seva Organisations</a:t>
            </a:r>
          </a:p>
          <a:p>
            <a:pPr marL="0" indent="0" algn="ctr">
              <a:buNone/>
            </a:pPr>
            <a:r>
              <a:rPr lang="en-GB" sz="2400" b="1" i="1" u="sng" dirty="0" smtClean="0">
                <a:solidFill>
                  <a:srgbClr val="002060"/>
                </a:solidFill>
                <a:latin typeface="Times New Roman" pitchFamily="18" charset="0"/>
                <a:cs typeface="Times New Roman" pitchFamily="18" charset="0"/>
              </a:rPr>
              <a:t>Karnataka South</a:t>
            </a:r>
          </a:p>
          <a:p>
            <a:pPr marL="0" indent="0" algn="ctr">
              <a:buNone/>
            </a:pPr>
            <a:r>
              <a:rPr lang="en-GB" b="1" i="1" dirty="0" smtClean="0">
                <a:solidFill>
                  <a:srgbClr val="002060"/>
                </a:solidFill>
                <a:latin typeface="Times New Roman" pitchFamily="18" charset="0"/>
                <a:cs typeface="Times New Roman" pitchFamily="18" charset="0"/>
              </a:rPr>
              <a:t>Presents precious gems extracted from Bhagawan's Discourses and Vahini on Ramayana…worth contemplating when we observe the auspicious Ramanavami.</a:t>
            </a:r>
            <a:endParaRPr lang="en-IN" b="1" i="1" dirty="0">
              <a:solidFill>
                <a:srgbClr val="00206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052736"/>
            <a:ext cx="1564589" cy="139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6624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20080"/>
          </a:xfrm>
        </p:spPr>
        <p:txBody>
          <a:bodyPr>
            <a:normAutofit fontScale="90000"/>
          </a:bodyPr>
          <a:lstStyle/>
          <a:p>
            <a:r>
              <a:rPr lang="en-GB" u="sng" dirty="0" smtClean="0">
                <a:solidFill>
                  <a:srgbClr val="002060"/>
                </a:solidFill>
                <a:latin typeface="Arial Narrow" pitchFamily="34" charset="0"/>
              </a:rPr>
              <a:t>Talamralu</a:t>
            </a:r>
            <a:endParaRPr lang="en-IN" u="sng" dirty="0">
              <a:solidFill>
                <a:srgbClr val="002060"/>
              </a:solidFill>
              <a:latin typeface="Arial Narrow" pitchFamily="34" charset="0"/>
            </a:endParaRPr>
          </a:p>
        </p:txBody>
      </p:sp>
      <p:sp>
        <p:nvSpPr>
          <p:cNvPr id="3" name="Content Placeholder 2"/>
          <p:cNvSpPr>
            <a:spLocks noGrp="1"/>
          </p:cNvSpPr>
          <p:nvPr>
            <p:ph idx="1"/>
          </p:nvPr>
        </p:nvSpPr>
        <p:spPr>
          <a:xfrm>
            <a:off x="251520" y="836712"/>
            <a:ext cx="8435280" cy="5904656"/>
          </a:xfrm>
        </p:spPr>
        <p:txBody>
          <a:bodyPr/>
          <a:lstStyle/>
          <a:p>
            <a:pPr marL="0" indent="0">
              <a:buNone/>
            </a:pPr>
            <a:r>
              <a:rPr lang="en-GB" dirty="0" smtClean="0">
                <a:solidFill>
                  <a:srgbClr val="002060"/>
                </a:solidFill>
                <a:latin typeface="Arial Narrow" pitchFamily="34" charset="0"/>
              </a:rPr>
              <a:t>“When with Nature, its Rajasic Red..When near God, it turns white and away from God it turns black….” </a:t>
            </a:r>
          </a:p>
          <a:p>
            <a:pPr marL="0" indent="0">
              <a:buNone/>
            </a:pPr>
            <a:endParaRPr lang="en-IN" dirty="0">
              <a:solidFill>
                <a:srgbClr val="002060"/>
              </a:solidFill>
              <a:latin typeface="Arial Narrow"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2095841"/>
            <a:ext cx="4498177" cy="4006189"/>
          </a:xfrm>
          <a:prstGeom prst="rect">
            <a:avLst/>
          </a:prstGeom>
        </p:spPr>
      </p:pic>
      <p:sp>
        <p:nvSpPr>
          <p:cNvPr id="7" name="TextBox 6"/>
          <p:cNvSpPr txBox="1"/>
          <p:nvPr/>
        </p:nvSpPr>
        <p:spPr>
          <a:xfrm>
            <a:off x="395536" y="6268670"/>
            <a:ext cx="7344816" cy="369332"/>
          </a:xfrm>
          <a:prstGeom prst="rect">
            <a:avLst/>
          </a:prstGeom>
          <a:noFill/>
        </p:spPr>
        <p:txBody>
          <a:bodyPr wrap="square" rtlCol="0">
            <a:spAutoFit/>
          </a:bodyPr>
          <a:lstStyle/>
          <a:p>
            <a:r>
              <a:rPr lang="en-GB" b="1" dirty="0" smtClean="0">
                <a:solidFill>
                  <a:srgbClr val="002060"/>
                </a:solidFill>
              </a:rPr>
              <a:t>Source: 25</a:t>
            </a:r>
            <a:r>
              <a:rPr lang="en-GB" b="1" baseline="30000" dirty="0" smtClean="0">
                <a:solidFill>
                  <a:srgbClr val="002060"/>
                </a:solidFill>
              </a:rPr>
              <a:t>th</a:t>
            </a:r>
            <a:r>
              <a:rPr lang="en-GB" b="1" dirty="0" smtClean="0">
                <a:solidFill>
                  <a:srgbClr val="002060"/>
                </a:solidFill>
              </a:rPr>
              <a:t> May 1992 Summer Course Brindavan</a:t>
            </a:r>
            <a:endParaRPr lang="en-IN" b="1" dirty="0">
              <a:solidFill>
                <a:srgbClr val="00206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564904"/>
            <a:ext cx="2880320" cy="23671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402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GB" u="sng" dirty="0" smtClean="0">
                <a:solidFill>
                  <a:srgbClr val="002060"/>
                </a:solidFill>
                <a:latin typeface="Arial Narrow" pitchFamily="34" charset="0"/>
              </a:rPr>
              <a:t>Rama’s   Selflessness</a:t>
            </a:r>
            <a:endParaRPr lang="en-IN" u="sng" dirty="0">
              <a:solidFill>
                <a:srgbClr val="002060"/>
              </a:solidFill>
              <a:latin typeface="Arial Narrow" pitchFamily="34" charset="0"/>
            </a:endParaRPr>
          </a:p>
        </p:txBody>
      </p:sp>
      <p:sp>
        <p:nvSpPr>
          <p:cNvPr id="3" name="Content Placeholder 2"/>
          <p:cNvSpPr>
            <a:spLocks noGrp="1"/>
          </p:cNvSpPr>
          <p:nvPr>
            <p:ph idx="1"/>
          </p:nvPr>
        </p:nvSpPr>
        <p:spPr>
          <a:xfrm>
            <a:off x="179512" y="908720"/>
            <a:ext cx="8507288" cy="5616624"/>
          </a:xfrm>
        </p:spPr>
        <p:txBody>
          <a:bodyPr>
            <a:normAutofit fontScale="92500" lnSpcReduction="20000"/>
          </a:bodyPr>
          <a:lstStyle/>
          <a:p>
            <a:pPr marL="0" indent="0">
              <a:buNone/>
            </a:pPr>
            <a:r>
              <a:rPr lang="en-GB" sz="2800" dirty="0" smtClean="0">
                <a:solidFill>
                  <a:srgbClr val="002060"/>
                </a:solidFill>
                <a:latin typeface="Arial Narrow" pitchFamily="34" charset="0"/>
              </a:rPr>
              <a:t>“When father Dasaratha proposed…</a:t>
            </a:r>
          </a:p>
          <a:p>
            <a:pPr marL="0" indent="0">
              <a:buNone/>
            </a:pPr>
            <a:r>
              <a:rPr lang="en-GB" sz="2800" dirty="0">
                <a:solidFill>
                  <a:srgbClr val="002060"/>
                </a:solidFill>
                <a:latin typeface="Arial Narrow" pitchFamily="34" charset="0"/>
              </a:rPr>
              <a:t>Rama refused to be </a:t>
            </a:r>
            <a:r>
              <a:rPr lang="en-GB" sz="2800" dirty="0" smtClean="0">
                <a:solidFill>
                  <a:srgbClr val="002060"/>
                </a:solidFill>
                <a:latin typeface="Arial Narrow" pitchFamily="34" charset="0"/>
              </a:rPr>
              <a:t>coronated..</a:t>
            </a:r>
            <a:endParaRPr lang="en-GB" sz="2800" dirty="0">
              <a:solidFill>
                <a:srgbClr val="002060"/>
              </a:solidFill>
              <a:latin typeface="Arial Narrow" pitchFamily="34" charset="0"/>
            </a:endParaRPr>
          </a:p>
          <a:p>
            <a:pPr marL="0" indent="0">
              <a:buNone/>
            </a:pPr>
            <a:r>
              <a:rPr lang="en-GB" sz="2800" dirty="0" smtClean="0">
                <a:solidFill>
                  <a:srgbClr val="002060"/>
                </a:solidFill>
                <a:latin typeface="Arial Narrow" pitchFamily="34" charset="0"/>
              </a:rPr>
              <a:t>He said: "Four </a:t>
            </a:r>
            <a:r>
              <a:rPr lang="en-GB" sz="2800" dirty="0">
                <a:solidFill>
                  <a:srgbClr val="002060"/>
                </a:solidFill>
                <a:latin typeface="Arial Narrow" pitchFamily="34" charset="0"/>
              </a:rPr>
              <a:t>of us </a:t>
            </a:r>
            <a:endParaRPr lang="en-GB" sz="2800" dirty="0" smtClean="0">
              <a:solidFill>
                <a:srgbClr val="002060"/>
              </a:solidFill>
              <a:latin typeface="Arial Narrow" pitchFamily="34" charset="0"/>
            </a:endParaRPr>
          </a:p>
          <a:p>
            <a:pPr marL="0" indent="0">
              <a:buNone/>
            </a:pPr>
            <a:r>
              <a:rPr lang="en-GB" sz="2800" dirty="0" smtClean="0">
                <a:solidFill>
                  <a:srgbClr val="002060"/>
                </a:solidFill>
                <a:latin typeface="Arial Narrow" pitchFamily="34" charset="0"/>
              </a:rPr>
              <a:t>were </a:t>
            </a:r>
            <a:r>
              <a:rPr lang="en-GB" sz="2800" dirty="0">
                <a:solidFill>
                  <a:srgbClr val="002060"/>
                </a:solidFill>
                <a:latin typeface="Arial Narrow" pitchFamily="34" charset="0"/>
              </a:rPr>
              <a:t>born on </a:t>
            </a:r>
            <a:r>
              <a:rPr lang="en-GB" sz="2800" dirty="0" smtClean="0">
                <a:solidFill>
                  <a:srgbClr val="002060"/>
                </a:solidFill>
                <a:latin typeface="Arial Narrow" pitchFamily="34" charset="0"/>
              </a:rPr>
              <a:t>the same </a:t>
            </a:r>
            <a:r>
              <a:rPr lang="en-GB" sz="2800" dirty="0">
                <a:solidFill>
                  <a:srgbClr val="002060"/>
                </a:solidFill>
                <a:latin typeface="Arial Narrow" pitchFamily="34" charset="0"/>
              </a:rPr>
              <a:t>day</a:t>
            </a:r>
            <a:r>
              <a:rPr lang="en-GB" sz="2800" dirty="0" smtClean="0">
                <a:solidFill>
                  <a:srgbClr val="002060"/>
                </a:solidFill>
                <a:latin typeface="Arial Narrow" pitchFamily="34" charset="0"/>
              </a:rPr>
              <a:t>, </a:t>
            </a:r>
            <a:r>
              <a:rPr lang="en-GB" sz="2800" dirty="0">
                <a:solidFill>
                  <a:srgbClr val="002060"/>
                </a:solidFill>
                <a:latin typeface="Arial Narrow" pitchFamily="34" charset="0"/>
              </a:rPr>
              <a:t>same star. </a:t>
            </a:r>
            <a:endParaRPr lang="en-GB" sz="2800" dirty="0" smtClean="0">
              <a:solidFill>
                <a:srgbClr val="002060"/>
              </a:solidFill>
              <a:latin typeface="Arial Narrow" pitchFamily="34" charset="0"/>
            </a:endParaRPr>
          </a:p>
          <a:p>
            <a:pPr marL="0" indent="0">
              <a:buNone/>
            </a:pPr>
            <a:r>
              <a:rPr lang="en-GB" sz="2800" dirty="0" smtClean="0">
                <a:solidFill>
                  <a:srgbClr val="002060"/>
                </a:solidFill>
                <a:latin typeface="Arial Narrow" pitchFamily="34" charset="0"/>
              </a:rPr>
              <a:t>We </a:t>
            </a:r>
            <a:r>
              <a:rPr lang="en-GB" sz="2800" dirty="0">
                <a:solidFill>
                  <a:srgbClr val="002060"/>
                </a:solidFill>
                <a:latin typeface="Arial Narrow" pitchFamily="34" charset="0"/>
              </a:rPr>
              <a:t>were born from </a:t>
            </a:r>
            <a:r>
              <a:rPr lang="en-GB" sz="2800" dirty="0" smtClean="0">
                <a:solidFill>
                  <a:srgbClr val="002060"/>
                </a:solidFill>
                <a:latin typeface="Arial Narrow" pitchFamily="34" charset="0"/>
              </a:rPr>
              <a:t>the </a:t>
            </a:r>
            <a:r>
              <a:rPr lang="en-GB" sz="2800" dirty="0">
                <a:solidFill>
                  <a:srgbClr val="002060"/>
                </a:solidFill>
                <a:latin typeface="Arial Narrow" pitchFamily="34" charset="0"/>
              </a:rPr>
              <a:t>same </a:t>
            </a:r>
            <a:r>
              <a:rPr lang="en-GB" sz="2800" dirty="0" smtClean="0">
                <a:solidFill>
                  <a:srgbClr val="002060"/>
                </a:solidFill>
                <a:latin typeface="Arial Narrow" pitchFamily="34" charset="0"/>
              </a:rPr>
              <a:t>Yajna </a:t>
            </a:r>
          </a:p>
          <a:p>
            <a:pPr marL="0" indent="0">
              <a:buNone/>
            </a:pPr>
            <a:r>
              <a:rPr lang="en-GB" sz="2800" dirty="0" smtClean="0">
                <a:solidFill>
                  <a:srgbClr val="002060"/>
                </a:solidFill>
                <a:latin typeface="Arial Narrow" pitchFamily="34" charset="0"/>
              </a:rPr>
              <a:t>Payasam</a:t>
            </a:r>
            <a:r>
              <a:rPr lang="en-GB" sz="2800" dirty="0">
                <a:solidFill>
                  <a:srgbClr val="002060"/>
                </a:solidFill>
                <a:latin typeface="Arial Narrow" pitchFamily="34" charset="0"/>
              </a:rPr>
              <a:t>. </a:t>
            </a:r>
            <a:r>
              <a:rPr lang="en-GB" sz="2800" dirty="0" smtClean="0">
                <a:solidFill>
                  <a:srgbClr val="002060"/>
                </a:solidFill>
                <a:latin typeface="Arial Narrow" pitchFamily="34" charset="0"/>
              </a:rPr>
              <a:t>Our Namakaranam, </a:t>
            </a:r>
          </a:p>
          <a:p>
            <a:pPr marL="0" indent="0">
              <a:buNone/>
            </a:pPr>
            <a:r>
              <a:rPr lang="en-GB" sz="2800" dirty="0" smtClean="0">
                <a:solidFill>
                  <a:srgbClr val="002060"/>
                </a:solidFill>
                <a:latin typeface="Arial Narrow" pitchFamily="34" charset="0"/>
              </a:rPr>
              <a:t>Aksharabhyasam, Upanayanam, and </a:t>
            </a:r>
          </a:p>
          <a:p>
            <a:pPr marL="0" indent="0">
              <a:buNone/>
            </a:pPr>
            <a:r>
              <a:rPr lang="en-GB" sz="2800" dirty="0" smtClean="0">
                <a:solidFill>
                  <a:srgbClr val="002060"/>
                </a:solidFill>
                <a:latin typeface="Arial Narrow" pitchFamily="34" charset="0"/>
              </a:rPr>
              <a:t>Marriages were </a:t>
            </a:r>
            <a:r>
              <a:rPr lang="en-GB" sz="2800" dirty="0">
                <a:solidFill>
                  <a:srgbClr val="002060"/>
                </a:solidFill>
                <a:latin typeface="Arial Narrow" pitchFamily="34" charset="0"/>
              </a:rPr>
              <a:t>performed </a:t>
            </a:r>
            <a:endParaRPr lang="en-GB" sz="2800" dirty="0" smtClean="0">
              <a:solidFill>
                <a:srgbClr val="002060"/>
              </a:solidFill>
              <a:latin typeface="Arial Narrow" pitchFamily="34" charset="0"/>
            </a:endParaRPr>
          </a:p>
          <a:p>
            <a:pPr marL="0" indent="0">
              <a:buNone/>
            </a:pPr>
            <a:r>
              <a:rPr lang="en-GB" sz="2800" dirty="0" smtClean="0">
                <a:solidFill>
                  <a:srgbClr val="002060"/>
                </a:solidFill>
                <a:latin typeface="Arial Narrow" pitchFamily="34" charset="0"/>
              </a:rPr>
              <a:t>simultaneously.. Then </a:t>
            </a:r>
            <a:r>
              <a:rPr lang="en-GB" sz="2800" dirty="0">
                <a:solidFill>
                  <a:srgbClr val="002060"/>
                </a:solidFill>
                <a:latin typeface="Arial Narrow" pitchFamily="34" charset="0"/>
              </a:rPr>
              <a:t>why only </a:t>
            </a:r>
            <a:r>
              <a:rPr lang="en-GB" sz="2800" dirty="0" smtClean="0">
                <a:solidFill>
                  <a:srgbClr val="002060"/>
                </a:solidFill>
                <a:latin typeface="Arial Narrow" pitchFamily="34" charset="0"/>
              </a:rPr>
              <a:t>am</a:t>
            </a:r>
          </a:p>
          <a:p>
            <a:pPr marL="0" indent="0">
              <a:buNone/>
            </a:pPr>
            <a:r>
              <a:rPr lang="en-GB" sz="2800" dirty="0" smtClean="0">
                <a:solidFill>
                  <a:srgbClr val="002060"/>
                </a:solidFill>
                <a:latin typeface="Arial Narrow" pitchFamily="34" charset="0"/>
              </a:rPr>
              <a:t> </a:t>
            </a:r>
            <a:r>
              <a:rPr lang="en-GB" sz="2800" dirty="0">
                <a:solidFill>
                  <a:srgbClr val="002060"/>
                </a:solidFill>
                <a:latin typeface="Arial Narrow" pitchFamily="34" charset="0"/>
              </a:rPr>
              <a:t>I chosen to </a:t>
            </a:r>
            <a:r>
              <a:rPr lang="en-GB" sz="2800" dirty="0" smtClean="0">
                <a:solidFill>
                  <a:srgbClr val="002060"/>
                </a:solidFill>
                <a:latin typeface="Arial Narrow" pitchFamily="34" charset="0"/>
              </a:rPr>
              <a:t>become the</a:t>
            </a:r>
          </a:p>
          <a:p>
            <a:pPr marL="0" indent="0">
              <a:buNone/>
            </a:pPr>
            <a:r>
              <a:rPr lang="en-GB" sz="2800" dirty="0" smtClean="0">
                <a:solidFill>
                  <a:srgbClr val="002060"/>
                </a:solidFill>
                <a:latin typeface="Arial Narrow" pitchFamily="34" charset="0"/>
              </a:rPr>
              <a:t> </a:t>
            </a:r>
            <a:r>
              <a:rPr lang="en-GB" sz="2800" dirty="0">
                <a:solidFill>
                  <a:srgbClr val="002060"/>
                </a:solidFill>
                <a:latin typeface="Arial Narrow" pitchFamily="34" charset="0"/>
              </a:rPr>
              <a:t>crown prince? </a:t>
            </a:r>
            <a:endParaRPr lang="en-GB" sz="2800" dirty="0" smtClean="0">
              <a:solidFill>
                <a:srgbClr val="002060"/>
              </a:solidFill>
              <a:latin typeface="Arial Narrow" pitchFamily="34" charset="0"/>
            </a:endParaRPr>
          </a:p>
          <a:p>
            <a:pPr marL="0" indent="0">
              <a:buNone/>
            </a:pPr>
            <a:r>
              <a:rPr lang="en-GB" sz="2800" dirty="0" smtClean="0">
                <a:solidFill>
                  <a:srgbClr val="002060"/>
                </a:solidFill>
                <a:latin typeface="Arial Narrow" pitchFamily="34" charset="0"/>
              </a:rPr>
              <a:t>Let </a:t>
            </a:r>
            <a:r>
              <a:rPr lang="en-GB" sz="2800" dirty="0">
                <a:solidFill>
                  <a:srgbClr val="002060"/>
                </a:solidFill>
                <a:latin typeface="Arial Narrow" pitchFamily="34" charset="0"/>
              </a:rPr>
              <a:t>all four of us be </a:t>
            </a:r>
            <a:endParaRPr lang="en-GB" sz="2800" dirty="0" smtClean="0">
              <a:solidFill>
                <a:srgbClr val="002060"/>
              </a:solidFill>
              <a:latin typeface="Arial Narrow" pitchFamily="34" charset="0"/>
            </a:endParaRPr>
          </a:p>
          <a:p>
            <a:pPr marL="0" indent="0">
              <a:buNone/>
            </a:pPr>
            <a:r>
              <a:rPr lang="en-GB" sz="2800" dirty="0" smtClean="0">
                <a:solidFill>
                  <a:srgbClr val="002060"/>
                </a:solidFill>
                <a:latin typeface="Arial Narrow" pitchFamily="34" charset="0"/>
              </a:rPr>
              <a:t>crowned </a:t>
            </a:r>
            <a:r>
              <a:rPr lang="en-GB" sz="2800" dirty="0">
                <a:solidFill>
                  <a:srgbClr val="002060"/>
                </a:solidFill>
                <a:latin typeface="Arial Narrow" pitchFamily="34" charset="0"/>
              </a:rPr>
              <a:t>simultaneously</a:t>
            </a:r>
            <a:r>
              <a:rPr lang="en-GB" sz="2800" dirty="0" smtClean="0">
                <a:solidFill>
                  <a:srgbClr val="002060"/>
                </a:solidFill>
                <a:latin typeface="Arial Narrow" pitchFamily="34" charset="0"/>
              </a:rPr>
              <a:t>.”</a:t>
            </a:r>
          </a:p>
          <a:p>
            <a:pPr marL="0" indent="0">
              <a:buNone/>
            </a:pPr>
            <a:r>
              <a:rPr lang="en-GB" sz="2800" b="1" dirty="0" smtClean="0">
                <a:solidFill>
                  <a:srgbClr val="002060"/>
                </a:solidFill>
                <a:latin typeface="Arial Narrow" pitchFamily="34" charset="0"/>
              </a:rPr>
              <a:t>                  -</a:t>
            </a:r>
            <a:r>
              <a:rPr lang="en-GB" sz="1700" b="1" i="1" dirty="0" smtClean="0">
                <a:solidFill>
                  <a:srgbClr val="002060"/>
                </a:solidFill>
                <a:latin typeface="Arial Narrow" pitchFamily="34" charset="0"/>
              </a:rPr>
              <a:t>21</a:t>
            </a:r>
            <a:r>
              <a:rPr lang="en-GB" sz="1700" b="1" i="1" baseline="30000" dirty="0" smtClean="0">
                <a:solidFill>
                  <a:srgbClr val="002060"/>
                </a:solidFill>
                <a:latin typeface="Arial Narrow" pitchFamily="34" charset="0"/>
              </a:rPr>
              <a:t>st</a:t>
            </a:r>
            <a:r>
              <a:rPr lang="en-GB" sz="1700" b="1" i="1" dirty="0" smtClean="0">
                <a:solidFill>
                  <a:srgbClr val="002060"/>
                </a:solidFill>
                <a:latin typeface="Arial Narrow" pitchFamily="34" charset="0"/>
              </a:rPr>
              <a:t> April 2002 , Ramanavami</a:t>
            </a:r>
            <a:endParaRPr lang="en-IN" sz="1700" b="1" i="1" dirty="0">
              <a:solidFill>
                <a:srgbClr val="002060"/>
              </a:solidFill>
              <a:latin typeface="Arial Narrow"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581128"/>
            <a:ext cx="2969631" cy="212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924398"/>
            <a:ext cx="2736304" cy="3449123"/>
          </a:xfrm>
          <a:prstGeom prst="rect">
            <a:avLst/>
          </a:prstGeom>
        </p:spPr>
      </p:pic>
    </p:spTree>
    <p:extLst>
      <p:ext uri="{BB962C8B-B14F-4D97-AF65-F5344CB8AC3E}">
        <p14:creationId xmlns:p14="http://schemas.microsoft.com/office/powerpoint/2010/main" val="3709834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20080"/>
          </a:xfrm>
        </p:spPr>
        <p:txBody>
          <a:bodyPr>
            <a:normAutofit fontScale="90000"/>
          </a:bodyPr>
          <a:lstStyle/>
          <a:p>
            <a:r>
              <a:rPr lang="en-GB" u="sng" dirty="0" smtClean="0">
                <a:solidFill>
                  <a:srgbClr val="002060"/>
                </a:solidFill>
                <a:latin typeface="Arial Narrow" pitchFamily="34" charset="0"/>
              </a:rPr>
              <a:t>Kaikeyi’s Sacrifice</a:t>
            </a:r>
            <a:endParaRPr lang="en-IN" u="sng" dirty="0">
              <a:solidFill>
                <a:srgbClr val="002060"/>
              </a:solidFill>
              <a:latin typeface="Arial Narrow" pitchFamily="34" charset="0"/>
            </a:endParaRPr>
          </a:p>
        </p:txBody>
      </p:sp>
      <p:sp>
        <p:nvSpPr>
          <p:cNvPr id="3" name="Content Placeholder 2"/>
          <p:cNvSpPr>
            <a:spLocks noGrp="1"/>
          </p:cNvSpPr>
          <p:nvPr>
            <p:ph idx="1"/>
          </p:nvPr>
        </p:nvSpPr>
        <p:spPr>
          <a:xfrm>
            <a:off x="107504" y="980728"/>
            <a:ext cx="8856984" cy="5472608"/>
          </a:xfrm>
        </p:spPr>
        <p:txBody>
          <a:bodyPr/>
          <a:lstStyle/>
          <a:p>
            <a:pPr marL="0" indent="0">
              <a:buNone/>
            </a:pPr>
            <a:r>
              <a:rPr lang="en-GB" sz="2800" dirty="0" smtClean="0">
                <a:solidFill>
                  <a:srgbClr val="002060"/>
                </a:solidFill>
                <a:latin typeface="Arial Narrow" pitchFamily="34" charset="0"/>
              </a:rPr>
              <a:t>“Rama had prayed to Kaikeyi thus:</a:t>
            </a:r>
          </a:p>
          <a:p>
            <a:pPr marL="0" indent="0">
              <a:buNone/>
            </a:pPr>
            <a:r>
              <a:rPr lang="en-GB" sz="2800" dirty="0" smtClean="0">
                <a:solidFill>
                  <a:srgbClr val="002060"/>
                </a:solidFill>
                <a:latin typeface="Arial Narrow" pitchFamily="34" charset="0"/>
              </a:rPr>
              <a:t>Mother</a:t>
            </a:r>
            <a:r>
              <a:rPr lang="en-GB" sz="2800" dirty="0">
                <a:solidFill>
                  <a:srgbClr val="002060"/>
                </a:solidFill>
                <a:latin typeface="Arial Narrow" pitchFamily="34" charset="0"/>
              </a:rPr>
              <a:t>! I have incarnated to put an end to the </a:t>
            </a:r>
            <a:r>
              <a:rPr lang="en-GB" sz="2800" dirty="0" smtClean="0">
                <a:solidFill>
                  <a:srgbClr val="002060"/>
                </a:solidFill>
                <a:latin typeface="Arial Narrow" pitchFamily="34" charset="0"/>
              </a:rPr>
              <a:t>demons. You </a:t>
            </a:r>
            <a:r>
              <a:rPr lang="en-GB" sz="2800" dirty="0">
                <a:solidFill>
                  <a:srgbClr val="002060"/>
                </a:solidFill>
                <a:latin typeface="Arial Narrow" pitchFamily="34" charset="0"/>
              </a:rPr>
              <a:t>must chalk out a plan to fulfil this mission.” This is the reason that Kaikeyi went on to ask the </a:t>
            </a:r>
            <a:r>
              <a:rPr lang="en-GB" sz="2800" dirty="0" smtClean="0">
                <a:solidFill>
                  <a:srgbClr val="002060"/>
                </a:solidFill>
                <a:latin typeface="Arial Narrow" pitchFamily="34" charset="0"/>
              </a:rPr>
              <a:t>boons </a:t>
            </a:r>
            <a:r>
              <a:rPr lang="en-GB" sz="2800" dirty="0">
                <a:solidFill>
                  <a:srgbClr val="002060"/>
                </a:solidFill>
                <a:latin typeface="Arial Narrow" pitchFamily="34" charset="0"/>
              </a:rPr>
              <a:t>from </a:t>
            </a:r>
            <a:r>
              <a:rPr lang="en-GB" sz="2800" dirty="0" smtClean="0">
                <a:solidFill>
                  <a:srgbClr val="002060"/>
                </a:solidFill>
                <a:latin typeface="Arial Narrow" pitchFamily="34" charset="0"/>
              </a:rPr>
              <a:t>Dasaratha”.</a:t>
            </a:r>
          </a:p>
          <a:p>
            <a:pPr marL="0" indent="0">
              <a:buNone/>
            </a:pPr>
            <a:r>
              <a:rPr lang="en-GB" sz="1400" b="1" i="1" dirty="0" smtClean="0">
                <a:solidFill>
                  <a:srgbClr val="002060"/>
                </a:solidFill>
                <a:latin typeface="Arial Narrow" pitchFamily="34" charset="0"/>
              </a:rPr>
              <a:t>-22</a:t>
            </a:r>
            <a:r>
              <a:rPr lang="en-GB" sz="1400" b="1" i="1" baseline="30000" dirty="0" smtClean="0">
                <a:solidFill>
                  <a:srgbClr val="002060"/>
                </a:solidFill>
                <a:latin typeface="Arial Narrow" pitchFamily="34" charset="0"/>
              </a:rPr>
              <a:t>nd</a:t>
            </a:r>
            <a:r>
              <a:rPr lang="en-GB" sz="1400" b="1" i="1" dirty="0" smtClean="0">
                <a:solidFill>
                  <a:srgbClr val="002060"/>
                </a:solidFill>
                <a:latin typeface="Arial Narrow" pitchFamily="34" charset="0"/>
              </a:rPr>
              <a:t> May 2002  Summer Course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3028276"/>
            <a:ext cx="4824536" cy="338293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3140968"/>
            <a:ext cx="2376264" cy="3350819"/>
          </a:xfrm>
          <a:prstGeom prst="rect">
            <a:avLst/>
          </a:prstGeom>
        </p:spPr>
      </p:pic>
    </p:spTree>
    <p:extLst>
      <p:ext uri="{BB962C8B-B14F-4D97-AF65-F5344CB8AC3E}">
        <p14:creationId xmlns:p14="http://schemas.microsoft.com/office/powerpoint/2010/main" val="1264122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Autofit/>
          </a:bodyPr>
          <a:lstStyle/>
          <a:p>
            <a:r>
              <a:rPr lang="en-GB" sz="3600" b="1" u="sng" dirty="0" smtClean="0">
                <a:solidFill>
                  <a:srgbClr val="002060"/>
                </a:solidFill>
                <a:latin typeface="Arial Narrow" pitchFamily="34" charset="0"/>
              </a:rPr>
              <a:t>Sita convinces Rama…</a:t>
            </a:r>
            <a:endParaRPr lang="en-IN" sz="3600" b="1" u="sng" dirty="0">
              <a:solidFill>
                <a:srgbClr val="002060"/>
              </a:solidFill>
              <a:latin typeface="Arial Narrow" pitchFamily="34" charset="0"/>
            </a:endParaRPr>
          </a:p>
        </p:txBody>
      </p:sp>
      <p:sp>
        <p:nvSpPr>
          <p:cNvPr id="3" name="Content Placeholder 2"/>
          <p:cNvSpPr>
            <a:spLocks noGrp="1"/>
          </p:cNvSpPr>
          <p:nvPr>
            <p:ph idx="1"/>
          </p:nvPr>
        </p:nvSpPr>
        <p:spPr>
          <a:xfrm>
            <a:off x="179512" y="764704"/>
            <a:ext cx="8507288" cy="5544616"/>
          </a:xfrm>
        </p:spPr>
        <p:txBody>
          <a:bodyPr>
            <a:normAutofit fontScale="85000" lnSpcReduction="20000"/>
          </a:bodyPr>
          <a:lstStyle/>
          <a:p>
            <a:pPr marL="0" indent="0">
              <a:buNone/>
            </a:pPr>
            <a:r>
              <a:rPr lang="en-GB" sz="3000" dirty="0" smtClean="0">
                <a:solidFill>
                  <a:srgbClr val="002060"/>
                </a:solidFill>
                <a:latin typeface="Arial Narrow" pitchFamily="34" charset="0"/>
              </a:rPr>
              <a:t>When Sri Rama refused  to take Sita along to the forest, </a:t>
            </a:r>
          </a:p>
          <a:p>
            <a:pPr marL="0" indent="0">
              <a:buNone/>
            </a:pPr>
            <a:r>
              <a:rPr lang="en-GB" sz="3000" dirty="0" smtClean="0">
                <a:solidFill>
                  <a:srgbClr val="002060"/>
                </a:solidFill>
                <a:latin typeface="Arial Narrow" pitchFamily="34" charset="0"/>
              </a:rPr>
              <a:t>“Sita said: You are </a:t>
            </a:r>
            <a:r>
              <a:rPr lang="en-GB" sz="3000" dirty="0">
                <a:solidFill>
                  <a:srgbClr val="002060"/>
                </a:solidFill>
                <a:latin typeface="Arial Narrow" pitchFamily="34" charset="0"/>
              </a:rPr>
              <a:t>Ramachandra</a:t>
            </a:r>
            <a:r>
              <a:rPr lang="en-GB" sz="3000" dirty="0" smtClean="0">
                <a:solidFill>
                  <a:srgbClr val="002060"/>
                </a:solidFill>
                <a:latin typeface="Arial Narrow" pitchFamily="34" charset="0"/>
              </a:rPr>
              <a:t>,</a:t>
            </a:r>
          </a:p>
          <a:p>
            <a:pPr marL="0" indent="0">
              <a:buNone/>
            </a:pPr>
            <a:r>
              <a:rPr lang="en-GB" sz="3000" dirty="0" smtClean="0">
                <a:solidFill>
                  <a:srgbClr val="002060"/>
                </a:solidFill>
                <a:latin typeface="Arial Narrow" pitchFamily="34" charset="0"/>
              </a:rPr>
              <a:t>Rama </a:t>
            </a:r>
            <a:r>
              <a:rPr lang="en-GB" sz="3000" dirty="0">
                <a:solidFill>
                  <a:srgbClr val="002060"/>
                </a:solidFill>
                <a:latin typeface="Arial Narrow" pitchFamily="34" charset="0"/>
              </a:rPr>
              <a:t>the moon! I am Sita, </a:t>
            </a:r>
            <a:endParaRPr lang="en-GB" sz="3000" dirty="0" smtClean="0">
              <a:solidFill>
                <a:srgbClr val="002060"/>
              </a:solidFill>
              <a:latin typeface="Arial Narrow" pitchFamily="34" charset="0"/>
            </a:endParaRPr>
          </a:p>
          <a:p>
            <a:pPr marL="0" indent="0">
              <a:buNone/>
            </a:pPr>
            <a:r>
              <a:rPr lang="en-GB" sz="3000" dirty="0" smtClean="0">
                <a:solidFill>
                  <a:srgbClr val="002060"/>
                </a:solidFill>
                <a:latin typeface="Arial Narrow" pitchFamily="34" charset="0"/>
              </a:rPr>
              <a:t>which </a:t>
            </a:r>
            <a:r>
              <a:rPr lang="en-GB" sz="3000" dirty="0">
                <a:solidFill>
                  <a:srgbClr val="002060"/>
                </a:solidFill>
                <a:latin typeface="Arial Narrow" pitchFamily="34" charset="0"/>
              </a:rPr>
              <a:t>means cool</a:t>
            </a:r>
            <a:r>
              <a:rPr lang="en-GB" sz="3000" dirty="0" smtClean="0">
                <a:solidFill>
                  <a:srgbClr val="002060"/>
                </a:solidFill>
                <a:latin typeface="Arial Narrow" pitchFamily="34" charset="0"/>
              </a:rPr>
              <a:t>,</a:t>
            </a:r>
          </a:p>
          <a:p>
            <a:pPr marL="0" indent="0">
              <a:buNone/>
            </a:pPr>
            <a:r>
              <a:rPr lang="en-GB" sz="3000" dirty="0" smtClean="0">
                <a:solidFill>
                  <a:srgbClr val="002060"/>
                </a:solidFill>
                <a:latin typeface="Arial Narrow" pitchFamily="34" charset="0"/>
              </a:rPr>
              <a:t>-the </a:t>
            </a:r>
            <a:r>
              <a:rPr lang="en-GB" sz="3000" dirty="0">
                <a:solidFill>
                  <a:srgbClr val="002060"/>
                </a:solidFill>
                <a:latin typeface="Arial Narrow" pitchFamily="34" charset="0"/>
              </a:rPr>
              <a:t>cool moonlight! </a:t>
            </a:r>
            <a:endParaRPr lang="en-GB" sz="3000" dirty="0" smtClean="0">
              <a:solidFill>
                <a:srgbClr val="002060"/>
              </a:solidFill>
              <a:latin typeface="Arial Narrow" pitchFamily="34" charset="0"/>
            </a:endParaRPr>
          </a:p>
          <a:p>
            <a:pPr marL="0" indent="0">
              <a:buNone/>
            </a:pPr>
            <a:r>
              <a:rPr lang="en-GB" sz="3000" dirty="0" smtClean="0">
                <a:solidFill>
                  <a:srgbClr val="002060"/>
                </a:solidFill>
                <a:latin typeface="Arial Narrow" pitchFamily="34" charset="0"/>
              </a:rPr>
              <a:t>How </a:t>
            </a:r>
            <a:r>
              <a:rPr lang="en-GB" sz="3000" dirty="0">
                <a:solidFill>
                  <a:srgbClr val="002060"/>
                </a:solidFill>
                <a:latin typeface="Arial Narrow" pitchFamily="34" charset="0"/>
              </a:rPr>
              <a:t>can the moon be in </a:t>
            </a:r>
            <a:endParaRPr lang="en-GB" sz="3000" dirty="0" smtClean="0">
              <a:solidFill>
                <a:srgbClr val="002060"/>
              </a:solidFill>
              <a:latin typeface="Arial Narrow" pitchFamily="34" charset="0"/>
            </a:endParaRPr>
          </a:p>
          <a:p>
            <a:pPr marL="0" indent="0">
              <a:buNone/>
            </a:pPr>
            <a:r>
              <a:rPr lang="en-GB" sz="3000" dirty="0" smtClean="0">
                <a:solidFill>
                  <a:srgbClr val="002060"/>
                </a:solidFill>
                <a:latin typeface="Arial Narrow" pitchFamily="34" charset="0"/>
              </a:rPr>
              <a:t>the </a:t>
            </a:r>
            <a:r>
              <a:rPr lang="en-GB" sz="3000" dirty="0">
                <a:solidFill>
                  <a:srgbClr val="002060"/>
                </a:solidFill>
                <a:latin typeface="Arial Narrow" pitchFamily="34" charset="0"/>
              </a:rPr>
              <a:t>forest and its cool </a:t>
            </a:r>
            <a:r>
              <a:rPr lang="en-GB" sz="3000" dirty="0" smtClean="0">
                <a:solidFill>
                  <a:srgbClr val="002060"/>
                </a:solidFill>
                <a:latin typeface="Arial Narrow" pitchFamily="34" charset="0"/>
              </a:rPr>
              <a:t>light</a:t>
            </a:r>
          </a:p>
          <a:p>
            <a:pPr marL="0" indent="0">
              <a:buNone/>
            </a:pPr>
            <a:r>
              <a:rPr lang="en-GB" sz="3000" dirty="0" smtClean="0">
                <a:solidFill>
                  <a:srgbClr val="002060"/>
                </a:solidFill>
                <a:latin typeface="Arial Narrow" pitchFamily="34" charset="0"/>
              </a:rPr>
              <a:t> </a:t>
            </a:r>
            <a:r>
              <a:rPr lang="en-GB" sz="3000" dirty="0">
                <a:solidFill>
                  <a:srgbClr val="002060"/>
                </a:solidFill>
                <a:latin typeface="Arial Narrow" pitchFamily="34" charset="0"/>
              </a:rPr>
              <a:t>be in Ayodhya? </a:t>
            </a:r>
            <a:endParaRPr lang="en-GB" sz="3000" dirty="0" smtClean="0">
              <a:solidFill>
                <a:srgbClr val="002060"/>
              </a:solidFill>
              <a:latin typeface="Arial Narrow" pitchFamily="34" charset="0"/>
            </a:endParaRPr>
          </a:p>
          <a:p>
            <a:pPr marL="0" indent="0">
              <a:buNone/>
            </a:pPr>
            <a:r>
              <a:rPr lang="en-GB" sz="3000" dirty="0" smtClean="0">
                <a:solidFill>
                  <a:srgbClr val="002060"/>
                </a:solidFill>
                <a:latin typeface="Arial Narrow" pitchFamily="34" charset="0"/>
              </a:rPr>
              <a:t>Where </a:t>
            </a:r>
            <a:r>
              <a:rPr lang="en-GB" sz="3000" dirty="0">
                <a:solidFill>
                  <a:srgbClr val="002060"/>
                </a:solidFill>
                <a:latin typeface="Arial Narrow" pitchFamily="34" charset="0"/>
              </a:rPr>
              <a:t>the moon is, </a:t>
            </a:r>
            <a:endParaRPr lang="en-GB" sz="3000" dirty="0" smtClean="0">
              <a:solidFill>
                <a:srgbClr val="002060"/>
              </a:solidFill>
              <a:latin typeface="Arial Narrow" pitchFamily="34" charset="0"/>
            </a:endParaRPr>
          </a:p>
          <a:p>
            <a:pPr marL="0" indent="0">
              <a:buNone/>
            </a:pPr>
            <a:r>
              <a:rPr lang="en-GB" sz="3000" dirty="0" smtClean="0">
                <a:solidFill>
                  <a:srgbClr val="002060"/>
                </a:solidFill>
                <a:latin typeface="Arial Narrow" pitchFamily="34" charset="0"/>
              </a:rPr>
              <a:t>there </a:t>
            </a:r>
            <a:r>
              <a:rPr lang="en-GB" sz="3000" dirty="0">
                <a:solidFill>
                  <a:srgbClr val="002060"/>
                </a:solidFill>
                <a:latin typeface="Arial Narrow" pitchFamily="34" charset="0"/>
              </a:rPr>
              <a:t>must be its light! </a:t>
            </a:r>
            <a:endParaRPr lang="en-GB" sz="3000" dirty="0" smtClean="0">
              <a:solidFill>
                <a:srgbClr val="002060"/>
              </a:solidFill>
              <a:latin typeface="Arial Narrow" pitchFamily="34" charset="0"/>
            </a:endParaRPr>
          </a:p>
          <a:p>
            <a:pPr marL="0" indent="0">
              <a:buNone/>
            </a:pPr>
            <a:r>
              <a:rPr lang="en-GB" sz="3000" dirty="0" smtClean="0">
                <a:solidFill>
                  <a:srgbClr val="002060"/>
                </a:solidFill>
                <a:latin typeface="Arial Narrow" pitchFamily="34" charset="0"/>
              </a:rPr>
              <a:t>So </a:t>
            </a:r>
            <a:r>
              <a:rPr lang="en-GB" sz="3000" dirty="0">
                <a:solidFill>
                  <a:srgbClr val="002060"/>
                </a:solidFill>
                <a:latin typeface="Arial Narrow" pitchFamily="34" charset="0"/>
              </a:rPr>
              <a:t>this separation can </a:t>
            </a:r>
            <a:endParaRPr lang="en-GB" sz="3000" dirty="0" smtClean="0">
              <a:solidFill>
                <a:srgbClr val="002060"/>
              </a:solidFill>
              <a:latin typeface="Arial Narrow" pitchFamily="34" charset="0"/>
            </a:endParaRPr>
          </a:p>
          <a:p>
            <a:pPr marL="0" indent="0">
              <a:buNone/>
            </a:pPr>
            <a:r>
              <a:rPr lang="en-GB" sz="3000" dirty="0" smtClean="0">
                <a:solidFill>
                  <a:srgbClr val="002060"/>
                </a:solidFill>
                <a:latin typeface="Arial Narrow" pitchFamily="34" charset="0"/>
              </a:rPr>
              <a:t>never </a:t>
            </a:r>
            <a:r>
              <a:rPr lang="en-GB" sz="3000" dirty="0">
                <a:solidFill>
                  <a:srgbClr val="002060"/>
                </a:solidFill>
                <a:latin typeface="Arial Narrow" pitchFamily="34" charset="0"/>
              </a:rPr>
              <a:t>be. </a:t>
            </a:r>
            <a:r>
              <a:rPr lang="en-GB" sz="3000" dirty="0" smtClean="0">
                <a:solidFill>
                  <a:srgbClr val="002060"/>
                </a:solidFill>
                <a:latin typeface="Arial Narrow" pitchFamily="34" charset="0"/>
              </a:rPr>
              <a:t>The </a:t>
            </a:r>
            <a:r>
              <a:rPr lang="en-GB" sz="3000" dirty="0">
                <a:solidFill>
                  <a:srgbClr val="002060"/>
                </a:solidFill>
                <a:latin typeface="Arial Narrow" pitchFamily="34" charset="0"/>
              </a:rPr>
              <a:t>two shall </a:t>
            </a:r>
            <a:endParaRPr lang="en-GB" sz="3000" dirty="0" smtClean="0">
              <a:solidFill>
                <a:srgbClr val="002060"/>
              </a:solidFill>
              <a:latin typeface="Arial Narrow" pitchFamily="34" charset="0"/>
            </a:endParaRPr>
          </a:p>
          <a:p>
            <a:pPr marL="0" indent="0">
              <a:buNone/>
            </a:pPr>
            <a:r>
              <a:rPr lang="en-GB" sz="3000" dirty="0" smtClean="0">
                <a:solidFill>
                  <a:srgbClr val="002060"/>
                </a:solidFill>
                <a:latin typeface="Arial Narrow" pitchFamily="34" charset="0"/>
              </a:rPr>
              <a:t>ever be together</a:t>
            </a:r>
            <a:r>
              <a:rPr lang="en-GB" sz="3000" dirty="0">
                <a:solidFill>
                  <a:srgbClr val="002060"/>
                </a:solidFill>
                <a:latin typeface="Arial Narrow" pitchFamily="34" charset="0"/>
              </a:rPr>
              <a:t>, never apart</a:t>
            </a:r>
            <a:r>
              <a:rPr lang="en-GB" sz="3000" dirty="0" smtClean="0">
                <a:solidFill>
                  <a:srgbClr val="002060"/>
                </a:solidFill>
                <a:latin typeface="Arial Narrow" pitchFamily="34" charset="0"/>
              </a:rPr>
              <a:t>!”</a:t>
            </a:r>
            <a:endParaRPr lang="en-IN" sz="3000" dirty="0">
              <a:solidFill>
                <a:srgbClr val="002060"/>
              </a:solidFill>
              <a:latin typeface="Arial Narrow"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1466589"/>
            <a:ext cx="3682374" cy="4838392"/>
          </a:xfrm>
          <a:prstGeom prst="rect">
            <a:avLst/>
          </a:prstGeom>
        </p:spPr>
      </p:pic>
      <p:sp>
        <p:nvSpPr>
          <p:cNvPr id="5" name="TextBox 4"/>
          <p:cNvSpPr txBox="1"/>
          <p:nvPr/>
        </p:nvSpPr>
        <p:spPr>
          <a:xfrm>
            <a:off x="827584" y="6334147"/>
            <a:ext cx="4536504" cy="369332"/>
          </a:xfrm>
          <a:prstGeom prst="rect">
            <a:avLst/>
          </a:prstGeom>
          <a:noFill/>
        </p:spPr>
        <p:txBody>
          <a:bodyPr wrap="square" rtlCol="0">
            <a:spAutoFit/>
          </a:bodyPr>
          <a:lstStyle/>
          <a:p>
            <a:r>
              <a:rPr lang="en-GB" b="1" dirty="0" smtClean="0">
                <a:solidFill>
                  <a:srgbClr val="002060"/>
                </a:solidFill>
              </a:rPr>
              <a:t>Source: Ramakatha rasavahini</a:t>
            </a:r>
            <a:endParaRPr lang="en-IN" b="1" dirty="0">
              <a:solidFill>
                <a:srgbClr val="002060"/>
              </a:solidFill>
            </a:endParaRPr>
          </a:p>
        </p:txBody>
      </p:sp>
    </p:spTree>
    <p:extLst>
      <p:ext uri="{BB962C8B-B14F-4D97-AF65-F5344CB8AC3E}">
        <p14:creationId xmlns:p14="http://schemas.microsoft.com/office/powerpoint/2010/main" val="2085504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u="sng" dirty="0" smtClean="0">
                <a:solidFill>
                  <a:srgbClr val="002060"/>
                </a:solidFill>
                <a:latin typeface="Arial Narrow" pitchFamily="34" charset="0"/>
              </a:rPr>
              <a:t>Greatness of Urmila…</a:t>
            </a:r>
            <a:endParaRPr lang="en-IN" u="sng" dirty="0">
              <a:solidFill>
                <a:srgbClr val="002060"/>
              </a:solidFill>
              <a:latin typeface="Arial Narrow" pitchFamily="34" charset="0"/>
            </a:endParaRPr>
          </a:p>
        </p:txBody>
      </p:sp>
      <p:sp>
        <p:nvSpPr>
          <p:cNvPr id="4" name="Content Placeholder 3"/>
          <p:cNvSpPr>
            <a:spLocks noGrp="1"/>
          </p:cNvSpPr>
          <p:nvPr>
            <p:ph idx="1"/>
          </p:nvPr>
        </p:nvSpPr>
        <p:spPr>
          <a:xfrm>
            <a:off x="107504" y="908720"/>
            <a:ext cx="8784976" cy="5697924"/>
          </a:xfrm>
        </p:spPr>
        <p:txBody>
          <a:bodyPr>
            <a:normAutofit fontScale="92500" lnSpcReduction="10000"/>
          </a:bodyPr>
          <a:lstStyle/>
          <a:p>
            <a:pPr marL="0" indent="0">
              <a:buNone/>
            </a:pPr>
            <a:r>
              <a:rPr lang="en-GB" sz="2800" dirty="0" smtClean="0">
                <a:solidFill>
                  <a:srgbClr val="002060"/>
                </a:solidFill>
                <a:latin typeface="Arial Narrow" pitchFamily="34" charset="0"/>
              </a:rPr>
              <a:t>“Will </a:t>
            </a:r>
            <a:r>
              <a:rPr lang="en-GB" sz="2800" dirty="0">
                <a:solidFill>
                  <a:srgbClr val="002060"/>
                </a:solidFill>
                <a:latin typeface="Arial Narrow" pitchFamily="34" charset="0"/>
              </a:rPr>
              <a:t>any lady keep quiet when she comes to know that her </a:t>
            </a:r>
            <a:r>
              <a:rPr lang="en-GB" sz="2800" dirty="0" smtClean="0">
                <a:solidFill>
                  <a:srgbClr val="002060"/>
                </a:solidFill>
                <a:latin typeface="Arial Narrow" pitchFamily="34" charset="0"/>
              </a:rPr>
              <a:t>husband </a:t>
            </a:r>
            <a:r>
              <a:rPr lang="en-GB" sz="2800" dirty="0">
                <a:solidFill>
                  <a:srgbClr val="002060"/>
                </a:solidFill>
                <a:latin typeface="Arial Narrow" pitchFamily="34" charset="0"/>
              </a:rPr>
              <a:t>is going to the forest for 14 years? </a:t>
            </a:r>
            <a:endParaRPr lang="en-GB" sz="2800" dirty="0" smtClean="0">
              <a:solidFill>
                <a:srgbClr val="002060"/>
              </a:solidFill>
              <a:latin typeface="Arial Narrow" pitchFamily="34" charset="0"/>
            </a:endParaRPr>
          </a:p>
          <a:p>
            <a:pPr marL="0" indent="0">
              <a:buNone/>
            </a:pPr>
            <a:r>
              <a:rPr lang="en-GB" sz="2800" dirty="0" smtClean="0">
                <a:solidFill>
                  <a:srgbClr val="002060"/>
                </a:solidFill>
                <a:latin typeface="Arial Narrow" pitchFamily="34" charset="0"/>
              </a:rPr>
              <a:t>But </a:t>
            </a:r>
            <a:r>
              <a:rPr lang="en-GB" sz="2800" dirty="0">
                <a:solidFill>
                  <a:srgbClr val="002060"/>
                </a:solidFill>
                <a:latin typeface="Arial Narrow" pitchFamily="34" charset="0"/>
              </a:rPr>
              <a:t>Urmila did not raise any objection. </a:t>
            </a:r>
            <a:endParaRPr lang="en-GB" sz="2800" dirty="0" smtClean="0">
              <a:solidFill>
                <a:srgbClr val="002060"/>
              </a:solidFill>
              <a:latin typeface="Arial Narrow" pitchFamily="34" charset="0"/>
            </a:endParaRPr>
          </a:p>
          <a:p>
            <a:pPr marL="0" indent="0">
              <a:buNone/>
            </a:pPr>
            <a:r>
              <a:rPr lang="en-GB" sz="2800" dirty="0" smtClean="0">
                <a:solidFill>
                  <a:srgbClr val="002060"/>
                </a:solidFill>
                <a:latin typeface="Arial Narrow" pitchFamily="34" charset="0"/>
              </a:rPr>
              <a:t>In </a:t>
            </a:r>
            <a:r>
              <a:rPr lang="en-GB" sz="2800" dirty="0">
                <a:solidFill>
                  <a:srgbClr val="002060"/>
                </a:solidFill>
                <a:latin typeface="Arial Narrow" pitchFamily="34" charset="0"/>
              </a:rPr>
              <a:t>fact, she was very happy that </a:t>
            </a:r>
            <a:endParaRPr lang="en-GB" sz="2800" dirty="0" smtClean="0">
              <a:solidFill>
                <a:srgbClr val="002060"/>
              </a:solidFill>
              <a:latin typeface="Arial Narrow" pitchFamily="34" charset="0"/>
            </a:endParaRPr>
          </a:p>
          <a:p>
            <a:pPr marL="0" indent="0">
              <a:buNone/>
            </a:pPr>
            <a:r>
              <a:rPr lang="en-GB" sz="2800" dirty="0" smtClean="0">
                <a:solidFill>
                  <a:srgbClr val="002060"/>
                </a:solidFill>
                <a:latin typeface="Arial Narrow" pitchFamily="34" charset="0"/>
              </a:rPr>
              <a:t>her </a:t>
            </a:r>
            <a:r>
              <a:rPr lang="en-GB" sz="2800" dirty="0">
                <a:solidFill>
                  <a:srgbClr val="002060"/>
                </a:solidFill>
                <a:latin typeface="Arial Narrow" pitchFamily="34" charset="0"/>
              </a:rPr>
              <a:t>husband got an opportunity </a:t>
            </a:r>
            <a:endParaRPr lang="en-GB" sz="2800" dirty="0" smtClean="0">
              <a:solidFill>
                <a:srgbClr val="002060"/>
              </a:solidFill>
              <a:latin typeface="Arial Narrow" pitchFamily="34" charset="0"/>
            </a:endParaRPr>
          </a:p>
          <a:p>
            <a:pPr marL="0" indent="0">
              <a:buNone/>
            </a:pPr>
            <a:r>
              <a:rPr lang="en-GB" sz="2800" dirty="0" smtClean="0">
                <a:solidFill>
                  <a:srgbClr val="002060"/>
                </a:solidFill>
                <a:latin typeface="Arial Narrow" pitchFamily="34" charset="0"/>
              </a:rPr>
              <a:t>to </a:t>
            </a:r>
            <a:r>
              <a:rPr lang="en-GB" sz="2800" dirty="0">
                <a:solidFill>
                  <a:srgbClr val="002060"/>
                </a:solidFill>
                <a:latin typeface="Arial Narrow" pitchFamily="34" charset="0"/>
              </a:rPr>
              <a:t>serve </a:t>
            </a:r>
            <a:r>
              <a:rPr lang="en-GB" sz="2800" dirty="0" smtClean="0">
                <a:solidFill>
                  <a:srgbClr val="002060"/>
                </a:solidFill>
                <a:latin typeface="Arial Narrow" pitchFamily="34" charset="0"/>
              </a:rPr>
              <a:t> Rama…</a:t>
            </a:r>
          </a:p>
          <a:p>
            <a:pPr marL="0" indent="0">
              <a:buNone/>
            </a:pPr>
            <a:r>
              <a:rPr lang="en-GB" sz="2800" dirty="0">
                <a:solidFill>
                  <a:srgbClr val="002060"/>
                </a:solidFill>
                <a:latin typeface="Arial Narrow" pitchFamily="34" charset="0"/>
              </a:rPr>
              <a:t> She said, "You are going to live </a:t>
            </a:r>
            <a:endParaRPr lang="en-GB" sz="2800" dirty="0" smtClean="0">
              <a:solidFill>
                <a:srgbClr val="002060"/>
              </a:solidFill>
              <a:latin typeface="Arial Narrow" pitchFamily="34" charset="0"/>
            </a:endParaRPr>
          </a:p>
          <a:p>
            <a:pPr marL="0" indent="0">
              <a:buNone/>
            </a:pPr>
            <a:r>
              <a:rPr lang="en-GB" sz="2800" dirty="0" smtClean="0">
                <a:solidFill>
                  <a:srgbClr val="002060"/>
                </a:solidFill>
                <a:latin typeface="Arial Narrow" pitchFamily="34" charset="0"/>
              </a:rPr>
              <a:t>in </a:t>
            </a:r>
            <a:r>
              <a:rPr lang="en-GB" sz="2800" dirty="0">
                <a:solidFill>
                  <a:srgbClr val="002060"/>
                </a:solidFill>
                <a:latin typeface="Arial Narrow" pitchFamily="34" charset="0"/>
              </a:rPr>
              <a:t>the forest without me for </a:t>
            </a:r>
            <a:r>
              <a:rPr lang="en-GB" sz="2800" dirty="0" smtClean="0">
                <a:solidFill>
                  <a:srgbClr val="002060"/>
                </a:solidFill>
                <a:latin typeface="Arial Narrow" pitchFamily="34" charset="0"/>
              </a:rPr>
              <a:t>14 years. </a:t>
            </a:r>
          </a:p>
          <a:p>
            <a:pPr marL="0" indent="0">
              <a:buNone/>
            </a:pPr>
            <a:r>
              <a:rPr lang="en-GB" sz="2800" dirty="0" smtClean="0">
                <a:solidFill>
                  <a:srgbClr val="002060"/>
                </a:solidFill>
                <a:latin typeface="Arial Narrow" pitchFamily="34" charset="0"/>
              </a:rPr>
              <a:t>It </a:t>
            </a:r>
            <a:r>
              <a:rPr lang="en-GB" sz="2800" dirty="0">
                <a:solidFill>
                  <a:srgbClr val="002060"/>
                </a:solidFill>
                <a:latin typeface="Arial Narrow" pitchFamily="34" charset="0"/>
              </a:rPr>
              <a:t>is possible that you would think of me and mention my name at some time or other. So, I want you to promise that you will not think of me </a:t>
            </a:r>
            <a:r>
              <a:rPr lang="en-GB" sz="2800" dirty="0" smtClean="0">
                <a:solidFill>
                  <a:srgbClr val="002060"/>
                </a:solidFill>
                <a:latin typeface="Arial Narrow" pitchFamily="34" charset="0"/>
              </a:rPr>
              <a:t>at </a:t>
            </a:r>
            <a:r>
              <a:rPr lang="en-GB" sz="2800" dirty="0">
                <a:solidFill>
                  <a:srgbClr val="002060"/>
                </a:solidFill>
                <a:latin typeface="Arial Narrow" pitchFamily="34" charset="0"/>
              </a:rPr>
              <a:t>any point of time</a:t>
            </a:r>
            <a:r>
              <a:rPr lang="en-GB" sz="2800" dirty="0" smtClean="0">
                <a:solidFill>
                  <a:srgbClr val="002060"/>
                </a:solidFill>
                <a:latin typeface="Arial Narrow" pitchFamily="34" charset="0"/>
              </a:rPr>
              <a:t>. </a:t>
            </a:r>
            <a:r>
              <a:rPr lang="en-GB" sz="2800" dirty="0">
                <a:solidFill>
                  <a:srgbClr val="002060"/>
                </a:solidFill>
                <a:latin typeface="Arial Narrow" pitchFamily="34" charset="0"/>
              </a:rPr>
              <a:t>If I accompany you to the forest, you may not be able to devote your entire time to their service. I will stay back so as not to become an impediment in your way."</a:t>
            </a:r>
          </a:p>
          <a:p>
            <a:pPr marL="0" indent="0">
              <a:buNone/>
            </a:pPr>
            <a:endParaRPr lang="en-IN" sz="2800" dirty="0">
              <a:solidFill>
                <a:srgbClr val="002060"/>
              </a:solidFill>
              <a:latin typeface="Arial Narrow"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628800"/>
            <a:ext cx="3924726" cy="2448272"/>
          </a:xfrm>
          <a:prstGeom prst="rect">
            <a:avLst/>
          </a:prstGeom>
        </p:spPr>
      </p:pic>
      <p:sp>
        <p:nvSpPr>
          <p:cNvPr id="9" name="TextBox 8"/>
          <p:cNvSpPr txBox="1"/>
          <p:nvPr/>
        </p:nvSpPr>
        <p:spPr>
          <a:xfrm>
            <a:off x="3563888" y="6237312"/>
            <a:ext cx="3456384" cy="369332"/>
          </a:xfrm>
          <a:prstGeom prst="rect">
            <a:avLst/>
          </a:prstGeom>
          <a:noFill/>
        </p:spPr>
        <p:txBody>
          <a:bodyPr wrap="square" rtlCol="0">
            <a:spAutoFit/>
          </a:bodyPr>
          <a:lstStyle/>
          <a:p>
            <a:r>
              <a:rPr lang="en-GB" dirty="0" smtClean="0">
                <a:solidFill>
                  <a:srgbClr val="002060"/>
                </a:solidFill>
              </a:rPr>
              <a:t>-</a:t>
            </a:r>
            <a:r>
              <a:rPr lang="en-GB" b="1" dirty="0" smtClean="0">
                <a:solidFill>
                  <a:srgbClr val="002060"/>
                </a:solidFill>
              </a:rPr>
              <a:t>Ramanavami 14</a:t>
            </a:r>
            <a:r>
              <a:rPr lang="en-GB" b="1" baseline="30000" dirty="0" smtClean="0">
                <a:solidFill>
                  <a:srgbClr val="002060"/>
                </a:solidFill>
              </a:rPr>
              <a:t>th</a:t>
            </a:r>
            <a:r>
              <a:rPr lang="en-GB" b="1" dirty="0" smtClean="0">
                <a:solidFill>
                  <a:srgbClr val="002060"/>
                </a:solidFill>
              </a:rPr>
              <a:t> April 2002</a:t>
            </a:r>
            <a:endParaRPr lang="en-IN" b="1" dirty="0">
              <a:solidFill>
                <a:srgbClr val="002060"/>
              </a:solidFill>
            </a:endParaRPr>
          </a:p>
        </p:txBody>
      </p:sp>
    </p:spTree>
    <p:extLst>
      <p:ext uri="{BB962C8B-B14F-4D97-AF65-F5344CB8AC3E}">
        <p14:creationId xmlns:p14="http://schemas.microsoft.com/office/powerpoint/2010/main" val="2926610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74638"/>
            <a:ext cx="6696744" cy="581383"/>
          </a:xfrm>
        </p:spPr>
        <p:txBody>
          <a:bodyPr>
            <a:noAutofit/>
          </a:bodyPr>
          <a:lstStyle/>
          <a:p>
            <a:r>
              <a:rPr lang="en-GB" sz="3200" b="1" u="sng" dirty="0" err="1" smtClean="0">
                <a:solidFill>
                  <a:srgbClr val="002060"/>
                </a:solidFill>
                <a:latin typeface="Arial Narrow" pitchFamily="34" charset="0"/>
              </a:rPr>
              <a:t>Ramo</a:t>
            </a:r>
            <a:r>
              <a:rPr lang="en-GB" sz="3200" b="1" u="sng" dirty="0" smtClean="0">
                <a:solidFill>
                  <a:srgbClr val="002060"/>
                </a:solidFill>
                <a:latin typeface="Arial Narrow" pitchFamily="34" charset="0"/>
              </a:rPr>
              <a:t> </a:t>
            </a:r>
            <a:r>
              <a:rPr lang="en-GB" sz="3200" b="1" u="sng" dirty="0" err="1" smtClean="0">
                <a:solidFill>
                  <a:srgbClr val="002060"/>
                </a:solidFill>
                <a:latin typeface="Arial Narrow" pitchFamily="34" charset="0"/>
              </a:rPr>
              <a:t>Vigrahavan</a:t>
            </a:r>
            <a:r>
              <a:rPr lang="en-GB" sz="3200" b="1" u="sng" dirty="0" smtClean="0">
                <a:solidFill>
                  <a:srgbClr val="002060"/>
                </a:solidFill>
                <a:latin typeface="Arial Narrow" pitchFamily="34" charset="0"/>
              </a:rPr>
              <a:t> Dharma:</a:t>
            </a:r>
            <a:endParaRPr lang="en-IN" sz="3200" b="1" u="sng" dirty="0">
              <a:solidFill>
                <a:srgbClr val="002060"/>
              </a:solidFill>
              <a:latin typeface="Arial Narrow"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0073" y="1171159"/>
            <a:ext cx="3733028" cy="268278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41" y="1556792"/>
            <a:ext cx="1897779" cy="4581525"/>
          </a:xfrm>
          <a:prstGeom prst="rect">
            <a:avLst/>
          </a:prstGeom>
        </p:spPr>
      </p:pic>
      <p:sp>
        <p:nvSpPr>
          <p:cNvPr id="3" name="Rectangle 2"/>
          <p:cNvSpPr/>
          <p:nvPr/>
        </p:nvSpPr>
        <p:spPr>
          <a:xfrm>
            <a:off x="179512" y="260648"/>
            <a:ext cx="1872208" cy="1190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dirty="0" smtClean="0">
              <a:solidFill>
                <a:srgbClr val="FFFF00"/>
              </a:solidFill>
              <a:latin typeface="Arial Narrow" pitchFamily="34" charset="0"/>
            </a:endParaRPr>
          </a:p>
          <a:p>
            <a:pPr algn="ctr"/>
            <a:r>
              <a:rPr lang="en-IN" sz="3200" dirty="0" smtClean="0">
                <a:solidFill>
                  <a:srgbClr val="FFFF00"/>
                </a:solidFill>
                <a:latin typeface="Arial Narrow" pitchFamily="34" charset="0"/>
              </a:rPr>
              <a:t>Stop !</a:t>
            </a:r>
          </a:p>
          <a:p>
            <a:pPr algn="ctr"/>
            <a:r>
              <a:rPr lang="en-IN" sz="3200" dirty="0" smtClean="0">
                <a:solidFill>
                  <a:srgbClr val="FFFF00"/>
                </a:solidFill>
                <a:latin typeface="Arial Narrow" pitchFamily="34" charset="0"/>
              </a:rPr>
              <a:t>Sumantra…</a:t>
            </a:r>
            <a:endParaRPr lang="en-IN" sz="3200" dirty="0">
              <a:solidFill>
                <a:srgbClr val="FFFF00"/>
              </a:solidFill>
              <a:latin typeface="Arial Narrow" pitchFamily="34" charset="0"/>
            </a:endParaRPr>
          </a:p>
        </p:txBody>
      </p:sp>
      <p:sp>
        <p:nvSpPr>
          <p:cNvPr id="6" name="TextBox 5"/>
          <p:cNvSpPr txBox="1"/>
          <p:nvPr/>
        </p:nvSpPr>
        <p:spPr>
          <a:xfrm>
            <a:off x="2411760" y="4077072"/>
            <a:ext cx="6480720" cy="1815882"/>
          </a:xfrm>
          <a:prstGeom prst="rect">
            <a:avLst/>
          </a:prstGeom>
          <a:noFill/>
        </p:spPr>
        <p:txBody>
          <a:bodyPr wrap="square" rtlCol="0">
            <a:spAutoFit/>
          </a:bodyPr>
          <a:lstStyle/>
          <a:p>
            <a:r>
              <a:rPr lang="en-GB" sz="2800" dirty="0">
                <a:solidFill>
                  <a:srgbClr val="002060"/>
                </a:solidFill>
                <a:latin typeface="Arial Narrow" pitchFamily="34" charset="0"/>
              </a:rPr>
              <a:t>Rama told </a:t>
            </a:r>
            <a:r>
              <a:rPr lang="en-GB" sz="2800" dirty="0" smtClean="0">
                <a:solidFill>
                  <a:srgbClr val="002060"/>
                </a:solidFill>
                <a:latin typeface="Arial Narrow" pitchFamily="34" charset="0"/>
              </a:rPr>
              <a:t>Sumantra </a:t>
            </a:r>
            <a:r>
              <a:rPr lang="en-GB" sz="2800" dirty="0">
                <a:solidFill>
                  <a:srgbClr val="002060"/>
                </a:solidFill>
                <a:latin typeface="Arial Narrow" pitchFamily="34" charset="0"/>
              </a:rPr>
              <a:t>to discharge his duty as per the command of </a:t>
            </a:r>
            <a:r>
              <a:rPr lang="en-GB" sz="2800" dirty="0" smtClean="0">
                <a:solidFill>
                  <a:srgbClr val="002060"/>
                </a:solidFill>
                <a:latin typeface="Arial Narrow" pitchFamily="34" charset="0"/>
              </a:rPr>
              <a:t>Emperor                   Dasaratha </a:t>
            </a:r>
            <a:r>
              <a:rPr lang="en-GB" sz="2800" dirty="0">
                <a:solidFill>
                  <a:srgbClr val="002060"/>
                </a:solidFill>
                <a:latin typeface="Arial Narrow" pitchFamily="34" charset="0"/>
              </a:rPr>
              <a:t>and not to accede to the wailing pleas of his father Dasaratha. </a:t>
            </a:r>
            <a:endParaRPr lang="en-IN" sz="2800" dirty="0">
              <a:solidFill>
                <a:srgbClr val="002060"/>
              </a:solidFill>
              <a:latin typeface="Arial Narrow" pitchFamily="34" charset="0"/>
            </a:endParaRPr>
          </a:p>
        </p:txBody>
      </p:sp>
      <p:sp>
        <p:nvSpPr>
          <p:cNvPr id="7" name="TextBox 6"/>
          <p:cNvSpPr txBox="1"/>
          <p:nvPr/>
        </p:nvSpPr>
        <p:spPr>
          <a:xfrm>
            <a:off x="2411760" y="968529"/>
            <a:ext cx="2808312" cy="3108543"/>
          </a:xfrm>
          <a:prstGeom prst="rect">
            <a:avLst/>
          </a:prstGeom>
          <a:noFill/>
        </p:spPr>
        <p:txBody>
          <a:bodyPr wrap="square" rtlCol="0">
            <a:spAutoFit/>
          </a:bodyPr>
          <a:lstStyle/>
          <a:p>
            <a:r>
              <a:rPr lang="en-IN" sz="2800" dirty="0">
                <a:solidFill>
                  <a:srgbClr val="002060"/>
                </a:solidFill>
                <a:latin typeface="Arial Narrow" pitchFamily="34" charset="0"/>
              </a:rPr>
              <a:t>O Sumantra! Stop! Stay a </a:t>
            </a:r>
            <a:r>
              <a:rPr lang="en-IN" sz="2800" dirty="0" smtClean="0">
                <a:solidFill>
                  <a:srgbClr val="002060"/>
                </a:solidFill>
                <a:latin typeface="Arial Narrow" pitchFamily="34" charset="0"/>
              </a:rPr>
              <a:t>moment!</a:t>
            </a:r>
          </a:p>
          <a:p>
            <a:r>
              <a:rPr lang="en-GB" sz="2800" dirty="0" smtClean="0">
                <a:solidFill>
                  <a:srgbClr val="002060"/>
                </a:solidFill>
                <a:latin typeface="Arial Narrow" pitchFamily="34" charset="0"/>
              </a:rPr>
              <a:t>Said Dasaratha when Rama was leaving to the Forest. Sumantra was the charioteer</a:t>
            </a:r>
            <a:endParaRPr lang="en-IN" sz="2800" dirty="0">
              <a:solidFill>
                <a:srgbClr val="002060"/>
              </a:solidFill>
              <a:latin typeface="Arial Narrow" pitchFamily="34" charset="0"/>
            </a:endParaRPr>
          </a:p>
        </p:txBody>
      </p:sp>
    </p:spTree>
    <p:extLst>
      <p:ext uri="{BB962C8B-B14F-4D97-AF65-F5344CB8AC3E}">
        <p14:creationId xmlns:p14="http://schemas.microsoft.com/office/powerpoint/2010/main" val="293377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fontScale="90000"/>
          </a:bodyPr>
          <a:lstStyle/>
          <a:p>
            <a:r>
              <a:rPr lang="en-GB" sz="3200" b="1" u="sng" dirty="0" smtClean="0">
                <a:solidFill>
                  <a:srgbClr val="002060"/>
                </a:solidFill>
                <a:latin typeface="Arial Narrow" pitchFamily="34" charset="0"/>
              </a:rPr>
              <a:t>Lakshmana’s Complete Surrender to Rama</a:t>
            </a:r>
            <a:endParaRPr lang="en-IN" sz="3200" b="1" u="sng" dirty="0">
              <a:solidFill>
                <a:srgbClr val="002060"/>
              </a:solidFill>
              <a:latin typeface="Arial Narrow" pitchFamily="34" charset="0"/>
            </a:endParaRPr>
          </a:p>
        </p:txBody>
      </p:sp>
      <p:sp>
        <p:nvSpPr>
          <p:cNvPr id="3" name="Content Placeholder 2"/>
          <p:cNvSpPr>
            <a:spLocks noGrp="1"/>
          </p:cNvSpPr>
          <p:nvPr>
            <p:ph idx="1"/>
          </p:nvPr>
        </p:nvSpPr>
        <p:spPr>
          <a:xfrm>
            <a:off x="125760" y="836712"/>
            <a:ext cx="8784976" cy="5760640"/>
          </a:xfrm>
        </p:spPr>
        <p:txBody>
          <a:bodyPr/>
          <a:lstStyle/>
          <a:p>
            <a:pPr marL="0" indent="0">
              <a:buNone/>
            </a:pPr>
            <a:r>
              <a:rPr lang="en-GB" sz="1800" dirty="0" smtClean="0"/>
              <a:t> </a:t>
            </a:r>
            <a:endParaRPr lang="en-IN" sz="1800" dirty="0">
              <a:latin typeface="Arial Narrow"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8248" y="836712"/>
            <a:ext cx="4140462" cy="2179190"/>
          </a:xfrm>
          <a:prstGeom prst="rect">
            <a:avLst/>
          </a:prstGeom>
        </p:spPr>
      </p:pic>
      <p:sp>
        <p:nvSpPr>
          <p:cNvPr id="4" name="Rectangle 3"/>
          <p:cNvSpPr/>
          <p:nvPr/>
        </p:nvSpPr>
        <p:spPr>
          <a:xfrm>
            <a:off x="107504" y="3284984"/>
            <a:ext cx="8856984" cy="3170099"/>
          </a:xfrm>
          <a:prstGeom prst="rect">
            <a:avLst/>
          </a:prstGeom>
        </p:spPr>
        <p:txBody>
          <a:bodyPr wrap="square">
            <a:spAutoFit/>
          </a:bodyPr>
          <a:lstStyle/>
          <a:p>
            <a:r>
              <a:rPr lang="en-GB" sz="2000" b="1" dirty="0">
                <a:solidFill>
                  <a:srgbClr val="002060"/>
                </a:solidFill>
                <a:latin typeface="Arial Narrow" pitchFamily="34" charset="0"/>
              </a:rPr>
              <a:t>On reaching Chitrakoota mountain, Rama instructed Lakshmana to make </a:t>
            </a:r>
            <a:r>
              <a:rPr lang="en-GB" sz="2000" b="1" dirty="0" smtClean="0">
                <a:solidFill>
                  <a:srgbClr val="002060"/>
                </a:solidFill>
                <a:latin typeface="Arial Narrow" pitchFamily="34" charset="0"/>
              </a:rPr>
              <a:t>a hut</a:t>
            </a:r>
            <a:r>
              <a:rPr lang="en-GB" sz="2000" b="1" dirty="0">
                <a:solidFill>
                  <a:srgbClr val="002060"/>
                </a:solidFill>
                <a:latin typeface="Arial Narrow" pitchFamily="34" charset="0"/>
              </a:rPr>
              <a:t>. When Lakshmana asked Him to show the location, Rama replied, “Erect it at a place of your choice.” Hearing this Lakshmana was overcome with grief. He said, “What sin have I committed to hear such harsh words from You? Have I not surrendered to Your Will</a:t>
            </a:r>
            <a:r>
              <a:rPr lang="en-GB" sz="2000" b="1" dirty="0" smtClean="0">
                <a:solidFill>
                  <a:srgbClr val="002060"/>
                </a:solidFill>
                <a:latin typeface="Arial Narrow" pitchFamily="34" charset="0"/>
              </a:rPr>
              <a:t>?</a:t>
            </a:r>
          </a:p>
          <a:p>
            <a:r>
              <a:rPr lang="en-GB" sz="2000" b="1" dirty="0" smtClean="0">
                <a:solidFill>
                  <a:srgbClr val="002060"/>
                </a:solidFill>
                <a:latin typeface="Arial Narrow" pitchFamily="34" charset="0"/>
              </a:rPr>
              <a:t> </a:t>
            </a:r>
            <a:r>
              <a:rPr lang="en-GB" sz="2000" b="1" dirty="0">
                <a:solidFill>
                  <a:srgbClr val="002060"/>
                </a:solidFill>
                <a:latin typeface="Arial Narrow" pitchFamily="34" charset="0"/>
              </a:rPr>
              <a:t>Do I have likes and dislikes of my own?” Seeing Lakshmana’s plight. Sita remarked, “Lakshmana, why are you so agitated? Rama neither beat you nor did he admonish you.” Lakshmana replied, “Mother, I would have been happy if </a:t>
            </a:r>
            <a:r>
              <a:rPr lang="en-GB" sz="2000" b="1" dirty="0" smtClean="0">
                <a:solidFill>
                  <a:srgbClr val="002060"/>
                </a:solidFill>
                <a:latin typeface="Arial Narrow" pitchFamily="34" charset="0"/>
              </a:rPr>
              <a:t> </a:t>
            </a:r>
            <a:r>
              <a:rPr lang="en-GB" sz="2000" b="1" dirty="0">
                <a:solidFill>
                  <a:srgbClr val="002060"/>
                </a:solidFill>
                <a:latin typeface="Arial Narrow" pitchFamily="34" charset="0"/>
              </a:rPr>
              <a:t>scolded by Him, but I cannot bear to hear that my likes and dislikes are separate from His. There is no greater sorrow than hearing such words from Lord Rama.” This incident reveals the intensity of devotion and total surrender of Lakshmana.</a:t>
            </a:r>
            <a:endParaRPr lang="en-IN" sz="2000" b="1" dirty="0">
              <a:solidFill>
                <a:srgbClr val="002060"/>
              </a:solidFill>
              <a:latin typeface="Arial Narrow"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09314"/>
            <a:ext cx="3070492" cy="2051695"/>
          </a:xfrm>
          <a:prstGeom prst="rect">
            <a:avLst/>
          </a:prstGeom>
        </p:spPr>
      </p:pic>
    </p:spTree>
    <p:extLst>
      <p:ext uri="{BB962C8B-B14F-4D97-AF65-F5344CB8AC3E}">
        <p14:creationId xmlns:p14="http://schemas.microsoft.com/office/powerpoint/2010/main" val="1400327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1635" y="188640"/>
            <a:ext cx="5554960" cy="418058"/>
          </a:xfrm>
        </p:spPr>
        <p:txBody>
          <a:bodyPr>
            <a:normAutofit fontScale="90000"/>
          </a:bodyPr>
          <a:lstStyle/>
          <a:p>
            <a:r>
              <a:rPr lang="en-IN" sz="3600" b="1" u="sng" dirty="0" smtClean="0">
                <a:solidFill>
                  <a:srgbClr val="002060"/>
                </a:solidFill>
                <a:latin typeface="Arial Narrow" pitchFamily="34" charset="0"/>
              </a:rPr>
              <a:t>Rama &amp; Sita are Fire Principles</a:t>
            </a:r>
            <a:r>
              <a:rPr lang="en-IN" sz="3600" dirty="0" smtClean="0">
                <a:solidFill>
                  <a:srgbClr val="002060"/>
                </a:solidFill>
                <a:latin typeface="Arial Narrow" pitchFamily="34" charset="0"/>
              </a:rPr>
              <a:t>…</a:t>
            </a:r>
            <a:endParaRPr lang="en-IN" sz="3600" dirty="0">
              <a:solidFill>
                <a:srgbClr val="002060"/>
              </a:solidFill>
              <a:latin typeface="Arial Narrow"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7944" y="735612"/>
            <a:ext cx="2891899" cy="3799762"/>
          </a:xfrm>
        </p:spPr>
      </p:pic>
      <p:sp>
        <p:nvSpPr>
          <p:cNvPr id="3" name="Rectangle 2"/>
          <p:cNvSpPr/>
          <p:nvPr/>
        </p:nvSpPr>
        <p:spPr>
          <a:xfrm>
            <a:off x="107504" y="188640"/>
            <a:ext cx="3600400" cy="5016758"/>
          </a:xfrm>
          <a:prstGeom prst="rect">
            <a:avLst/>
          </a:prstGeom>
        </p:spPr>
        <p:txBody>
          <a:bodyPr wrap="square">
            <a:spAutoFit/>
          </a:bodyPr>
          <a:lstStyle/>
          <a:p>
            <a:r>
              <a:rPr lang="en-GB" sz="2000" b="1" dirty="0" smtClean="0">
                <a:solidFill>
                  <a:srgbClr val="002060"/>
                </a:solidFill>
                <a:latin typeface="Arial Narrow" pitchFamily="34" charset="0"/>
              </a:rPr>
              <a:t>“While in Panchavati, Sita </a:t>
            </a:r>
            <a:r>
              <a:rPr lang="en-GB" sz="2000" b="1" dirty="0">
                <a:solidFill>
                  <a:srgbClr val="002060"/>
                </a:solidFill>
                <a:latin typeface="Arial Narrow" pitchFamily="34" charset="0"/>
              </a:rPr>
              <a:t>and Rama </a:t>
            </a:r>
            <a:r>
              <a:rPr lang="en-GB" sz="2000" b="1" dirty="0" smtClean="0">
                <a:solidFill>
                  <a:srgbClr val="002060"/>
                </a:solidFill>
                <a:latin typeface="Arial Narrow" pitchFamily="34" charset="0"/>
              </a:rPr>
              <a:t> </a:t>
            </a:r>
            <a:r>
              <a:rPr lang="en-GB" sz="2000" b="1" dirty="0">
                <a:solidFill>
                  <a:srgbClr val="002060"/>
                </a:solidFill>
                <a:latin typeface="Arial Narrow" pitchFamily="34" charset="0"/>
              </a:rPr>
              <a:t>felt that the moment of </a:t>
            </a:r>
            <a:r>
              <a:rPr lang="en-GB" sz="2000" b="1" dirty="0" smtClean="0">
                <a:solidFill>
                  <a:srgbClr val="002060"/>
                </a:solidFill>
                <a:latin typeface="Arial Narrow" pitchFamily="34" charset="0"/>
              </a:rPr>
              <a:t>fulfilment of </a:t>
            </a:r>
            <a:r>
              <a:rPr lang="en-GB" sz="2000" b="1" dirty="0">
                <a:solidFill>
                  <a:srgbClr val="002060"/>
                </a:solidFill>
                <a:latin typeface="Arial Narrow" pitchFamily="34" charset="0"/>
              </a:rPr>
              <a:t>their task had come. </a:t>
            </a:r>
            <a:endParaRPr lang="en-GB" sz="2000" b="1" dirty="0" smtClean="0">
              <a:solidFill>
                <a:srgbClr val="002060"/>
              </a:solidFill>
              <a:latin typeface="Arial Narrow" pitchFamily="34" charset="0"/>
            </a:endParaRPr>
          </a:p>
          <a:p>
            <a:r>
              <a:rPr lang="en-GB" sz="2000" b="1" dirty="0">
                <a:solidFill>
                  <a:srgbClr val="002060"/>
                </a:solidFill>
                <a:latin typeface="Arial Narrow" pitchFamily="34" charset="0"/>
              </a:rPr>
              <a:t>Both of us assumed these human bodies through rites associated with the fire principle. My body arose </a:t>
            </a:r>
            <a:r>
              <a:rPr lang="en-GB" sz="2000" b="1" dirty="0" smtClean="0">
                <a:solidFill>
                  <a:srgbClr val="002060"/>
                </a:solidFill>
                <a:latin typeface="Arial Narrow" pitchFamily="34" charset="0"/>
              </a:rPr>
              <a:t>from the </a:t>
            </a:r>
            <a:r>
              <a:rPr lang="en-GB" sz="2000" b="1" dirty="0">
                <a:solidFill>
                  <a:srgbClr val="002060"/>
                </a:solidFill>
                <a:latin typeface="Arial Narrow" pitchFamily="34" charset="0"/>
              </a:rPr>
              <a:t>offering brought out of the flames of the sacrificial fire by the god Agni himself. You rose from earth that </a:t>
            </a:r>
            <a:r>
              <a:rPr lang="en-GB" sz="2000" b="1" dirty="0" smtClean="0">
                <a:solidFill>
                  <a:srgbClr val="002060"/>
                </a:solidFill>
                <a:latin typeface="Arial Narrow" pitchFamily="34" charset="0"/>
              </a:rPr>
              <a:t>was furrowed </a:t>
            </a:r>
            <a:r>
              <a:rPr lang="en-GB" sz="2000" b="1" dirty="0">
                <a:solidFill>
                  <a:srgbClr val="002060"/>
                </a:solidFill>
                <a:latin typeface="Arial Narrow" pitchFamily="34" charset="0"/>
              </a:rPr>
              <a:t>by the sacred plough in order to consecrate it for a fire-altar, where a </a:t>
            </a:r>
            <a:r>
              <a:rPr lang="en-GB" sz="2000" b="1" dirty="0" err="1" smtClean="0">
                <a:solidFill>
                  <a:srgbClr val="002060"/>
                </a:solidFill>
                <a:latin typeface="Arial Narrow" pitchFamily="34" charset="0"/>
              </a:rPr>
              <a:t>Yagna</a:t>
            </a:r>
            <a:r>
              <a:rPr lang="en-GB" sz="2000" b="1" dirty="0" smtClean="0">
                <a:solidFill>
                  <a:srgbClr val="002060"/>
                </a:solidFill>
                <a:latin typeface="Arial Narrow" pitchFamily="34" charset="0"/>
              </a:rPr>
              <a:t> </a:t>
            </a:r>
            <a:r>
              <a:rPr lang="en-GB" sz="2000" b="1" dirty="0">
                <a:solidFill>
                  <a:srgbClr val="002060"/>
                </a:solidFill>
                <a:latin typeface="Arial Narrow" pitchFamily="34" charset="0"/>
              </a:rPr>
              <a:t>had to be performed.</a:t>
            </a:r>
          </a:p>
          <a:p>
            <a:r>
              <a:rPr lang="en-GB" sz="2000" b="1" dirty="0">
                <a:solidFill>
                  <a:srgbClr val="002060"/>
                </a:solidFill>
                <a:latin typeface="Arial Narrow" pitchFamily="34" charset="0"/>
              </a:rPr>
              <a:t>Our bodies are born in fire and are being sustained by the warmth of fire</a:t>
            </a:r>
            <a:r>
              <a:rPr lang="en-GB" sz="2000" b="1" dirty="0" smtClean="0">
                <a:solidFill>
                  <a:srgbClr val="002060"/>
                </a:solidFill>
                <a:latin typeface="Arial Narrow" pitchFamily="34" charset="0"/>
              </a:rPr>
              <a:t>.”</a:t>
            </a:r>
            <a:endParaRPr lang="en-IN" sz="2000" b="1" dirty="0">
              <a:solidFill>
                <a:srgbClr val="002060"/>
              </a:solidFill>
              <a:latin typeface="Arial Narrow" pitchFamily="34" charset="0"/>
            </a:endParaRPr>
          </a:p>
        </p:txBody>
      </p:sp>
      <p:sp>
        <p:nvSpPr>
          <p:cNvPr id="6" name="TextBox 5"/>
          <p:cNvSpPr txBox="1"/>
          <p:nvPr/>
        </p:nvSpPr>
        <p:spPr>
          <a:xfrm>
            <a:off x="3968583" y="4535374"/>
            <a:ext cx="4536504" cy="2031325"/>
          </a:xfrm>
          <a:prstGeom prst="rect">
            <a:avLst/>
          </a:prstGeom>
          <a:noFill/>
        </p:spPr>
        <p:txBody>
          <a:bodyPr wrap="square" rtlCol="0">
            <a:spAutoFit/>
          </a:bodyPr>
          <a:lstStyle/>
          <a:p>
            <a:r>
              <a:rPr lang="en-GB" b="1" dirty="0">
                <a:solidFill>
                  <a:srgbClr val="002060"/>
                </a:solidFill>
                <a:latin typeface="Arial Narrow" pitchFamily="34" charset="0"/>
              </a:rPr>
              <a:t>“Therefore, Sita, deposit all your divine attributes and splendour in fire and act as an ordinary human being</a:t>
            </a:r>
          </a:p>
          <a:p>
            <a:r>
              <a:rPr lang="en-GB" b="1" dirty="0">
                <a:solidFill>
                  <a:srgbClr val="002060"/>
                </a:solidFill>
                <a:latin typeface="Arial Narrow" pitchFamily="34" charset="0"/>
              </a:rPr>
              <a:t>hereafter. I will also move and act as an ordinary human being and exhibit sorrow and anxiety on your account </a:t>
            </a:r>
            <a:r>
              <a:rPr lang="en-GB" b="1" dirty="0" smtClean="0">
                <a:solidFill>
                  <a:srgbClr val="002060"/>
                </a:solidFill>
                <a:latin typeface="Arial Narrow" pitchFamily="34" charset="0"/>
              </a:rPr>
              <a:t>—the </a:t>
            </a:r>
            <a:r>
              <a:rPr lang="en-GB" b="1" dirty="0">
                <a:solidFill>
                  <a:srgbClr val="002060"/>
                </a:solidFill>
                <a:latin typeface="Arial Narrow" pitchFamily="34" charset="0"/>
              </a:rPr>
              <a:t>pangs of separation and the pain of loneliness</a:t>
            </a:r>
            <a:endParaRPr lang="en-IN" b="1" dirty="0">
              <a:solidFill>
                <a:srgbClr val="002060"/>
              </a:solidFill>
              <a:latin typeface="Arial Narrow" pitchFamily="34" charset="0"/>
            </a:endParaRPr>
          </a:p>
        </p:txBody>
      </p:sp>
      <p:sp>
        <p:nvSpPr>
          <p:cNvPr id="7" name="TextBox 6"/>
          <p:cNvSpPr txBox="1"/>
          <p:nvPr/>
        </p:nvSpPr>
        <p:spPr>
          <a:xfrm>
            <a:off x="107504" y="6287778"/>
            <a:ext cx="3456384" cy="369332"/>
          </a:xfrm>
          <a:prstGeom prst="rect">
            <a:avLst/>
          </a:prstGeom>
          <a:noFill/>
        </p:spPr>
        <p:txBody>
          <a:bodyPr wrap="square" rtlCol="0">
            <a:spAutoFit/>
          </a:bodyPr>
          <a:lstStyle/>
          <a:p>
            <a:r>
              <a:rPr lang="en-GB" b="1" dirty="0" smtClean="0">
                <a:solidFill>
                  <a:srgbClr val="002060"/>
                </a:solidFill>
              </a:rPr>
              <a:t>Source: Ramakatha rasavahini</a:t>
            </a:r>
            <a:endParaRPr lang="en-IN" b="1" dirty="0">
              <a:solidFill>
                <a:srgbClr val="002060"/>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7" y="2852936"/>
            <a:ext cx="1771101"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7349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360040"/>
          </a:xfrm>
        </p:spPr>
        <p:txBody>
          <a:bodyPr>
            <a:noAutofit/>
          </a:bodyPr>
          <a:lstStyle/>
          <a:p>
            <a:r>
              <a:rPr lang="en-GB" sz="3600" b="1" u="sng" dirty="0" smtClean="0">
                <a:solidFill>
                  <a:srgbClr val="002060"/>
                </a:solidFill>
                <a:latin typeface="Arial Narrow" pitchFamily="34" charset="0"/>
              </a:rPr>
              <a:t>Lakshmana’s Modesty</a:t>
            </a:r>
            <a:endParaRPr lang="en-IN" sz="3600" b="1" u="sng" dirty="0">
              <a:solidFill>
                <a:srgbClr val="002060"/>
              </a:solidFill>
              <a:latin typeface="Arial Narrow" pitchFamily="34" charset="0"/>
            </a:endParaRPr>
          </a:p>
        </p:txBody>
      </p:sp>
      <p:sp>
        <p:nvSpPr>
          <p:cNvPr id="3" name="Content Placeholder 2"/>
          <p:cNvSpPr>
            <a:spLocks noGrp="1"/>
          </p:cNvSpPr>
          <p:nvPr>
            <p:ph idx="1"/>
          </p:nvPr>
        </p:nvSpPr>
        <p:spPr>
          <a:xfrm>
            <a:off x="107504" y="692696"/>
            <a:ext cx="8928992" cy="6073651"/>
          </a:xfrm>
        </p:spPr>
        <p:txBody>
          <a:bodyPr>
            <a:normAutofit/>
          </a:bodyPr>
          <a:lstStyle/>
          <a:p>
            <a:pPr marL="0" indent="0">
              <a:buNone/>
            </a:pPr>
            <a:r>
              <a:rPr lang="en-GB" dirty="0" smtClean="0">
                <a:solidFill>
                  <a:srgbClr val="002060"/>
                </a:solidFill>
                <a:latin typeface="Arial Narrow" pitchFamily="34" charset="0"/>
              </a:rPr>
              <a:t>                                                </a:t>
            </a:r>
            <a:endParaRPr lang="en-IN" dirty="0">
              <a:solidFill>
                <a:srgbClr val="002060"/>
              </a:solidFill>
              <a:latin typeface="Arial Narrow" pitchFamily="34" charset="0"/>
            </a:endParaRPr>
          </a:p>
        </p:txBody>
      </p:sp>
      <p:sp>
        <p:nvSpPr>
          <p:cNvPr id="4" name="TextBox 3"/>
          <p:cNvSpPr txBox="1"/>
          <p:nvPr/>
        </p:nvSpPr>
        <p:spPr>
          <a:xfrm>
            <a:off x="107504" y="695221"/>
            <a:ext cx="3114737" cy="5632311"/>
          </a:xfrm>
          <a:prstGeom prst="rect">
            <a:avLst/>
          </a:prstGeom>
          <a:noFill/>
        </p:spPr>
        <p:txBody>
          <a:bodyPr wrap="square" rtlCol="0">
            <a:spAutoFit/>
          </a:bodyPr>
          <a:lstStyle/>
          <a:p>
            <a:r>
              <a:rPr lang="en-GB" sz="2400" dirty="0" smtClean="0">
                <a:solidFill>
                  <a:srgbClr val="002060"/>
                </a:solidFill>
                <a:latin typeface="Arial Narrow" pitchFamily="34" charset="0"/>
              </a:rPr>
              <a:t>“When </a:t>
            </a:r>
            <a:r>
              <a:rPr lang="en-GB" sz="2400" dirty="0">
                <a:solidFill>
                  <a:srgbClr val="002060"/>
                </a:solidFill>
                <a:latin typeface="Arial Narrow" pitchFamily="34" charset="0"/>
              </a:rPr>
              <a:t>Rama and Lakshmana became friendly with Sugriva, he brought the jewels, which his followers had gathered and showed them to Rama. At that time Rama asked </a:t>
            </a:r>
            <a:r>
              <a:rPr lang="en-GB" sz="2400" dirty="0" smtClean="0">
                <a:solidFill>
                  <a:srgbClr val="002060"/>
                </a:solidFill>
                <a:latin typeface="Arial Narrow" pitchFamily="34" charset="0"/>
              </a:rPr>
              <a:t>Lakshmana </a:t>
            </a:r>
            <a:r>
              <a:rPr lang="en-GB" sz="2400" dirty="0">
                <a:solidFill>
                  <a:srgbClr val="002060"/>
                </a:solidFill>
                <a:latin typeface="Arial Narrow" pitchFamily="34" charset="0"/>
              </a:rPr>
              <a:t>if he could recognise the jewels. Lakshmana said that while he cannot recognise the other jewels, he can certainly recognise those which Sita wore on her </a:t>
            </a:r>
            <a:r>
              <a:rPr lang="en-GB" sz="2400" dirty="0" smtClean="0">
                <a:solidFill>
                  <a:srgbClr val="002060"/>
                </a:solidFill>
                <a:latin typeface="Arial Narrow" pitchFamily="34" charset="0"/>
              </a:rPr>
              <a:t>feet”</a:t>
            </a:r>
            <a:endParaRPr lang="en-GB" sz="2400" dirty="0">
              <a:solidFill>
                <a:srgbClr val="002060"/>
              </a:solidFill>
              <a:latin typeface="Arial Narrow" pitchFamily="34" charset="0"/>
            </a:endParaRPr>
          </a:p>
        </p:txBody>
      </p:sp>
      <p:sp>
        <p:nvSpPr>
          <p:cNvPr id="5" name="TextBox 4"/>
          <p:cNvSpPr txBox="1"/>
          <p:nvPr/>
        </p:nvSpPr>
        <p:spPr>
          <a:xfrm>
            <a:off x="3502359" y="4293096"/>
            <a:ext cx="4598034" cy="1938992"/>
          </a:xfrm>
          <a:prstGeom prst="rect">
            <a:avLst/>
          </a:prstGeom>
          <a:noFill/>
        </p:spPr>
        <p:txBody>
          <a:bodyPr wrap="square" rtlCol="0">
            <a:spAutoFit/>
          </a:bodyPr>
          <a:lstStyle/>
          <a:p>
            <a:r>
              <a:rPr lang="en-GB" sz="2400" dirty="0" smtClean="0">
                <a:solidFill>
                  <a:srgbClr val="002060"/>
                </a:solidFill>
                <a:latin typeface="Arial Narrow" pitchFamily="34" charset="0"/>
              </a:rPr>
              <a:t>“When </a:t>
            </a:r>
            <a:r>
              <a:rPr lang="en-GB" sz="2400" dirty="0">
                <a:solidFill>
                  <a:srgbClr val="002060"/>
                </a:solidFill>
                <a:latin typeface="Arial Narrow" pitchFamily="34" charset="0"/>
              </a:rPr>
              <a:t>Rama asked how he could recognise these, he said that every morning he used to go and touch her feet; hence he was quite familiar with </a:t>
            </a:r>
            <a:r>
              <a:rPr lang="en-GB" sz="2400" dirty="0" smtClean="0">
                <a:solidFill>
                  <a:srgbClr val="002060"/>
                </a:solidFill>
                <a:latin typeface="Arial Narrow" pitchFamily="34" charset="0"/>
              </a:rPr>
              <a:t>them”.</a:t>
            </a:r>
            <a:endParaRPr lang="en-GB" sz="2400" dirty="0">
              <a:solidFill>
                <a:srgbClr val="002060"/>
              </a:solidFill>
              <a:latin typeface="Arial Narrow"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720227"/>
            <a:ext cx="4801237" cy="3497734"/>
          </a:xfrm>
          <a:prstGeom prst="rect">
            <a:avLst/>
          </a:prstGeom>
        </p:spPr>
      </p:pic>
      <p:sp>
        <p:nvSpPr>
          <p:cNvPr id="8" name="TextBox 7"/>
          <p:cNvSpPr txBox="1"/>
          <p:nvPr/>
        </p:nvSpPr>
        <p:spPr>
          <a:xfrm>
            <a:off x="3779912" y="6397014"/>
            <a:ext cx="4513205" cy="369332"/>
          </a:xfrm>
          <a:prstGeom prst="rect">
            <a:avLst/>
          </a:prstGeom>
          <a:noFill/>
        </p:spPr>
        <p:txBody>
          <a:bodyPr wrap="square" rtlCol="0">
            <a:spAutoFit/>
          </a:bodyPr>
          <a:lstStyle/>
          <a:p>
            <a:r>
              <a:rPr lang="en-GB" dirty="0" smtClean="0"/>
              <a:t>-</a:t>
            </a:r>
            <a:r>
              <a:rPr lang="en-GB" b="1" dirty="0" smtClean="0">
                <a:solidFill>
                  <a:srgbClr val="002060"/>
                </a:solidFill>
              </a:rPr>
              <a:t>Summer Course 1997</a:t>
            </a:r>
            <a:endParaRPr lang="en-IN" b="1" dirty="0">
              <a:solidFill>
                <a:srgbClr val="00206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318" y="4232381"/>
            <a:ext cx="1325883" cy="98610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429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432048"/>
          </a:xfrm>
        </p:spPr>
        <p:txBody>
          <a:bodyPr>
            <a:normAutofit fontScale="90000"/>
          </a:bodyPr>
          <a:lstStyle/>
          <a:p>
            <a:r>
              <a:rPr lang="en-GB" b="1" u="sng" dirty="0" smtClean="0">
                <a:solidFill>
                  <a:srgbClr val="002060"/>
                </a:solidFill>
                <a:latin typeface="Arial Narrow" pitchFamily="34" charset="0"/>
              </a:rPr>
              <a:t>Hanuman- A Perfect Devotee</a:t>
            </a:r>
            <a:endParaRPr lang="en-IN" b="1" u="sng" dirty="0">
              <a:solidFill>
                <a:srgbClr val="002060"/>
              </a:solidFill>
              <a:latin typeface="Arial Narrow"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1880" y="772345"/>
            <a:ext cx="2160240" cy="3064170"/>
          </a:xfrm>
        </p:spPr>
      </p:pic>
      <p:sp>
        <p:nvSpPr>
          <p:cNvPr id="4" name="TextBox 3"/>
          <p:cNvSpPr txBox="1"/>
          <p:nvPr/>
        </p:nvSpPr>
        <p:spPr>
          <a:xfrm>
            <a:off x="179512" y="836712"/>
            <a:ext cx="3096344" cy="5632311"/>
          </a:xfrm>
          <a:prstGeom prst="rect">
            <a:avLst/>
          </a:prstGeom>
          <a:noFill/>
        </p:spPr>
        <p:txBody>
          <a:bodyPr wrap="square" rtlCol="0">
            <a:spAutoFit/>
          </a:bodyPr>
          <a:lstStyle/>
          <a:p>
            <a:r>
              <a:rPr lang="en-GB" sz="2400" dirty="0" smtClean="0">
                <a:solidFill>
                  <a:srgbClr val="002060"/>
                </a:solidFill>
                <a:latin typeface="Arial Narrow" pitchFamily="34" charset="0"/>
              </a:rPr>
              <a:t>“During the Pattabhishekam,</a:t>
            </a:r>
          </a:p>
          <a:p>
            <a:r>
              <a:rPr lang="en-GB" sz="2400" dirty="0" smtClean="0">
                <a:solidFill>
                  <a:srgbClr val="002060"/>
                </a:solidFill>
                <a:latin typeface="Arial Narrow" pitchFamily="34" charset="0"/>
              </a:rPr>
              <a:t>Sita gifted </a:t>
            </a:r>
            <a:r>
              <a:rPr lang="en-GB" sz="2400" dirty="0">
                <a:solidFill>
                  <a:srgbClr val="002060"/>
                </a:solidFill>
                <a:latin typeface="Arial Narrow" pitchFamily="34" charset="0"/>
              </a:rPr>
              <a:t>a </a:t>
            </a:r>
            <a:r>
              <a:rPr lang="en-GB" sz="2400" dirty="0" smtClean="0">
                <a:solidFill>
                  <a:srgbClr val="002060"/>
                </a:solidFill>
                <a:latin typeface="Arial Narrow" pitchFamily="34" charset="0"/>
              </a:rPr>
              <a:t>necklace </a:t>
            </a:r>
            <a:r>
              <a:rPr lang="en-GB" sz="2400" dirty="0">
                <a:solidFill>
                  <a:srgbClr val="002060"/>
                </a:solidFill>
                <a:latin typeface="Arial Narrow" pitchFamily="34" charset="0"/>
              </a:rPr>
              <a:t>t</a:t>
            </a:r>
            <a:r>
              <a:rPr lang="en-GB" sz="2400" dirty="0" smtClean="0">
                <a:solidFill>
                  <a:srgbClr val="002060"/>
                </a:solidFill>
                <a:latin typeface="Arial Narrow" pitchFamily="34" charset="0"/>
              </a:rPr>
              <a:t>o Hanuman. He </a:t>
            </a:r>
            <a:r>
              <a:rPr lang="en-GB" sz="2400" dirty="0">
                <a:solidFill>
                  <a:srgbClr val="002060"/>
                </a:solidFill>
                <a:latin typeface="Arial Narrow" pitchFamily="34" charset="0"/>
              </a:rPr>
              <a:t>gave it a suspicious look. He then placed the necklace near one of his ears as if to check whether the individual pearls were emitting some sound. He appeared to examine every pearl in the necklace, and once in a while, he would bite a pearl</a:t>
            </a:r>
            <a:r>
              <a:rPr lang="en-GB" sz="2400" dirty="0" smtClean="0">
                <a:solidFill>
                  <a:srgbClr val="002060"/>
                </a:solidFill>
                <a:latin typeface="Arial Narrow" pitchFamily="34" charset="0"/>
              </a:rPr>
              <a:t>.”</a:t>
            </a:r>
            <a:endParaRPr lang="en-GB" sz="2400" dirty="0">
              <a:solidFill>
                <a:srgbClr val="002060"/>
              </a:solidFill>
              <a:latin typeface="Arial Narrow"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692696"/>
            <a:ext cx="2701670" cy="3223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31907" y="4149080"/>
            <a:ext cx="4914896" cy="1938992"/>
          </a:xfrm>
          <a:prstGeom prst="rect">
            <a:avLst/>
          </a:prstGeom>
          <a:noFill/>
        </p:spPr>
        <p:txBody>
          <a:bodyPr wrap="square" rtlCol="0">
            <a:spAutoFit/>
          </a:bodyPr>
          <a:lstStyle/>
          <a:p>
            <a:r>
              <a:rPr lang="en-GB" sz="2400" dirty="0" smtClean="0">
                <a:solidFill>
                  <a:srgbClr val="002060"/>
                </a:solidFill>
                <a:latin typeface="Arial Narrow" pitchFamily="34" charset="0"/>
              </a:rPr>
              <a:t>Sita was shocked by this behaviour. With great humility Hanuman </a:t>
            </a:r>
            <a:r>
              <a:rPr lang="en-GB" sz="2400" dirty="0">
                <a:solidFill>
                  <a:srgbClr val="002060"/>
                </a:solidFill>
                <a:latin typeface="Arial Narrow" pitchFamily="34" charset="0"/>
              </a:rPr>
              <a:t>replied, "Mother, for me the Name of Rama is supreme. </a:t>
            </a:r>
            <a:r>
              <a:rPr lang="en-GB" sz="2400" dirty="0" smtClean="0">
                <a:solidFill>
                  <a:srgbClr val="002060"/>
                </a:solidFill>
                <a:latin typeface="Arial Narrow" pitchFamily="34" charset="0"/>
              </a:rPr>
              <a:t>An </a:t>
            </a:r>
            <a:r>
              <a:rPr lang="en-GB" sz="2400" dirty="0">
                <a:solidFill>
                  <a:srgbClr val="002060"/>
                </a:solidFill>
                <a:latin typeface="Arial Narrow" pitchFamily="34" charset="0"/>
              </a:rPr>
              <a:t>object is worthless if it does not resound with the Name of Rama</a:t>
            </a:r>
            <a:r>
              <a:rPr lang="en-GB" dirty="0">
                <a:solidFill>
                  <a:srgbClr val="002060"/>
                </a:solidFill>
              </a:rPr>
              <a:t>. </a:t>
            </a:r>
            <a:endParaRPr lang="en-IN" dirty="0">
              <a:solidFill>
                <a:srgbClr val="002060"/>
              </a:solidFill>
            </a:endParaRPr>
          </a:p>
        </p:txBody>
      </p:sp>
      <p:sp>
        <p:nvSpPr>
          <p:cNvPr id="3" name="TextBox 2"/>
          <p:cNvSpPr txBox="1"/>
          <p:nvPr/>
        </p:nvSpPr>
        <p:spPr>
          <a:xfrm>
            <a:off x="3635895" y="6284357"/>
            <a:ext cx="3799107" cy="369332"/>
          </a:xfrm>
          <a:prstGeom prst="rect">
            <a:avLst/>
          </a:prstGeom>
          <a:noFill/>
        </p:spPr>
        <p:txBody>
          <a:bodyPr wrap="square" rtlCol="0">
            <a:spAutoFit/>
          </a:bodyPr>
          <a:lstStyle/>
          <a:p>
            <a:r>
              <a:rPr lang="en-GB" b="1" dirty="0" smtClean="0">
                <a:solidFill>
                  <a:srgbClr val="002060"/>
                </a:solidFill>
              </a:rPr>
              <a:t>Ramanavami- 12</a:t>
            </a:r>
            <a:r>
              <a:rPr lang="en-GB" b="1" baseline="30000" dirty="0" smtClean="0">
                <a:solidFill>
                  <a:srgbClr val="002060"/>
                </a:solidFill>
              </a:rPr>
              <a:t>th</a:t>
            </a:r>
            <a:r>
              <a:rPr lang="en-GB" b="1" dirty="0" smtClean="0">
                <a:solidFill>
                  <a:srgbClr val="002060"/>
                </a:solidFill>
              </a:rPr>
              <a:t> April 2000</a:t>
            </a:r>
            <a:endParaRPr lang="en-IN" b="1" dirty="0">
              <a:solidFill>
                <a:srgbClr val="002060"/>
              </a:solidFill>
            </a:endParaRPr>
          </a:p>
        </p:txBody>
      </p:sp>
    </p:spTree>
    <p:extLst>
      <p:ext uri="{BB962C8B-B14F-4D97-AF65-F5344CB8AC3E}">
        <p14:creationId xmlns:p14="http://schemas.microsoft.com/office/powerpoint/2010/main" val="2177359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432047"/>
          </a:xfrm>
        </p:spPr>
        <p:txBody>
          <a:bodyPr>
            <a:normAutofit fontScale="90000"/>
          </a:bodyPr>
          <a:lstStyle/>
          <a:p>
            <a:r>
              <a:rPr lang="en-GB" sz="1800" dirty="0" smtClean="0">
                <a:latin typeface="Arial Narrow" pitchFamily="34" charset="0"/>
              </a:rPr>
              <a:t>     </a:t>
            </a:r>
            <a:r>
              <a:rPr lang="en-GB" sz="4000" b="1" u="sng" dirty="0" smtClean="0">
                <a:solidFill>
                  <a:srgbClr val="002060"/>
                </a:solidFill>
                <a:latin typeface="Arial Narrow" pitchFamily="34" charset="0"/>
              </a:rPr>
              <a:t>Ramanavami   Messages </a:t>
            </a:r>
            <a:r>
              <a:rPr lang="en-GB" sz="5400" b="1" u="sng" dirty="0" smtClean="0">
                <a:solidFill>
                  <a:srgbClr val="002060"/>
                </a:solidFill>
                <a:latin typeface="Arial Narrow" pitchFamily="34" charset="0"/>
              </a:rPr>
              <a:t>….</a:t>
            </a:r>
            <a:endParaRPr lang="en-IN" sz="5400" b="1" u="sng" dirty="0">
              <a:solidFill>
                <a:srgbClr val="002060"/>
              </a:solidFill>
              <a:latin typeface="Arial Narrow" pitchFamily="34" charset="0"/>
            </a:endParaRPr>
          </a:p>
        </p:txBody>
      </p:sp>
      <p:sp>
        <p:nvSpPr>
          <p:cNvPr id="3" name="Subtitle 2"/>
          <p:cNvSpPr>
            <a:spLocks noGrp="1"/>
          </p:cNvSpPr>
          <p:nvPr>
            <p:ph type="subTitle" idx="1"/>
          </p:nvPr>
        </p:nvSpPr>
        <p:spPr>
          <a:xfrm>
            <a:off x="467544" y="908720"/>
            <a:ext cx="8136904" cy="5703874"/>
          </a:xfrm>
        </p:spPr>
        <p:txBody>
          <a:bodyPr>
            <a:normAutofit/>
          </a:bodyPr>
          <a:lstStyle/>
          <a:p>
            <a:r>
              <a:rPr lang="en-GB" sz="4400" dirty="0" smtClean="0">
                <a:solidFill>
                  <a:srgbClr val="002060"/>
                </a:solidFill>
                <a:latin typeface="Arial Narrow" pitchFamily="34" charset="0"/>
              </a:rPr>
              <a:t>Message of Sri Rama from Sai Rama</a:t>
            </a:r>
          </a:p>
          <a:p>
            <a:endParaRPr lang="en-IN" sz="4400" dirty="0">
              <a:solidFill>
                <a:srgbClr val="002060"/>
              </a:solidFill>
              <a:latin typeface="Arial Narrow"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772816"/>
            <a:ext cx="7733928" cy="4113044"/>
          </a:xfrm>
          <a:prstGeom prst="rect">
            <a:avLst/>
          </a:prstGeom>
        </p:spPr>
      </p:pic>
    </p:spTree>
    <p:extLst>
      <p:ext uri="{BB962C8B-B14F-4D97-AF65-F5344CB8AC3E}">
        <p14:creationId xmlns:p14="http://schemas.microsoft.com/office/powerpoint/2010/main" val="1023114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sz="3200" b="1" u="sng" dirty="0" smtClean="0">
                <a:solidFill>
                  <a:srgbClr val="002060"/>
                </a:solidFill>
                <a:latin typeface="Arial Narrow" pitchFamily="34" charset="0"/>
              </a:rPr>
              <a:t>Rama’s Real Gift to Hanuman…</a:t>
            </a:r>
            <a:endParaRPr lang="en-IN" sz="3200" b="1" u="sng" dirty="0">
              <a:solidFill>
                <a:srgbClr val="002060"/>
              </a:solidFill>
              <a:latin typeface="Arial Narrow" pitchFamily="34" charset="0"/>
            </a:endParaRPr>
          </a:p>
        </p:txBody>
      </p:sp>
      <p:sp>
        <p:nvSpPr>
          <p:cNvPr id="3" name="Content Placeholder 2"/>
          <p:cNvSpPr>
            <a:spLocks noGrp="1"/>
          </p:cNvSpPr>
          <p:nvPr>
            <p:ph idx="1"/>
          </p:nvPr>
        </p:nvSpPr>
        <p:spPr>
          <a:xfrm>
            <a:off x="323528" y="908720"/>
            <a:ext cx="8363272" cy="5616624"/>
          </a:xfrm>
        </p:spPr>
        <p:txBody>
          <a:bodyPr/>
          <a:lstStyle/>
          <a:p>
            <a:pPr marL="0" indent="0">
              <a:buNone/>
            </a:pPr>
            <a:r>
              <a:rPr lang="en-GB" dirty="0">
                <a:solidFill>
                  <a:srgbClr val="002060"/>
                </a:solidFill>
                <a:latin typeface="Arial Narrow" pitchFamily="34" charset="0"/>
              </a:rPr>
              <a:t>Praising Hanuman's </a:t>
            </a:r>
            <a:endParaRPr lang="en-GB" dirty="0" smtClean="0">
              <a:solidFill>
                <a:srgbClr val="002060"/>
              </a:solidFill>
              <a:latin typeface="Arial Narrow" pitchFamily="34" charset="0"/>
            </a:endParaRPr>
          </a:p>
          <a:p>
            <a:pPr marL="0" indent="0">
              <a:buNone/>
            </a:pPr>
            <a:r>
              <a:rPr lang="en-GB" dirty="0" smtClean="0">
                <a:solidFill>
                  <a:srgbClr val="002060"/>
                </a:solidFill>
                <a:latin typeface="Arial Narrow" pitchFamily="34" charset="0"/>
              </a:rPr>
              <a:t>unexcelled </a:t>
            </a:r>
            <a:r>
              <a:rPr lang="en-GB" dirty="0">
                <a:solidFill>
                  <a:srgbClr val="002060"/>
                </a:solidFill>
                <a:latin typeface="Arial Narrow" pitchFamily="34" charset="0"/>
              </a:rPr>
              <a:t>services, </a:t>
            </a:r>
            <a:endParaRPr lang="en-GB" dirty="0" smtClean="0">
              <a:solidFill>
                <a:srgbClr val="002060"/>
              </a:solidFill>
              <a:latin typeface="Arial Narrow" pitchFamily="34" charset="0"/>
            </a:endParaRPr>
          </a:p>
          <a:p>
            <a:pPr marL="0" indent="0">
              <a:buNone/>
            </a:pPr>
            <a:r>
              <a:rPr lang="en-GB" dirty="0" smtClean="0">
                <a:solidFill>
                  <a:srgbClr val="002060"/>
                </a:solidFill>
                <a:latin typeface="Arial Narrow" pitchFamily="34" charset="0"/>
              </a:rPr>
              <a:t>Rama </a:t>
            </a:r>
            <a:r>
              <a:rPr lang="en-GB" dirty="0">
                <a:solidFill>
                  <a:srgbClr val="002060"/>
                </a:solidFill>
                <a:latin typeface="Arial Narrow" pitchFamily="34" charset="0"/>
              </a:rPr>
              <a:t>said that the </a:t>
            </a:r>
            <a:endParaRPr lang="en-GB" dirty="0" smtClean="0">
              <a:solidFill>
                <a:srgbClr val="002060"/>
              </a:solidFill>
              <a:latin typeface="Arial Narrow" pitchFamily="34" charset="0"/>
            </a:endParaRPr>
          </a:p>
          <a:p>
            <a:pPr marL="0" indent="0">
              <a:buNone/>
            </a:pPr>
            <a:r>
              <a:rPr lang="en-GB" dirty="0" smtClean="0">
                <a:solidFill>
                  <a:srgbClr val="002060"/>
                </a:solidFill>
                <a:latin typeface="Arial Narrow" pitchFamily="34" charset="0"/>
              </a:rPr>
              <a:t>only </a:t>
            </a:r>
            <a:r>
              <a:rPr lang="en-GB" dirty="0">
                <a:solidFill>
                  <a:srgbClr val="002060"/>
                </a:solidFill>
                <a:latin typeface="Arial Narrow" pitchFamily="34" charset="0"/>
              </a:rPr>
              <a:t>fitting reward </a:t>
            </a:r>
            <a:endParaRPr lang="en-GB" dirty="0" smtClean="0">
              <a:solidFill>
                <a:srgbClr val="002060"/>
              </a:solidFill>
              <a:latin typeface="Arial Narrow" pitchFamily="34" charset="0"/>
            </a:endParaRPr>
          </a:p>
          <a:p>
            <a:pPr marL="0" indent="0">
              <a:buNone/>
            </a:pPr>
            <a:r>
              <a:rPr lang="en-GB" dirty="0" smtClean="0">
                <a:solidFill>
                  <a:srgbClr val="002060"/>
                </a:solidFill>
                <a:latin typeface="Arial Narrow" pitchFamily="34" charset="0"/>
              </a:rPr>
              <a:t>for </a:t>
            </a:r>
            <a:r>
              <a:rPr lang="en-GB" dirty="0">
                <a:solidFill>
                  <a:srgbClr val="002060"/>
                </a:solidFill>
                <a:latin typeface="Arial Narrow" pitchFamily="34" charset="0"/>
              </a:rPr>
              <a:t>such a devotee </a:t>
            </a:r>
            <a:endParaRPr lang="en-GB" dirty="0" smtClean="0">
              <a:solidFill>
                <a:srgbClr val="002060"/>
              </a:solidFill>
              <a:latin typeface="Arial Narrow" pitchFamily="34" charset="0"/>
            </a:endParaRPr>
          </a:p>
          <a:p>
            <a:pPr marL="0" indent="0">
              <a:buNone/>
            </a:pPr>
            <a:r>
              <a:rPr lang="en-GB" dirty="0" smtClean="0">
                <a:solidFill>
                  <a:srgbClr val="002060"/>
                </a:solidFill>
                <a:latin typeface="Arial Narrow" pitchFamily="34" charset="0"/>
              </a:rPr>
              <a:t>was </a:t>
            </a:r>
            <a:r>
              <a:rPr lang="en-GB" dirty="0">
                <a:solidFill>
                  <a:srgbClr val="002060"/>
                </a:solidFill>
                <a:latin typeface="Arial Narrow" pitchFamily="34" charset="0"/>
              </a:rPr>
              <a:t>to give </a:t>
            </a:r>
            <a:r>
              <a:rPr lang="en-GB" dirty="0" smtClean="0">
                <a:solidFill>
                  <a:srgbClr val="002060"/>
                </a:solidFill>
                <a:latin typeface="Arial Narrow" pitchFamily="34" charset="0"/>
              </a:rPr>
              <a:t>himself</a:t>
            </a:r>
          </a:p>
          <a:p>
            <a:pPr marL="0" indent="0">
              <a:buNone/>
            </a:pPr>
            <a:r>
              <a:rPr lang="en-GB" dirty="0" smtClean="0">
                <a:solidFill>
                  <a:srgbClr val="002060"/>
                </a:solidFill>
                <a:latin typeface="Arial Narrow" pitchFamily="34" charset="0"/>
              </a:rPr>
              <a:t> </a:t>
            </a:r>
            <a:r>
              <a:rPr lang="en-GB" dirty="0">
                <a:solidFill>
                  <a:srgbClr val="002060"/>
                </a:solidFill>
                <a:latin typeface="Arial Narrow" pitchFamily="34" charset="0"/>
              </a:rPr>
              <a:t>to Hanuman. </a:t>
            </a:r>
            <a:endParaRPr lang="en-GB" dirty="0" smtClean="0">
              <a:solidFill>
                <a:srgbClr val="002060"/>
              </a:solidFill>
              <a:latin typeface="Arial Narrow" pitchFamily="34" charset="0"/>
            </a:endParaRPr>
          </a:p>
          <a:p>
            <a:pPr marL="0" indent="0">
              <a:buNone/>
            </a:pPr>
            <a:r>
              <a:rPr lang="en-GB" dirty="0" smtClean="0">
                <a:solidFill>
                  <a:srgbClr val="002060"/>
                </a:solidFill>
                <a:latin typeface="Arial Narrow" pitchFamily="34" charset="0"/>
              </a:rPr>
              <a:t>He </a:t>
            </a:r>
            <a:r>
              <a:rPr lang="en-GB" dirty="0">
                <a:solidFill>
                  <a:srgbClr val="002060"/>
                </a:solidFill>
                <a:latin typeface="Arial Narrow" pitchFamily="34" charset="0"/>
              </a:rPr>
              <a:t>embraced Hanuman most lovingly </a:t>
            </a:r>
            <a:endParaRPr lang="en-IN" dirty="0">
              <a:solidFill>
                <a:srgbClr val="002060"/>
              </a:solidFill>
              <a:latin typeface="Arial Narrow"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123465"/>
            <a:ext cx="3888432"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87824" y="5949280"/>
            <a:ext cx="5472608" cy="369332"/>
          </a:xfrm>
          <a:prstGeom prst="rect">
            <a:avLst/>
          </a:prstGeom>
          <a:noFill/>
        </p:spPr>
        <p:txBody>
          <a:bodyPr wrap="square" rtlCol="0">
            <a:spAutoFit/>
          </a:bodyPr>
          <a:lstStyle/>
          <a:p>
            <a:r>
              <a:rPr lang="en-GB" b="1" dirty="0" smtClean="0">
                <a:solidFill>
                  <a:srgbClr val="002060"/>
                </a:solidFill>
              </a:rPr>
              <a:t>18</a:t>
            </a:r>
            <a:r>
              <a:rPr lang="en-GB" b="1" baseline="30000" dirty="0" smtClean="0">
                <a:solidFill>
                  <a:srgbClr val="002060"/>
                </a:solidFill>
              </a:rPr>
              <a:t>th</a:t>
            </a:r>
            <a:r>
              <a:rPr lang="en-GB" b="1" dirty="0" smtClean="0">
                <a:solidFill>
                  <a:srgbClr val="002060"/>
                </a:solidFill>
              </a:rPr>
              <a:t> December 1994- </a:t>
            </a:r>
            <a:r>
              <a:rPr lang="en-GB" b="1" dirty="0" err="1" smtClean="0">
                <a:solidFill>
                  <a:srgbClr val="002060"/>
                </a:solidFill>
              </a:rPr>
              <a:t>Paduka</a:t>
            </a:r>
            <a:r>
              <a:rPr lang="en-GB" b="1" dirty="0" smtClean="0">
                <a:solidFill>
                  <a:srgbClr val="002060"/>
                </a:solidFill>
              </a:rPr>
              <a:t> Puja Discourse</a:t>
            </a:r>
            <a:endParaRPr lang="en-IN" b="1" dirty="0">
              <a:solidFill>
                <a:srgbClr val="002060"/>
              </a:solidFill>
            </a:endParaRPr>
          </a:p>
        </p:txBody>
      </p:sp>
    </p:spTree>
    <p:extLst>
      <p:ext uri="{BB962C8B-B14F-4D97-AF65-F5344CB8AC3E}">
        <p14:creationId xmlns:p14="http://schemas.microsoft.com/office/powerpoint/2010/main" val="680243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576064"/>
          </a:xfrm>
        </p:spPr>
        <p:txBody>
          <a:bodyPr>
            <a:normAutofit fontScale="90000"/>
          </a:bodyPr>
          <a:lstStyle/>
          <a:p>
            <a:r>
              <a:rPr lang="en-GB" b="1" u="sng" dirty="0" smtClean="0">
                <a:solidFill>
                  <a:srgbClr val="002060"/>
                </a:solidFill>
                <a:latin typeface="Arial Narrow" pitchFamily="34" charset="0"/>
              </a:rPr>
              <a:t>Rama’s Moral Counsel to Ravana</a:t>
            </a:r>
            <a:endParaRPr lang="en-IN" b="1" u="sng" dirty="0">
              <a:solidFill>
                <a:srgbClr val="002060"/>
              </a:solidFill>
              <a:latin typeface="Arial Narrow" pitchFamily="34" charset="0"/>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1403" y="2996952"/>
            <a:ext cx="1576812" cy="3750256"/>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403" y="908720"/>
            <a:ext cx="1420773" cy="194421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3728" y="1226646"/>
            <a:ext cx="1926311" cy="213034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5976" y="1142999"/>
            <a:ext cx="1580768" cy="239510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8224" y="1142999"/>
            <a:ext cx="1775791" cy="2658370"/>
          </a:xfrm>
          <a:prstGeom prst="rect">
            <a:avLst/>
          </a:prstGeom>
        </p:spPr>
      </p:pic>
      <p:sp>
        <p:nvSpPr>
          <p:cNvPr id="11" name="TextBox 10"/>
          <p:cNvSpPr txBox="1"/>
          <p:nvPr/>
        </p:nvSpPr>
        <p:spPr>
          <a:xfrm>
            <a:off x="2110943" y="3538102"/>
            <a:ext cx="1596961" cy="3139321"/>
          </a:xfrm>
          <a:prstGeom prst="rect">
            <a:avLst/>
          </a:prstGeom>
          <a:noFill/>
        </p:spPr>
        <p:txBody>
          <a:bodyPr wrap="square" rtlCol="0">
            <a:spAutoFit/>
          </a:bodyPr>
          <a:lstStyle/>
          <a:p>
            <a:r>
              <a:rPr lang="en-GB" b="1" dirty="0">
                <a:solidFill>
                  <a:srgbClr val="002060"/>
                </a:solidFill>
              </a:rPr>
              <a:t>1</a:t>
            </a:r>
            <a:r>
              <a:rPr lang="en-GB" b="1" dirty="0" smtClean="0">
                <a:solidFill>
                  <a:srgbClr val="002060"/>
                </a:solidFill>
              </a:rPr>
              <a:t>st Type of Men</a:t>
            </a:r>
          </a:p>
          <a:p>
            <a:r>
              <a:rPr lang="en-GB" b="1" dirty="0" smtClean="0">
                <a:solidFill>
                  <a:srgbClr val="002060"/>
                </a:solidFill>
              </a:rPr>
              <a:t>Pitali Tree</a:t>
            </a:r>
          </a:p>
          <a:p>
            <a:r>
              <a:rPr lang="en-GB" b="1" dirty="0" smtClean="0">
                <a:solidFill>
                  <a:srgbClr val="002060"/>
                </a:solidFill>
              </a:rPr>
              <a:t>Only Flowers No Fruits</a:t>
            </a:r>
          </a:p>
          <a:p>
            <a:r>
              <a:rPr lang="en-GB" b="1" dirty="0" smtClean="0">
                <a:solidFill>
                  <a:srgbClr val="002060"/>
                </a:solidFill>
              </a:rPr>
              <a:t>Men who only talk with no Action.</a:t>
            </a:r>
          </a:p>
          <a:p>
            <a:r>
              <a:rPr lang="en-GB" b="1" dirty="0" smtClean="0">
                <a:solidFill>
                  <a:srgbClr val="002060"/>
                </a:solidFill>
              </a:rPr>
              <a:t>Ravana was this type.</a:t>
            </a:r>
          </a:p>
          <a:p>
            <a:endParaRPr lang="en-IN" dirty="0"/>
          </a:p>
        </p:txBody>
      </p:sp>
      <p:sp>
        <p:nvSpPr>
          <p:cNvPr id="12" name="TextBox 11"/>
          <p:cNvSpPr txBox="1"/>
          <p:nvPr/>
        </p:nvSpPr>
        <p:spPr>
          <a:xfrm>
            <a:off x="4050039" y="3801369"/>
            <a:ext cx="1886705" cy="1754326"/>
          </a:xfrm>
          <a:prstGeom prst="rect">
            <a:avLst/>
          </a:prstGeom>
          <a:noFill/>
        </p:spPr>
        <p:txBody>
          <a:bodyPr wrap="square" rtlCol="0">
            <a:spAutoFit/>
          </a:bodyPr>
          <a:lstStyle/>
          <a:p>
            <a:r>
              <a:rPr lang="en-GB" b="1" dirty="0" smtClean="0">
                <a:solidFill>
                  <a:srgbClr val="002060"/>
                </a:solidFill>
              </a:rPr>
              <a:t>2</a:t>
            </a:r>
            <a:r>
              <a:rPr lang="en-GB" b="1" baseline="30000" dirty="0" smtClean="0">
                <a:solidFill>
                  <a:srgbClr val="002060"/>
                </a:solidFill>
              </a:rPr>
              <a:t>nd</a:t>
            </a:r>
            <a:r>
              <a:rPr lang="en-GB" b="1" dirty="0" smtClean="0">
                <a:solidFill>
                  <a:srgbClr val="002060"/>
                </a:solidFill>
              </a:rPr>
              <a:t> Type of Men</a:t>
            </a:r>
          </a:p>
          <a:p>
            <a:r>
              <a:rPr lang="en-GB" b="1" dirty="0" smtClean="0">
                <a:solidFill>
                  <a:srgbClr val="002060"/>
                </a:solidFill>
              </a:rPr>
              <a:t>Plantain Tree</a:t>
            </a:r>
          </a:p>
          <a:p>
            <a:r>
              <a:rPr lang="en-GB" b="1" dirty="0" smtClean="0">
                <a:solidFill>
                  <a:srgbClr val="002060"/>
                </a:solidFill>
              </a:rPr>
              <a:t>Both Flowers and Fruits</a:t>
            </a:r>
          </a:p>
          <a:p>
            <a:r>
              <a:rPr lang="en-GB" b="1" dirty="0" smtClean="0">
                <a:solidFill>
                  <a:srgbClr val="002060"/>
                </a:solidFill>
              </a:rPr>
              <a:t>Equal measure of  Talk and Action</a:t>
            </a:r>
            <a:endParaRPr lang="en-IN" b="1" dirty="0">
              <a:solidFill>
                <a:srgbClr val="002060"/>
              </a:solidFill>
            </a:endParaRPr>
          </a:p>
        </p:txBody>
      </p:sp>
      <p:sp>
        <p:nvSpPr>
          <p:cNvPr id="13" name="TextBox 12"/>
          <p:cNvSpPr txBox="1"/>
          <p:nvPr/>
        </p:nvSpPr>
        <p:spPr>
          <a:xfrm>
            <a:off x="6588224" y="4077072"/>
            <a:ext cx="1944216" cy="2031325"/>
          </a:xfrm>
          <a:prstGeom prst="rect">
            <a:avLst/>
          </a:prstGeom>
          <a:noFill/>
        </p:spPr>
        <p:txBody>
          <a:bodyPr wrap="square" rtlCol="0">
            <a:spAutoFit/>
          </a:bodyPr>
          <a:lstStyle/>
          <a:p>
            <a:r>
              <a:rPr lang="en-GB" b="1" dirty="0" smtClean="0">
                <a:solidFill>
                  <a:srgbClr val="002060"/>
                </a:solidFill>
              </a:rPr>
              <a:t>3</a:t>
            </a:r>
            <a:r>
              <a:rPr lang="en-GB" b="1" baseline="30000" dirty="0" smtClean="0">
                <a:solidFill>
                  <a:srgbClr val="002060"/>
                </a:solidFill>
              </a:rPr>
              <a:t>rd</a:t>
            </a:r>
            <a:r>
              <a:rPr lang="en-GB" b="1" dirty="0" smtClean="0">
                <a:solidFill>
                  <a:srgbClr val="002060"/>
                </a:solidFill>
              </a:rPr>
              <a:t> Type of Men</a:t>
            </a:r>
          </a:p>
          <a:p>
            <a:r>
              <a:rPr lang="en-GB" b="1" dirty="0" smtClean="0">
                <a:solidFill>
                  <a:srgbClr val="002060"/>
                </a:solidFill>
              </a:rPr>
              <a:t>Jack Tree</a:t>
            </a:r>
          </a:p>
          <a:p>
            <a:r>
              <a:rPr lang="en-GB" b="1" dirty="0" smtClean="0">
                <a:solidFill>
                  <a:srgbClr val="002060"/>
                </a:solidFill>
              </a:rPr>
              <a:t>Only Fruit and no flowers.</a:t>
            </a:r>
          </a:p>
          <a:p>
            <a:r>
              <a:rPr lang="en-GB" b="1" dirty="0" smtClean="0">
                <a:solidFill>
                  <a:srgbClr val="002060"/>
                </a:solidFill>
              </a:rPr>
              <a:t>Only Action and No talk.</a:t>
            </a:r>
          </a:p>
          <a:p>
            <a:r>
              <a:rPr lang="en-GB" b="1" dirty="0" smtClean="0">
                <a:solidFill>
                  <a:srgbClr val="002060"/>
                </a:solidFill>
              </a:rPr>
              <a:t>BEST TYPE</a:t>
            </a:r>
            <a:endParaRPr lang="en-IN" b="1" dirty="0">
              <a:solidFill>
                <a:srgbClr val="002060"/>
              </a:solidFill>
            </a:endParaRPr>
          </a:p>
        </p:txBody>
      </p:sp>
      <p:sp>
        <p:nvSpPr>
          <p:cNvPr id="14" name="TextBox 13"/>
          <p:cNvSpPr txBox="1"/>
          <p:nvPr/>
        </p:nvSpPr>
        <p:spPr>
          <a:xfrm>
            <a:off x="4050039" y="6353472"/>
            <a:ext cx="3510293" cy="369332"/>
          </a:xfrm>
          <a:prstGeom prst="rect">
            <a:avLst/>
          </a:prstGeom>
          <a:noFill/>
        </p:spPr>
        <p:txBody>
          <a:bodyPr wrap="square" rtlCol="0">
            <a:spAutoFit/>
          </a:bodyPr>
          <a:lstStyle/>
          <a:p>
            <a:r>
              <a:rPr lang="en-GB" b="1" dirty="0" smtClean="0">
                <a:solidFill>
                  <a:srgbClr val="002060"/>
                </a:solidFill>
              </a:rPr>
              <a:t>Source: Ramakatha Rasavahini</a:t>
            </a:r>
            <a:endParaRPr lang="en-IN" b="1" dirty="0">
              <a:solidFill>
                <a:srgbClr val="002060"/>
              </a:solidFill>
            </a:endParaRPr>
          </a:p>
        </p:txBody>
      </p:sp>
    </p:spTree>
    <p:extLst>
      <p:ext uri="{BB962C8B-B14F-4D97-AF65-F5344CB8AC3E}">
        <p14:creationId xmlns:p14="http://schemas.microsoft.com/office/powerpoint/2010/main" val="2644425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b="1" u="sng" dirty="0" smtClean="0">
                <a:solidFill>
                  <a:srgbClr val="002060"/>
                </a:solidFill>
                <a:latin typeface="Arial Narrow" pitchFamily="34" charset="0"/>
              </a:rPr>
              <a:t>Ten Heads of Ravana</a:t>
            </a:r>
            <a:endParaRPr lang="en-IN" b="1" u="sng" dirty="0">
              <a:solidFill>
                <a:srgbClr val="002060"/>
              </a:solidFill>
              <a:latin typeface="Arial Narrow" pitchFamily="34"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5493" y="1193530"/>
            <a:ext cx="4713091" cy="4094384"/>
          </a:xfrm>
        </p:spPr>
      </p:pic>
      <p:sp>
        <p:nvSpPr>
          <p:cNvPr id="4" name="TextBox 3"/>
          <p:cNvSpPr txBox="1"/>
          <p:nvPr/>
        </p:nvSpPr>
        <p:spPr>
          <a:xfrm>
            <a:off x="251520" y="1052736"/>
            <a:ext cx="3312368" cy="3046988"/>
          </a:xfrm>
          <a:prstGeom prst="rect">
            <a:avLst/>
          </a:prstGeom>
          <a:noFill/>
        </p:spPr>
        <p:txBody>
          <a:bodyPr wrap="square" rtlCol="0">
            <a:spAutoFit/>
          </a:bodyPr>
          <a:lstStyle/>
          <a:p>
            <a:r>
              <a:rPr lang="en-GB" sz="2400" dirty="0" smtClean="0">
                <a:solidFill>
                  <a:srgbClr val="002060"/>
                </a:solidFill>
                <a:latin typeface="Arial Narrow" pitchFamily="34" charset="0"/>
              </a:rPr>
              <a:t>“The </a:t>
            </a:r>
            <a:r>
              <a:rPr lang="en-GB" sz="2400" dirty="0">
                <a:solidFill>
                  <a:srgbClr val="002060"/>
                </a:solidFill>
                <a:latin typeface="Arial Narrow" pitchFamily="34" charset="0"/>
              </a:rPr>
              <a:t>ten heads of Ravana signify the four Vedas and six Sastras. Though Ravana had mastered all these texts, he could not benefit from them. Practice is more important than mere mastery of the texts</a:t>
            </a:r>
            <a:r>
              <a:rPr lang="en-GB" sz="2400" dirty="0" smtClean="0">
                <a:solidFill>
                  <a:srgbClr val="002060"/>
                </a:solidFill>
                <a:latin typeface="Arial Narrow" pitchFamily="34" charset="0"/>
              </a:rPr>
              <a:t>.”</a:t>
            </a:r>
            <a:endParaRPr lang="en-GB" sz="2400" dirty="0">
              <a:solidFill>
                <a:srgbClr val="002060"/>
              </a:solidFill>
              <a:latin typeface="Arial Narrow" pitchFamily="34" charset="0"/>
            </a:endParaRPr>
          </a:p>
        </p:txBody>
      </p:sp>
      <p:sp>
        <p:nvSpPr>
          <p:cNvPr id="6" name="TextBox 5"/>
          <p:cNvSpPr txBox="1"/>
          <p:nvPr/>
        </p:nvSpPr>
        <p:spPr>
          <a:xfrm>
            <a:off x="184475" y="4509120"/>
            <a:ext cx="3672408" cy="1569660"/>
          </a:xfrm>
          <a:prstGeom prst="rect">
            <a:avLst/>
          </a:prstGeom>
          <a:noFill/>
        </p:spPr>
        <p:txBody>
          <a:bodyPr wrap="square" rtlCol="0">
            <a:spAutoFit/>
          </a:bodyPr>
          <a:lstStyle/>
          <a:p>
            <a:r>
              <a:rPr lang="en-GB" sz="2400" dirty="0" smtClean="0">
                <a:solidFill>
                  <a:srgbClr val="002060"/>
                </a:solidFill>
                <a:latin typeface="Arial Narrow" pitchFamily="34" charset="0"/>
              </a:rPr>
              <a:t>“Since Ravana misused the knowledge of 6 Sastras and 4 </a:t>
            </a:r>
            <a:r>
              <a:rPr lang="en-GB" sz="2400" dirty="0">
                <a:solidFill>
                  <a:srgbClr val="002060"/>
                </a:solidFill>
                <a:latin typeface="Arial Narrow" pitchFamily="34" charset="0"/>
              </a:rPr>
              <a:t>V</a:t>
            </a:r>
            <a:r>
              <a:rPr lang="en-GB" sz="2400" dirty="0" smtClean="0">
                <a:solidFill>
                  <a:srgbClr val="002060"/>
                </a:solidFill>
                <a:latin typeface="Arial Narrow" pitchFamily="34" charset="0"/>
              </a:rPr>
              <a:t>edas, Sri Rama the Lord removed  these Heads….”</a:t>
            </a:r>
            <a:endParaRPr lang="en-IN" sz="2400" dirty="0">
              <a:solidFill>
                <a:srgbClr val="002060"/>
              </a:solidFill>
              <a:latin typeface="Arial Narrow" pitchFamily="34" charset="0"/>
            </a:endParaRPr>
          </a:p>
        </p:txBody>
      </p:sp>
      <p:sp>
        <p:nvSpPr>
          <p:cNvPr id="8" name="TextBox 7"/>
          <p:cNvSpPr txBox="1"/>
          <p:nvPr/>
        </p:nvSpPr>
        <p:spPr>
          <a:xfrm>
            <a:off x="4173488" y="6078780"/>
            <a:ext cx="4243509" cy="369332"/>
          </a:xfrm>
          <a:prstGeom prst="rect">
            <a:avLst/>
          </a:prstGeom>
          <a:noFill/>
        </p:spPr>
        <p:txBody>
          <a:bodyPr wrap="square" rtlCol="0">
            <a:spAutoFit/>
          </a:bodyPr>
          <a:lstStyle/>
          <a:p>
            <a:r>
              <a:rPr lang="en-GB" b="1" dirty="0" smtClean="0">
                <a:solidFill>
                  <a:srgbClr val="002060"/>
                </a:solidFill>
                <a:latin typeface="Arial Narrow" pitchFamily="34" charset="0"/>
              </a:rPr>
              <a:t>-27</a:t>
            </a:r>
            <a:r>
              <a:rPr lang="en-GB" b="1" baseline="30000" dirty="0" smtClean="0">
                <a:solidFill>
                  <a:srgbClr val="002060"/>
                </a:solidFill>
                <a:latin typeface="Arial Narrow" pitchFamily="34" charset="0"/>
              </a:rPr>
              <a:t>th</a:t>
            </a:r>
            <a:r>
              <a:rPr lang="en-GB" b="1" dirty="0" smtClean="0">
                <a:solidFill>
                  <a:srgbClr val="002060"/>
                </a:solidFill>
                <a:latin typeface="Arial Narrow" pitchFamily="34" charset="0"/>
              </a:rPr>
              <a:t> May 1996- Summer Course, Brindavan</a:t>
            </a:r>
            <a:endParaRPr lang="en-IN" b="1" dirty="0">
              <a:solidFill>
                <a:srgbClr val="002060"/>
              </a:solidFill>
              <a:latin typeface="Arial Narrow" pitchFamily="34" charset="0"/>
            </a:endParaRPr>
          </a:p>
        </p:txBody>
      </p:sp>
      <p:sp>
        <p:nvSpPr>
          <p:cNvPr id="10" name="TextBox 9"/>
          <p:cNvSpPr txBox="1"/>
          <p:nvPr/>
        </p:nvSpPr>
        <p:spPr>
          <a:xfrm>
            <a:off x="7236296" y="2206898"/>
            <a:ext cx="1296144" cy="369332"/>
          </a:xfrm>
          <a:prstGeom prst="rect">
            <a:avLst/>
          </a:prstGeom>
          <a:noFill/>
        </p:spPr>
        <p:txBody>
          <a:bodyPr wrap="square" rtlCol="0">
            <a:spAutoFit/>
          </a:bodyPr>
          <a:lstStyle/>
          <a:p>
            <a:r>
              <a:rPr lang="en-GB" b="1" dirty="0" smtClean="0">
                <a:solidFill>
                  <a:srgbClr val="002060"/>
                </a:solidFill>
              </a:rPr>
              <a:t>6 Sastras</a:t>
            </a:r>
            <a:endParaRPr lang="en-IN" b="1" dirty="0">
              <a:solidFill>
                <a:srgbClr val="002060"/>
              </a:solidFill>
            </a:endParaRPr>
          </a:p>
        </p:txBody>
      </p:sp>
      <p:sp>
        <p:nvSpPr>
          <p:cNvPr id="11" name="TextBox 10"/>
          <p:cNvSpPr txBox="1"/>
          <p:nvPr/>
        </p:nvSpPr>
        <p:spPr>
          <a:xfrm>
            <a:off x="4139952" y="2332310"/>
            <a:ext cx="1008112" cy="369332"/>
          </a:xfrm>
          <a:prstGeom prst="rect">
            <a:avLst/>
          </a:prstGeom>
          <a:noFill/>
        </p:spPr>
        <p:txBody>
          <a:bodyPr wrap="square" rtlCol="0">
            <a:spAutoFit/>
          </a:bodyPr>
          <a:lstStyle/>
          <a:p>
            <a:r>
              <a:rPr lang="en-GB" b="1" dirty="0" smtClean="0">
                <a:solidFill>
                  <a:srgbClr val="002060"/>
                </a:solidFill>
              </a:rPr>
              <a:t>4 Vedas</a:t>
            </a:r>
            <a:endParaRPr lang="en-IN" b="1" dirty="0">
              <a:solidFill>
                <a:srgbClr val="002060"/>
              </a:solidFill>
            </a:endParaRPr>
          </a:p>
        </p:txBody>
      </p:sp>
    </p:spTree>
    <p:extLst>
      <p:ext uri="{BB962C8B-B14F-4D97-AF65-F5344CB8AC3E}">
        <p14:creationId xmlns:p14="http://schemas.microsoft.com/office/powerpoint/2010/main" val="649197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b="1" u="sng" dirty="0" smtClean="0">
                <a:solidFill>
                  <a:srgbClr val="002060"/>
                </a:solidFill>
                <a:latin typeface="Arial Narrow" pitchFamily="34" charset="0"/>
              </a:rPr>
              <a:t>Wickedness Annihilated…</a:t>
            </a:r>
            <a:endParaRPr lang="en-IN" b="1" u="sng" dirty="0">
              <a:solidFill>
                <a:srgbClr val="002060"/>
              </a:solidFill>
              <a:latin typeface="Arial Narrow" pitchFamily="34" charset="0"/>
            </a:endParaRPr>
          </a:p>
        </p:txBody>
      </p:sp>
      <p:sp>
        <p:nvSpPr>
          <p:cNvPr id="3" name="Content Placeholder 2"/>
          <p:cNvSpPr>
            <a:spLocks noGrp="1"/>
          </p:cNvSpPr>
          <p:nvPr>
            <p:ph idx="1"/>
          </p:nvPr>
        </p:nvSpPr>
        <p:spPr>
          <a:xfrm>
            <a:off x="251520" y="908720"/>
            <a:ext cx="8640960" cy="5544616"/>
          </a:xfrm>
        </p:spPr>
        <p:txBody>
          <a:bodyPr>
            <a:normAutofit/>
          </a:bodyPr>
          <a:lstStyle/>
          <a:p>
            <a:pPr marL="0" indent="0">
              <a:buNone/>
            </a:pPr>
            <a:r>
              <a:rPr lang="en-GB" sz="2400" dirty="0" smtClean="0">
                <a:solidFill>
                  <a:srgbClr val="002060"/>
                </a:solidFill>
                <a:latin typeface="Arial Narrow" pitchFamily="34" charset="0"/>
              </a:rPr>
              <a:t>Sri Rama Shot 31 Arrows on Ravana:</a:t>
            </a:r>
          </a:p>
          <a:p>
            <a:pPr marL="0" indent="0">
              <a:buNone/>
            </a:pPr>
            <a:r>
              <a:rPr lang="en-GB" sz="2400" dirty="0" smtClean="0">
                <a:solidFill>
                  <a:srgbClr val="002060"/>
                </a:solidFill>
                <a:latin typeface="Arial Narrow" pitchFamily="34" charset="0"/>
              </a:rPr>
              <a:t>30 for the Heads and Hands and one for the Nectar jar</a:t>
            </a:r>
            <a:r>
              <a:rPr lang="en-GB" sz="2400" dirty="0">
                <a:solidFill>
                  <a:srgbClr val="002060"/>
                </a:solidFill>
                <a:latin typeface="Arial Narrow" pitchFamily="34" charset="0"/>
              </a:rPr>
              <a:t> </a:t>
            </a:r>
            <a:r>
              <a:rPr lang="en-GB" sz="2400" dirty="0" smtClean="0">
                <a:solidFill>
                  <a:srgbClr val="002060"/>
                </a:solidFill>
                <a:latin typeface="Arial Narrow" pitchFamily="34" charset="0"/>
              </a:rPr>
              <a:t>(</a:t>
            </a:r>
            <a:r>
              <a:rPr lang="en-GB" sz="2400" dirty="0" err="1">
                <a:solidFill>
                  <a:srgbClr val="002060"/>
                </a:solidFill>
                <a:latin typeface="Arial Narrow" pitchFamily="34" charset="0"/>
              </a:rPr>
              <a:t>A</a:t>
            </a:r>
            <a:r>
              <a:rPr lang="en-GB" sz="2400" dirty="0" err="1" smtClean="0">
                <a:solidFill>
                  <a:srgbClr val="002060"/>
                </a:solidFill>
                <a:latin typeface="Arial Narrow" pitchFamily="34" charset="0"/>
              </a:rPr>
              <a:t>mruta</a:t>
            </a:r>
            <a:r>
              <a:rPr lang="en-GB" sz="2400" dirty="0" smtClean="0">
                <a:solidFill>
                  <a:srgbClr val="002060"/>
                </a:solidFill>
                <a:latin typeface="Arial Narrow" pitchFamily="34" charset="0"/>
              </a:rPr>
              <a:t> </a:t>
            </a:r>
            <a:r>
              <a:rPr lang="en-GB" sz="2400" dirty="0" err="1" smtClean="0">
                <a:solidFill>
                  <a:srgbClr val="002060"/>
                </a:solidFill>
                <a:latin typeface="Arial Narrow" pitchFamily="34" charset="0"/>
              </a:rPr>
              <a:t>Kalasam</a:t>
            </a:r>
            <a:r>
              <a:rPr lang="en-GB" sz="2400" dirty="0" smtClean="0">
                <a:solidFill>
                  <a:srgbClr val="002060"/>
                </a:solidFill>
                <a:latin typeface="Arial Narrow" pitchFamily="34" charset="0"/>
              </a:rPr>
              <a:t>) </a:t>
            </a:r>
          </a:p>
          <a:p>
            <a:pPr marL="0" indent="0">
              <a:buNone/>
            </a:pPr>
            <a:endParaRPr lang="en-IN" sz="2400" dirty="0">
              <a:solidFill>
                <a:srgbClr val="002060"/>
              </a:solidFill>
              <a:latin typeface="Arial Narrow"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060848"/>
            <a:ext cx="8136904" cy="4320480"/>
          </a:xfrm>
          <a:prstGeom prst="rect">
            <a:avLst/>
          </a:prstGeom>
        </p:spPr>
      </p:pic>
      <p:cxnSp>
        <p:nvCxnSpPr>
          <p:cNvPr id="6" name="Straight Arrow Connector 5"/>
          <p:cNvCxnSpPr/>
          <p:nvPr/>
        </p:nvCxnSpPr>
        <p:spPr>
          <a:xfrm flipV="1">
            <a:off x="1763688" y="4221088"/>
            <a:ext cx="1224136" cy="86409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V="1">
            <a:off x="1763688" y="3789040"/>
            <a:ext cx="1224136" cy="12961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V="1">
            <a:off x="1763688" y="3573016"/>
            <a:ext cx="1800200" cy="14401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1475656" y="3933056"/>
            <a:ext cx="2088232" cy="14401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V="1">
            <a:off x="1475656" y="3789040"/>
            <a:ext cx="2808312" cy="15841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1475656" y="5085184"/>
            <a:ext cx="4536504" cy="2880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V="1">
            <a:off x="1475656" y="3068960"/>
            <a:ext cx="5112568" cy="23042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V="1">
            <a:off x="1475656" y="3068960"/>
            <a:ext cx="6048672" cy="23042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V="1">
            <a:off x="1475656" y="4077072"/>
            <a:ext cx="5904656" cy="12961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V="1">
            <a:off x="1475656" y="4077072"/>
            <a:ext cx="3816424"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475656" y="4581128"/>
            <a:ext cx="4824536" cy="7920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V="1">
            <a:off x="1475656" y="5229200"/>
            <a:ext cx="4680520" cy="1440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V="1">
            <a:off x="1475656" y="4293096"/>
            <a:ext cx="4248472" cy="10801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V="1">
            <a:off x="1475656" y="3212976"/>
            <a:ext cx="6264696" cy="21602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V="1">
            <a:off x="1475656" y="2492896"/>
            <a:ext cx="3456384" cy="28803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V="1">
            <a:off x="1475656" y="3068960"/>
            <a:ext cx="3672408" cy="23042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V="1">
            <a:off x="1475656" y="4077072"/>
            <a:ext cx="4536504" cy="12961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flipV="1">
            <a:off x="1475656" y="4833156"/>
            <a:ext cx="4968552" cy="5400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82205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en-GB" b="1" u="sng" dirty="0" smtClean="0">
                <a:solidFill>
                  <a:srgbClr val="002060"/>
                </a:solidFill>
                <a:latin typeface="Arial Narrow" pitchFamily="34" charset="0"/>
              </a:rPr>
              <a:t>Rama Rajya</a:t>
            </a:r>
            <a:endParaRPr lang="en-IN" b="1" u="sng" dirty="0">
              <a:solidFill>
                <a:srgbClr val="002060"/>
              </a:solidFill>
              <a:latin typeface="Arial Narrow" pitchFamily="34" charset="0"/>
            </a:endParaRPr>
          </a:p>
        </p:txBody>
      </p:sp>
      <p:sp>
        <p:nvSpPr>
          <p:cNvPr id="3" name="Content Placeholder 2"/>
          <p:cNvSpPr>
            <a:spLocks noGrp="1"/>
          </p:cNvSpPr>
          <p:nvPr>
            <p:ph idx="1"/>
          </p:nvPr>
        </p:nvSpPr>
        <p:spPr>
          <a:xfrm>
            <a:off x="107504" y="836712"/>
            <a:ext cx="8579296" cy="5769932"/>
          </a:xfrm>
        </p:spPr>
        <p:txBody>
          <a:bodyPr/>
          <a:lstStyle/>
          <a:p>
            <a:pPr marL="0" indent="0">
              <a:buNone/>
            </a:pPr>
            <a:r>
              <a:rPr lang="en-GB" sz="2800" dirty="0" smtClean="0">
                <a:solidFill>
                  <a:srgbClr val="002060"/>
                </a:solidFill>
                <a:latin typeface="Arial Narrow" pitchFamily="34" charset="0"/>
              </a:rPr>
              <a:t>Rama, Sita and Lakshmana return to Ayodhya</a:t>
            </a:r>
          </a:p>
          <a:p>
            <a:pPr marL="0" indent="0">
              <a:buNone/>
            </a:pPr>
            <a:r>
              <a:rPr lang="en-GB" sz="2800" dirty="0" smtClean="0">
                <a:solidFill>
                  <a:srgbClr val="002060"/>
                </a:solidFill>
                <a:latin typeface="Arial Narrow" pitchFamily="34" charset="0"/>
              </a:rPr>
              <a:t>After 14 years . Rama was Crowned the King…</a:t>
            </a:r>
          </a:p>
          <a:p>
            <a:pPr marL="0" indent="0">
              <a:buNone/>
            </a:pPr>
            <a:endParaRPr lang="en-IN" dirty="0">
              <a:solidFill>
                <a:srgbClr val="C00000"/>
              </a:solidFill>
              <a:latin typeface="Arial Narrow"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1916832"/>
            <a:ext cx="3744416" cy="4259273"/>
          </a:xfrm>
          <a:prstGeom prst="rect">
            <a:avLst/>
          </a:prstGeom>
        </p:spPr>
      </p:pic>
      <p:sp>
        <p:nvSpPr>
          <p:cNvPr id="5" name="TextBox 4"/>
          <p:cNvSpPr txBox="1"/>
          <p:nvPr/>
        </p:nvSpPr>
        <p:spPr>
          <a:xfrm>
            <a:off x="107504" y="1916832"/>
            <a:ext cx="3384376" cy="4154984"/>
          </a:xfrm>
          <a:prstGeom prst="rect">
            <a:avLst/>
          </a:prstGeom>
          <a:noFill/>
        </p:spPr>
        <p:txBody>
          <a:bodyPr wrap="square" rtlCol="0">
            <a:spAutoFit/>
          </a:bodyPr>
          <a:lstStyle/>
          <a:p>
            <a:r>
              <a:rPr lang="en-GB" sz="2400" dirty="0" smtClean="0">
                <a:solidFill>
                  <a:srgbClr val="002060"/>
                </a:solidFill>
                <a:latin typeface="Arial Narrow" pitchFamily="34" charset="0"/>
              </a:rPr>
              <a:t>“In </a:t>
            </a:r>
            <a:r>
              <a:rPr lang="en-GB" sz="2400" dirty="0">
                <a:solidFill>
                  <a:srgbClr val="002060"/>
                </a:solidFill>
                <a:latin typeface="Arial Narrow" pitchFamily="34" charset="0"/>
              </a:rPr>
              <a:t>Rama’s time, no one tried to </a:t>
            </a:r>
            <a:r>
              <a:rPr lang="en-GB" sz="2400" dirty="0" smtClean="0">
                <a:solidFill>
                  <a:srgbClr val="002060"/>
                </a:solidFill>
                <a:latin typeface="Arial Narrow" pitchFamily="34" charset="0"/>
              </a:rPr>
              <a:t>utter  </a:t>
            </a:r>
            <a:r>
              <a:rPr lang="en-GB" sz="2400" dirty="0">
                <a:solidFill>
                  <a:srgbClr val="002060"/>
                </a:solidFill>
                <a:latin typeface="Arial Narrow" pitchFamily="34" charset="0"/>
              </a:rPr>
              <a:t>falsehood under any circumstance. </a:t>
            </a:r>
            <a:endParaRPr lang="en-GB" sz="2400" dirty="0" smtClean="0">
              <a:solidFill>
                <a:srgbClr val="002060"/>
              </a:solidFill>
              <a:latin typeface="Arial Narrow" pitchFamily="34" charset="0"/>
            </a:endParaRPr>
          </a:p>
          <a:p>
            <a:r>
              <a:rPr lang="en-GB" sz="2400" dirty="0" smtClean="0">
                <a:solidFill>
                  <a:srgbClr val="002060"/>
                </a:solidFill>
                <a:latin typeface="Arial Narrow" pitchFamily="34" charset="0"/>
              </a:rPr>
              <a:t>children honoured the  </a:t>
            </a:r>
            <a:r>
              <a:rPr lang="en-GB" sz="2400" dirty="0">
                <a:solidFill>
                  <a:srgbClr val="002060"/>
                </a:solidFill>
                <a:latin typeface="Arial Narrow" pitchFamily="34" charset="0"/>
              </a:rPr>
              <a:t>directions of parents and preceptors. Everyone was as happy as the lord of gods in </a:t>
            </a:r>
            <a:r>
              <a:rPr lang="en-GB" sz="2400" dirty="0" smtClean="0">
                <a:solidFill>
                  <a:srgbClr val="002060"/>
                </a:solidFill>
                <a:latin typeface="Arial Narrow" pitchFamily="34" charset="0"/>
              </a:rPr>
              <a:t>heaven, Indra</a:t>
            </a:r>
            <a:r>
              <a:rPr lang="en-GB" sz="2400" dirty="0">
                <a:solidFill>
                  <a:srgbClr val="002060"/>
                </a:solidFill>
                <a:latin typeface="Arial Narrow" pitchFamily="34" charset="0"/>
              </a:rPr>
              <a:t>. Grain and riches were as plentiful in every home as in the place of the God of </a:t>
            </a:r>
            <a:r>
              <a:rPr lang="en-GB" sz="2400" dirty="0" smtClean="0">
                <a:solidFill>
                  <a:srgbClr val="002060"/>
                </a:solidFill>
                <a:latin typeface="Arial Narrow" pitchFamily="34" charset="0"/>
              </a:rPr>
              <a:t>Wealth.”</a:t>
            </a:r>
            <a:endParaRPr lang="en-IN" sz="2400" dirty="0">
              <a:solidFill>
                <a:srgbClr val="002060"/>
              </a:solidFill>
              <a:latin typeface="Arial Narrow" pitchFamily="34" charset="0"/>
            </a:endParaRPr>
          </a:p>
        </p:txBody>
      </p:sp>
      <p:sp>
        <p:nvSpPr>
          <p:cNvPr id="6" name="TextBox 5"/>
          <p:cNvSpPr txBox="1"/>
          <p:nvPr/>
        </p:nvSpPr>
        <p:spPr>
          <a:xfrm>
            <a:off x="4355976" y="6237312"/>
            <a:ext cx="3888432" cy="369332"/>
          </a:xfrm>
          <a:prstGeom prst="rect">
            <a:avLst/>
          </a:prstGeom>
          <a:noFill/>
        </p:spPr>
        <p:txBody>
          <a:bodyPr wrap="square" rtlCol="0">
            <a:spAutoFit/>
          </a:bodyPr>
          <a:lstStyle/>
          <a:p>
            <a:r>
              <a:rPr lang="en-GB" b="1" dirty="0" smtClean="0">
                <a:solidFill>
                  <a:srgbClr val="002060"/>
                </a:solidFill>
              </a:rPr>
              <a:t>Source: Ramakatha rasavahini</a:t>
            </a:r>
            <a:endParaRPr lang="en-IN" b="1" dirty="0">
              <a:solidFill>
                <a:srgbClr val="002060"/>
              </a:solidFill>
            </a:endParaRPr>
          </a:p>
        </p:txBody>
      </p:sp>
    </p:spTree>
    <p:extLst>
      <p:ext uri="{BB962C8B-B14F-4D97-AF65-F5344CB8AC3E}">
        <p14:creationId xmlns:p14="http://schemas.microsoft.com/office/powerpoint/2010/main" val="825228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fontScale="90000"/>
          </a:bodyPr>
          <a:lstStyle/>
          <a:p>
            <a:r>
              <a:rPr lang="en-GB" b="1" u="sng" dirty="0" smtClean="0">
                <a:solidFill>
                  <a:srgbClr val="002060"/>
                </a:solidFill>
                <a:latin typeface="Arial Narrow" pitchFamily="34" charset="0"/>
              </a:rPr>
              <a:t>Re-Living Sri Rama thro Sai Rama</a:t>
            </a:r>
            <a:r>
              <a:rPr lang="en-GB" b="1" dirty="0" smtClean="0">
                <a:solidFill>
                  <a:srgbClr val="002060"/>
                </a:solidFill>
                <a:latin typeface="Arial Narrow" pitchFamily="34" charset="0"/>
              </a:rPr>
              <a:t>…</a:t>
            </a:r>
            <a:endParaRPr lang="en-IN" b="1" dirty="0">
              <a:solidFill>
                <a:srgbClr val="002060"/>
              </a:solidFill>
              <a:latin typeface="Arial Narrow" pitchFamily="34" charset="0"/>
            </a:endParaRPr>
          </a:p>
        </p:txBody>
      </p:sp>
      <p:sp>
        <p:nvSpPr>
          <p:cNvPr id="3" name="Content Placeholder 2"/>
          <p:cNvSpPr>
            <a:spLocks noGrp="1"/>
          </p:cNvSpPr>
          <p:nvPr>
            <p:ph idx="1"/>
          </p:nvPr>
        </p:nvSpPr>
        <p:spPr>
          <a:xfrm>
            <a:off x="179512" y="836712"/>
            <a:ext cx="8712968" cy="5760640"/>
          </a:xfrm>
        </p:spPr>
        <p:txBody>
          <a:bodyPr/>
          <a:lstStyle/>
          <a:p>
            <a:pPr marL="0" indent="0">
              <a:buNone/>
            </a:pPr>
            <a:r>
              <a:rPr lang="en-GB" dirty="0" smtClean="0">
                <a:solidFill>
                  <a:srgbClr val="002060"/>
                </a:solidFill>
                <a:latin typeface="Arial Narrow" pitchFamily="34" charset="0"/>
              </a:rPr>
              <a:t>Our Lord Sai Rama had created these to the devotees: </a:t>
            </a:r>
          </a:p>
          <a:p>
            <a:pPr marL="0" indent="0">
              <a:buNone/>
            </a:pPr>
            <a:endParaRPr lang="en-IN" u="sng" dirty="0">
              <a:solidFill>
                <a:srgbClr val="002060"/>
              </a:solidFill>
              <a:latin typeface="Arial Narrow"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9" y="1556792"/>
            <a:ext cx="2653362" cy="172819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466" y="3645024"/>
            <a:ext cx="1935090" cy="274968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0547" y="1556792"/>
            <a:ext cx="1152128" cy="194314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4311" y="3850008"/>
            <a:ext cx="1824599" cy="253028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1556792"/>
            <a:ext cx="1794923" cy="2588437"/>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68821" y="4365104"/>
            <a:ext cx="1794923" cy="2195760"/>
          </a:xfrm>
          <a:prstGeom prst="rect">
            <a:avLst/>
          </a:prstGeom>
        </p:spPr>
      </p:pic>
    </p:spTree>
    <p:extLst>
      <p:ext uri="{BB962C8B-B14F-4D97-AF65-F5344CB8AC3E}">
        <p14:creationId xmlns:p14="http://schemas.microsoft.com/office/powerpoint/2010/main" val="1377416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48072"/>
          </a:xfrm>
        </p:spPr>
        <p:txBody>
          <a:bodyPr>
            <a:normAutofit fontScale="90000"/>
          </a:bodyPr>
          <a:lstStyle/>
          <a:p>
            <a:r>
              <a:rPr lang="en-GB" b="1" dirty="0" smtClean="0">
                <a:solidFill>
                  <a:srgbClr val="002060"/>
                </a:solidFill>
                <a:latin typeface="Arial Narrow" pitchFamily="34" charset="0"/>
              </a:rPr>
              <a:t>Bhagawan Uvacha…</a:t>
            </a:r>
            <a:endParaRPr lang="en-IN" b="1" dirty="0">
              <a:solidFill>
                <a:srgbClr val="002060"/>
              </a:solidFill>
              <a:latin typeface="Arial Narrow" pitchFamily="34" charset="0"/>
            </a:endParaRPr>
          </a:p>
        </p:txBody>
      </p:sp>
      <p:sp>
        <p:nvSpPr>
          <p:cNvPr id="3" name="Content Placeholder 2"/>
          <p:cNvSpPr>
            <a:spLocks noGrp="1"/>
          </p:cNvSpPr>
          <p:nvPr>
            <p:ph idx="1"/>
          </p:nvPr>
        </p:nvSpPr>
        <p:spPr>
          <a:xfrm>
            <a:off x="395536" y="692696"/>
            <a:ext cx="8424936" cy="5976664"/>
          </a:xfrm>
        </p:spPr>
        <p:txBody>
          <a:bodyPr>
            <a:normAutofit fontScale="92500" lnSpcReduction="20000"/>
          </a:bodyPr>
          <a:lstStyle/>
          <a:p>
            <a:pPr marL="0" indent="0" algn="ctr">
              <a:buNone/>
            </a:pPr>
            <a:endParaRPr lang="en-GB" sz="4800" b="1" dirty="0" smtClean="0">
              <a:solidFill>
                <a:srgbClr val="002060"/>
              </a:solidFill>
              <a:latin typeface="Arial Narrow" pitchFamily="34" charset="0"/>
            </a:endParaRPr>
          </a:p>
          <a:p>
            <a:pPr marL="0" indent="0" algn="ctr">
              <a:buNone/>
            </a:pPr>
            <a:endParaRPr lang="en-GB" sz="4800" b="1" dirty="0">
              <a:solidFill>
                <a:srgbClr val="002060"/>
              </a:solidFill>
              <a:latin typeface="Arial Narrow" pitchFamily="34" charset="0"/>
            </a:endParaRPr>
          </a:p>
          <a:p>
            <a:pPr marL="0" indent="0" algn="ctr">
              <a:buNone/>
            </a:pPr>
            <a:endParaRPr lang="en-GB" sz="4800" b="1" dirty="0" smtClean="0">
              <a:solidFill>
                <a:srgbClr val="002060"/>
              </a:solidFill>
              <a:latin typeface="Arial Narrow" pitchFamily="34" charset="0"/>
            </a:endParaRPr>
          </a:p>
          <a:p>
            <a:pPr marL="0" indent="0" algn="ctr">
              <a:buNone/>
            </a:pPr>
            <a:endParaRPr lang="en-GB" sz="4800" b="1" dirty="0">
              <a:solidFill>
                <a:srgbClr val="002060"/>
              </a:solidFill>
              <a:latin typeface="Arial Narrow" pitchFamily="34" charset="0"/>
            </a:endParaRPr>
          </a:p>
          <a:p>
            <a:pPr marL="0" indent="0" algn="ctr">
              <a:buNone/>
            </a:pPr>
            <a:endParaRPr lang="en-GB" sz="4800" b="1" dirty="0" smtClean="0">
              <a:solidFill>
                <a:srgbClr val="002060"/>
              </a:solidFill>
              <a:latin typeface="Arial Narrow" pitchFamily="34" charset="0"/>
            </a:endParaRPr>
          </a:p>
          <a:p>
            <a:pPr marL="0" indent="0" algn="ctr">
              <a:buNone/>
            </a:pPr>
            <a:endParaRPr lang="en-GB" sz="4800" b="1" dirty="0" smtClean="0">
              <a:solidFill>
                <a:srgbClr val="002060"/>
              </a:solidFill>
              <a:latin typeface="Arial Narrow" pitchFamily="34" charset="0"/>
            </a:endParaRPr>
          </a:p>
          <a:p>
            <a:pPr marL="0" indent="0" algn="ctr">
              <a:buNone/>
            </a:pPr>
            <a:r>
              <a:rPr lang="en-GB" sz="5800" b="1" dirty="0" smtClean="0">
                <a:solidFill>
                  <a:srgbClr val="002060"/>
                </a:solidFill>
                <a:latin typeface="Arial Narrow" pitchFamily="34" charset="0"/>
              </a:rPr>
              <a:t>Thank you</a:t>
            </a:r>
          </a:p>
          <a:p>
            <a:pPr marL="0" indent="0" algn="ctr">
              <a:buNone/>
            </a:pPr>
            <a:r>
              <a:rPr lang="en-GB" sz="5800" b="1" dirty="0" smtClean="0">
                <a:solidFill>
                  <a:srgbClr val="002060"/>
                </a:solidFill>
                <a:latin typeface="Arial Narrow" pitchFamily="34" charset="0"/>
              </a:rPr>
              <a:t>JAI SAI RAM</a:t>
            </a:r>
            <a:endParaRPr lang="en-IN" sz="5800" b="1" dirty="0">
              <a:solidFill>
                <a:srgbClr val="002060"/>
              </a:solidFill>
              <a:latin typeface="Arial Narrow"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1124744"/>
            <a:ext cx="5320340" cy="3583597"/>
          </a:xfrm>
          <a:prstGeom prst="rect">
            <a:avLst/>
          </a:prstGeom>
        </p:spPr>
      </p:pic>
    </p:spTree>
    <p:extLst>
      <p:ext uri="{BB962C8B-B14F-4D97-AF65-F5344CB8AC3E}">
        <p14:creationId xmlns:p14="http://schemas.microsoft.com/office/powerpoint/2010/main" val="1006290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u="sng" dirty="0" smtClean="0">
                <a:solidFill>
                  <a:srgbClr val="002060"/>
                </a:solidFill>
                <a:latin typeface="Arial Narrow" pitchFamily="34" charset="0"/>
              </a:rPr>
              <a:t>Power of Rama’s Name</a:t>
            </a:r>
            <a:endParaRPr lang="en-IN" u="sng" dirty="0">
              <a:solidFill>
                <a:srgbClr val="002060"/>
              </a:solidFill>
              <a:latin typeface="Arial Narrow" pitchFamily="34" charset="0"/>
            </a:endParaRPr>
          </a:p>
        </p:txBody>
      </p:sp>
      <p:sp>
        <p:nvSpPr>
          <p:cNvPr id="3" name="Content Placeholder 2"/>
          <p:cNvSpPr>
            <a:spLocks noGrp="1"/>
          </p:cNvSpPr>
          <p:nvPr>
            <p:ph idx="1"/>
          </p:nvPr>
        </p:nvSpPr>
        <p:spPr>
          <a:xfrm>
            <a:off x="179512" y="908720"/>
            <a:ext cx="8712968" cy="5217443"/>
          </a:xfrm>
        </p:spPr>
        <p:txBody>
          <a:bodyPr>
            <a:normAutofit fontScale="92500"/>
          </a:bodyPr>
          <a:lstStyle/>
          <a:p>
            <a:pPr marL="0" indent="0">
              <a:buNone/>
            </a:pPr>
            <a:r>
              <a:rPr lang="en-GB" dirty="0" smtClean="0">
                <a:solidFill>
                  <a:srgbClr val="002060"/>
                </a:solidFill>
                <a:latin typeface="Arial Narrow" pitchFamily="34" charset="0"/>
              </a:rPr>
              <a:t>The </a:t>
            </a:r>
            <a:r>
              <a:rPr lang="en-GB" dirty="0">
                <a:solidFill>
                  <a:srgbClr val="002060"/>
                </a:solidFill>
                <a:latin typeface="Arial Narrow" pitchFamily="34" charset="0"/>
              </a:rPr>
              <a:t>term “Rama” </a:t>
            </a:r>
            <a:r>
              <a:rPr lang="en-GB" dirty="0" smtClean="0">
                <a:solidFill>
                  <a:srgbClr val="002060"/>
                </a:solidFill>
                <a:latin typeface="Arial Narrow" pitchFamily="34" charset="0"/>
              </a:rPr>
              <a:t>consists </a:t>
            </a:r>
            <a:r>
              <a:rPr lang="en-GB" dirty="0">
                <a:solidFill>
                  <a:srgbClr val="002060"/>
                </a:solidFill>
                <a:latin typeface="Arial Narrow" pitchFamily="34" charset="0"/>
              </a:rPr>
              <a:t>of three </a:t>
            </a:r>
            <a:r>
              <a:rPr lang="en-GB" dirty="0" smtClean="0">
                <a:solidFill>
                  <a:srgbClr val="002060"/>
                </a:solidFill>
                <a:latin typeface="Arial Narrow" pitchFamily="34" charset="0"/>
              </a:rPr>
              <a:t>syllables: Ra +</a:t>
            </a:r>
            <a:r>
              <a:rPr lang="en-GB" dirty="0" err="1" smtClean="0">
                <a:solidFill>
                  <a:srgbClr val="002060"/>
                </a:solidFill>
                <a:latin typeface="Arial Narrow" pitchFamily="34" charset="0"/>
              </a:rPr>
              <a:t>Aa</a:t>
            </a:r>
            <a:r>
              <a:rPr lang="en-GB" dirty="0" smtClean="0">
                <a:solidFill>
                  <a:srgbClr val="002060"/>
                </a:solidFill>
                <a:latin typeface="Arial Narrow" pitchFamily="34" charset="0"/>
              </a:rPr>
              <a:t> +Ma</a:t>
            </a:r>
            <a:r>
              <a:rPr lang="en-GB" dirty="0" smtClean="0">
                <a:solidFill>
                  <a:srgbClr val="C00000"/>
                </a:solidFill>
                <a:latin typeface="Arial Narrow" pitchFamily="34" charset="0"/>
              </a:rPr>
              <a:t>. </a:t>
            </a:r>
          </a:p>
          <a:p>
            <a:pPr marL="0" indent="0" algn="r">
              <a:buNone/>
            </a:pPr>
            <a:endParaRPr lang="en-GB" dirty="0" smtClean="0">
              <a:solidFill>
                <a:srgbClr val="C00000"/>
              </a:solidFill>
              <a:latin typeface="Arial Narrow" pitchFamily="34" charset="0"/>
            </a:endParaRPr>
          </a:p>
          <a:p>
            <a:pPr marL="0" indent="0" algn="r">
              <a:buNone/>
            </a:pPr>
            <a:endParaRPr lang="en-GB" dirty="0">
              <a:solidFill>
                <a:srgbClr val="C00000"/>
              </a:solidFill>
              <a:latin typeface="Arial Narrow" pitchFamily="34" charset="0"/>
            </a:endParaRPr>
          </a:p>
          <a:p>
            <a:pPr marL="0" indent="0" algn="r">
              <a:buNone/>
            </a:pPr>
            <a:endParaRPr lang="en-GB" dirty="0" smtClean="0">
              <a:solidFill>
                <a:srgbClr val="C00000"/>
              </a:solidFill>
              <a:latin typeface="Arial Narrow" pitchFamily="34" charset="0"/>
            </a:endParaRPr>
          </a:p>
          <a:p>
            <a:pPr marL="0" indent="0">
              <a:buNone/>
            </a:pPr>
            <a:endParaRPr lang="en-GB" dirty="0" smtClean="0">
              <a:solidFill>
                <a:srgbClr val="C00000"/>
              </a:solidFill>
              <a:latin typeface="Arial Narrow" pitchFamily="34" charset="0"/>
            </a:endParaRPr>
          </a:p>
          <a:p>
            <a:pPr marL="0" indent="0">
              <a:buNone/>
            </a:pPr>
            <a:endParaRPr lang="en-GB" dirty="0" smtClean="0">
              <a:solidFill>
                <a:srgbClr val="C00000"/>
              </a:solidFill>
              <a:latin typeface="Arial Narrow" pitchFamily="34" charset="0"/>
            </a:endParaRPr>
          </a:p>
          <a:p>
            <a:pPr marL="0" indent="0">
              <a:buNone/>
            </a:pPr>
            <a:r>
              <a:rPr lang="en-GB" dirty="0" smtClean="0">
                <a:solidFill>
                  <a:srgbClr val="002060"/>
                </a:solidFill>
                <a:latin typeface="Arial Narrow" pitchFamily="34" charset="0"/>
              </a:rPr>
              <a:t>Ra- signifies Agni – Burns all Sins </a:t>
            </a:r>
          </a:p>
          <a:p>
            <a:pPr marL="0" indent="0">
              <a:buNone/>
            </a:pPr>
            <a:r>
              <a:rPr lang="en-GB" dirty="0" err="1" smtClean="0">
                <a:solidFill>
                  <a:srgbClr val="002060"/>
                </a:solidFill>
                <a:latin typeface="Arial Narrow" pitchFamily="34" charset="0"/>
              </a:rPr>
              <a:t>Aa</a:t>
            </a:r>
            <a:r>
              <a:rPr lang="en-GB" dirty="0" smtClean="0">
                <a:solidFill>
                  <a:srgbClr val="002060"/>
                </a:solidFill>
                <a:latin typeface="Arial Narrow" pitchFamily="34" charset="0"/>
              </a:rPr>
              <a:t>- signifies Surya-  Dispels Ignorance</a:t>
            </a:r>
          </a:p>
          <a:p>
            <a:pPr marL="0" indent="0">
              <a:buNone/>
            </a:pPr>
            <a:r>
              <a:rPr lang="en-GB" dirty="0" smtClean="0">
                <a:solidFill>
                  <a:srgbClr val="002060"/>
                </a:solidFill>
                <a:latin typeface="Arial Narrow" pitchFamily="34" charset="0"/>
              </a:rPr>
              <a:t>Ma- signifies Chandra – cools one’s temper </a:t>
            </a:r>
          </a:p>
          <a:p>
            <a:pPr marL="0" indent="0" algn="r">
              <a:buNone/>
            </a:pPr>
            <a:endParaRPr lang="en-IN" dirty="0">
              <a:solidFill>
                <a:srgbClr val="FF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8401" y="1628800"/>
            <a:ext cx="3382963"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1497259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05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u="sng" dirty="0" smtClean="0">
                <a:solidFill>
                  <a:srgbClr val="002060"/>
                </a:solidFill>
                <a:latin typeface="Arial Narrow" pitchFamily="34" charset="0"/>
              </a:rPr>
              <a:t>Vedas in Human Form</a:t>
            </a:r>
            <a:endParaRPr lang="en-IN" u="sng" dirty="0">
              <a:solidFill>
                <a:srgbClr val="002060"/>
              </a:solidFill>
              <a:latin typeface="Arial Narrow" pitchFamily="34" charset="0"/>
            </a:endParaRPr>
          </a:p>
        </p:txBody>
      </p:sp>
      <p:sp>
        <p:nvSpPr>
          <p:cNvPr id="3" name="Content Placeholder 2"/>
          <p:cNvSpPr>
            <a:spLocks noGrp="1"/>
          </p:cNvSpPr>
          <p:nvPr>
            <p:ph idx="1"/>
          </p:nvPr>
        </p:nvSpPr>
        <p:spPr>
          <a:xfrm>
            <a:off x="179512" y="908720"/>
            <a:ext cx="8784976" cy="5688632"/>
          </a:xfrm>
        </p:spPr>
        <p:txBody>
          <a:bodyPr>
            <a:normAutofit/>
          </a:bodyPr>
          <a:lstStyle/>
          <a:p>
            <a:pPr marL="0" indent="0">
              <a:buNone/>
            </a:pPr>
            <a:r>
              <a:rPr lang="en-GB" sz="2800" dirty="0" smtClean="0">
                <a:solidFill>
                  <a:srgbClr val="002060"/>
                </a:solidFill>
                <a:latin typeface="Arial Narrow" pitchFamily="34" charset="0"/>
              </a:rPr>
              <a:t>Swami has said that </a:t>
            </a:r>
          </a:p>
          <a:p>
            <a:pPr marL="0" indent="0">
              <a:buNone/>
            </a:pPr>
            <a:r>
              <a:rPr lang="en-GB" sz="2800" dirty="0" smtClean="0">
                <a:solidFill>
                  <a:srgbClr val="002060"/>
                </a:solidFill>
                <a:latin typeface="Arial Narrow" pitchFamily="34" charset="0"/>
              </a:rPr>
              <a:t>“Sakshath Vedas have taken a human form as follows:-</a:t>
            </a:r>
            <a:endParaRPr lang="en-GB" sz="1600" dirty="0" smtClean="0">
              <a:solidFill>
                <a:srgbClr val="002060"/>
              </a:solidFill>
              <a:latin typeface="Arial Narrow" pitchFamily="34" charset="0"/>
            </a:endParaRPr>
          </a:p>
          <a:p>
            <a:pPr marL="0" indent="0">
              <a:buNone/>
            </a:pPr>
            <a:r>
              <a:rPr lang="en-GB" sz="2800" dirty="0" smtClean="0">
                <a:solidFill>
                  <a:srgbClr val="002060"/>
                </a:solidFill>
                <a:latin typeface="Arial Narrow" pitchFamily="34" charset="0"/>
              </a:rPr>
              <a:t>Rama- Rig Veda</a:t>
            </a:r>
          </a:p>
          <a:p>
            <a:pPr marL="0" indent="0">
              <a:buNone/>
            </a:pPr>
            <a:r>
              <a:rPr lang="en-GB" sz="2800" dirty="0" err="1" smtClean="0">
                <a:solidFill>
                  <a:srgbClr val="002060"/>
                </a:solidFill>
                <a:latin typeface="Arial Narrow" pitchFamily="34" charset="0"/>
              </a:rPr>
              <a:t>Lakshmana</a:t>
            </a:r>
            <a:r>
              <a:rPr lang="en-GB" sz="2800" dirty="0" smtClean="0">
                <a:solidFill>
                  <a:srgbClr val="002060"/>
                </a:solidFill>
                <a:latin typeface="Arial Narrow" pitchFamily="34" charset="0"/>
              </a:rPr>
              <a:t>- </a:t>
            </a:r>
            <a:r>
              <a:rPr lang="en-GB" sz="2800" dirty="0" err="1" smtClean="0">
                <a:solidFill>
                  <a:srgbClr val="002060"/>
                </a:solidFill>
                <a:latin typeface="Arial Narrow" pitchFamily="34" charset="0"/>
              </a:rPr>
              <a:t>Yajur</a:t>
            </a:r>
            <a:r>
              <a:rPr lang="en-GB" sz="2800" dirty="0" smtClean="0">
                <a:solidFill>
                  <a:srgbClr val="002060"/>
                </a:solidFill>
                <a:latin typeface="Arial Narrow" pitchFamily="34" charset="0"/>
              </a:rPr>
              <a:t> Veda </a:t>
            </a:r>
          </a:p>
          <a:p>
            <a:pPr marL="0" indent="0">
              <a:buNone/>
            </a:pPr>
            <a:r>
              <a:rPr lang="en-GB" sz="2800" dirty="0" smtClean="0">
                <a:solidFill>
                  <a:srgbClr val="002060"/>
                </a:solidFill>
                <a:latin typeface="Arial Narrow" pitchFamily="34" charset="0"/>
              </a:rPr>
              <a:t>Bharatha- </a:t>
            </a:r>
            <a:r>
              <a:rPr lang="en-GB" sz="2800" dirty="0" err="1" smtClean="0">
                <a:solidFill>
                  <a:srgbClr val="002060"/>
                </a:solidFill>
                <a:latin typeface="Arial Narrow" pitchFamily="34" charset="0"/>
              </a:rPr>
              <a:t>Sama</a:t>
            </a:r>
            <a:r>
              <a:rPr lang="en-GB" sz="2800" dirty="0" smtClean="0">
                <a:solidFill>
                  <a:srgbClr val="002060"/>
                </a:solidFill>
                <a:latin typeface="Arial Narrow" pitchFamily="34" charset="0"/>
              </a:rPr>
              <a:t> Veda</a:t>
            </a:r>
          </a:p>
          <a:p>
            <a:pPr marL="0" indent="0">
              <a:buNone/>
            </a:pPr>
            <a:r>
              <a:rPr lang="en-GB" sz="2800" dirty="0" err="1" smtClean="0">
                <a:solidFill>
                  <a:srgbClr val="002060"/>
                </a:solidFill>
                <a:latin typeface="Arial Narrow" pitchFamily="34" charset="0"/>
              </a:rPr>
              <a:t>Satrughna</a:t>
            </a:r>
            <a:r>
              <a:rPr lang="en-GB" sz="2800" dirty="0" smtClean="0">
                <a:solidFill>
                  <a:srgbClr val="002060"/>
                </a:solidFill>
                <a:latin typeface="Arial Narrow" pitchFamily="34" charset="0"/>
              </a:rPr>
              <a:t>- </a:t>
            </a:r>
            <a:r>
              <a:rPr lang="en-GB" sz="2800" dirty="0" err="1" smtClean="0">
                <a:solidFill>
                  <a:srgbClr val="002060"/>
                </a:solidFill>
                <a:latin typeface="Arial Narrow" pitchFamily="34" charset="0"/>
              </a:rPr>
              <a:t>Atharvana</a:t>
            </a:r>
            <a:r>
              <a:rPr lang="en-GB" sz="2800" dirty="0" smtClean="0">
                <a:solidFill>
                  <a:srgbClr val="002060"/>
                </a:solidFill>
                <a:latin typeface="Arial Narrow" pitchFamily="34" charset="0"/>
              </a:rPr>
              <a:t> Veda”</a:t>
            </a:r>
            <a:endParaRPr lang="en-IN" sz="2800" dirty="0">
              <a:solidFill>
                <a:srgbClr val="002060"/>
              </a:solidFill>
              <a:latin typeface="Arial Narrow"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0218" y="1988840"/>
            <a:ext cx="3744416" cy="286447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688" y="4141894"/>
            <a:ext cx="3815916" cy="2543944"/>
          </a:xfrm>
          <a:prstGeom prst="rect">
            <a:avLst/>
          </a:prstGeom>
        </p:spPr>
      </p:pic>
      <p:sp>
        <p:nvSpPr>
          <p:cNvPr id="6" name="TextBox 5"/>
          <p:cNvSpPr txBox="1"/>
          <p:nvPr/>
        </p:nvSpPr>
        <p:spPr>
          <a:xfrm>
            <a:off x="4139952" y="5229200"/>
            <a:ext cx="4248472" cy="369332"/>
          </a:xfrm>
          <a:prstGeom prst="rect">
            <a:avLst/>
          </a:prstGeom>
          <a:noFill/>
        </p:spPr>
        <p:txBody>
          <a:bodyPr wrap="square" rtlCol="0">
            <a:spAutoFit/>
          </a:bodyPr>
          <a:lstStyle/>
          <a:p>
            <a:r>
              <a:rPr lang="en-GB" dirty="0" smtClean="0"/>
              <a:t>                  </a:t>
            </a:r>
            <a:r>
              <a:rPr lang="en-GB" b="1" dirty="0" smtClean="0">
                <a:solidFill>
                  <a:srgbClr val="002060"/>
                </a:solidFill>
              </a:rPr>
              <a:t>Ramanavami  11</a:t>
            </a:r>
            <a:r>
              <a:rPr lang="en-GB" b="1" baseline="30000" dirty="0" smtClean="0">
                <a:solidFill>
                  <a:srgbClr val="002060"/>
                </a:solidFill>
              </a:rPr>
              <a:t>th</a:t>
            </a:r>
            <a:r>
              <a:rPr lang="en-GB" b="1" dirty="0" smtClean="0">
                <a:solidFill>
                  <a:srgbClr val="002060"/>
                </a:solidFill>
              </a:rPr>
              <a:t> April 2000</a:t>
            </a:r>
            <a:endParaRPr lang="en-IN" b="1" dirty="0">
              <a:solidFill>
                <a:srgbClr val="002060"/>
              </a:solidFill>
            </a:endParaRPr>
          </a:p>
        </p:txBody>
      </p:sp>
    </p:spTree>
    <p:extLst>
      <p:ext uri="{BB962C8B-B14F-4D97-AF65-F5344CB8AC3E}">
        <p14:creationId xmlns:p14="http://schemas.microsoft.com/office/powerpoint/2010/main" val="1063994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pPr algn="l"/>
            <a:r>
              <a:rPr lang="en-GB" dirty="0" smtClean="0">
                <a:solidFill>
                  <a:srgbClr val="FFFF00"/>
                </a:solidFill>
                <a:latin typeface="Arial Narrow" pitchFamily="34" charset="0"/>
              </a:rPr>
              <a:t>               </a:t>
            </a:r>
            <a:r>
              <a:rPr lang="en-GB" u="sng" dirty="0" smtClean="0">
                <a:solidFill>
                  <a:srgbClr val="002060"/>
                </a:solidFill>
                <a:latin typeface="Arial Narrow" pitchFamily="34" charset="0"/>
              </a:rPr>
              <a:t>Inner Essence  of Characters</a:t>
            </a:r>
            <a:endParaRPr lang="en-IN" u="sng" dirty="0">
              <a:solidFill>
                <a:srgbClr val="002060"/>
              </a:solidFill>
              <a:latin typeface="Arial Narrow" pitchFamily="34" charset="0"/>
            </a:endParaRPr>
          </a:p>
        </p:txBody>
      </p:sp>
      <p:sp>
        <p:nvSpPr>
          <p:cNvPr id="4" name="Content Placeholder 3"/>
          <p:cNvSpPr>
            <a:spLocks noGrp="1"/>
          </p:cNvSpPr>
          <p:nvPr>
            <p:ph sz="half" idx="2"/>
          </p:nvPr>
        </p:nvSpPr>
        <p:spPr>
          <a:xfrm>
            <a:off x="4283968" y="980728"/>
            <a:ext cx="4608512" cy="5616624"/>
          </a:xfrm>
        </p:spPr>
        <p:txBody>
          <a:bodyPr>
            <a:normAutofit/>
          </a:bodyPr>
          <a:lstStyle/>
          <a:p>
            <a:r>
              <a:rPr lang="en-GB" b="1" dirty="0" smtClean="0">
                <a:solidFill>
                  <a:srgbClr val="002060"/>
                </a:solidFill>
                <a:latin typeface="Arial Narrow" pitchFamily="34" charset="0"/>
              </a:rPr>
              <a:t>Rama = </a:t>
            </a:r>
            <a:r>
              <a:rPr lang="en-GB" b="1" dirty="0" err="1" smtClean="0">
                <a:solidFill>
                  <a:srgbClr val="002060"/>
                </a:solidFill>
                <a:latin typeface="Arial Narrow" pitchFamily="34" charset="0"/>
              </a:rPr>
              <a:t>Atma</a:t>
            </a:r>
            <a:r>
              <a:rPr lang="en-GB" b="1" dirty="0" smtClean="0">
                <a:solidFill>
                  <a:srgbClr val="002060"/>
                </a:solidFill>
                <a:latin typeface="Arial Narrow" pitchFamily="34" charset="0"/>
              </a:rPr>
              <a:t> Rama</a:t>
            </a:r>
          </a:p>
          <a:p>
            <a:r>
              <a:rPr lang="en-GB" b="1" dirty="0" smtClean="0">
                <a:solidFill>
                  <a:srgbClr val="002060"/>
                </a:solidFill>
                <a:latin typeface="Arial Narrow" pitchFamily="34" charset="0"/>
              </a:rPr>
              <a:t>Dasaratha = 10 senses</a:t>
            </a:r>
          </a:p>
          <a:p>
            <a:r>
              <a:rPr lang="en-GB" b="1" dirty="0" smtClean="0">
                <a:solidFill>
                  <a:srgbClr val="002060"/>
                </a:solidFill>
                <a:latin typeface="Arial Narrow" pitchFamily="34" charset="0"/>
              </a:rPr>
              <a:t>Sita </a:t>
            </a:r>
            <a:r>
              <a:rPr lang="en-GB" b="1" dirty="0">
                <a:solidFill>
                  <a:srgbClr val="002060"/>
                </a:solidFill>
                <a:latin typeface="Arial Narrow" pitchFamily="34" charset="0"/>
              </a:rPr>
              <a:t>= Bramha </a:t>
            </a:r>
            <a:r>
              <a:rPr lang="en-GB" b="1" dirty="0" err="1" smtClean="0">
                <a:solidFill>
                  <a:srgbClr val="002060"/>
                </a:solidFill>
                <a:latin typeface="Arial Narrow" pitchFamily="34" charset="0"/>
              </a:rPr>
              <a:t>Gnana</a:t>
            </a:r>
            <a:endParaRPr lang="en-GB" b="1" dirty="0" smtClean="0">
              <a:solidFill>
                <a:srgbClr val="002060"/>
              </a:solidFill>
              <a:latin typeface="Arial Narrow" pitchFamily="34" charset="0"/>
            </a:endParaRPr>
          </a:p>
          <a:p>
            <a:r>
              <a:rPr lang="en-GB" b="1" dirty="0" smtClean="0">
                <a:solidFill>
                  <a:srgbClr val="002060"/>
                </a:solidFill>
                <a:latin typeface="Arial Narrow" pitchFamily="34" charset="0"/>
              </a:rPr>
              <a:t>3 Queens = 3 Gunas</a:t>
            </a:r>
          </a:p>
          <a:p>
            <a:r>
              <a:rPr lang="en-GB" b="1" dirty="0" smtClean="0">
                <a:solidFill>
                  <a:srgbClr val="002060"/>
                </a:solidFill>
                <a:latin typeface="Arial Narrow" pitchFamily="34" charset="0"/>
              </a:rPr>
              <a:t>4 Sons = 4 Purushartas</a:t>
            </a:r>
          </a:p>
          <a:p>
            <a:r>
              <a:rPr lang="en-GB" b="1" dirty="0" smtClean="0">
                <a:solidFill>
                  <a:srgbClr val="002060"/>
                </a:solidFill>
                <a:latin typeface="Arial Narrow" pitchFamily="34" charset="0"/>
              </a:rPr>
              <a:t>Dharma/</a:t>
            </a:r>
            <a:r>
              <a:rPr lang="en-GB" b="1" dirty="0" err="1" smtClean="0">
                <a:solidFill>
                  <a:srgbClr val="002060"/>
                </a:solidFill>
                <a:latin typeface="Arial Narrow" pitchFamily="34" charset="0"/>
              </a:rPr>
              <a:t>Artha</a:t>
            </a:r>
            <a:r>
              <a:rPr lang="en-GB" b="1" dirty="0" smtClean="0">
                <a:solidFill>
                  <a:srgbClr val="002060"/>
                </a:solidFill>
                <a:latin typeface="Arial Narrow" pitchFamily="34" charset="0"/>
              </a:rPr>
              <a:t>/Kama/Moksha</a:t>
            </a:r>
          </a:p>
          <a:p>
            <a:r>
              <a:rPr lang="en-GB" b="1" dirty="0" smtClean="0">
                <a:solidFill>
                  <a:srgbClr val="002060"/>
                </a:solidFill>
                <a:latin typeface="Arial Narrow" pitchFamily="34" charset="0"/>
              </a:rPr>
              <a:t>Ravana= Rajasic Guna</a:t>
            </a:r>
          </a:p>
          <a:p>
            <a:r>
              <a:rPr lang="en-GB" b="1" dirty="0" smtClean="0">
                <a:solidFill>
                  <a:srgbClr val="002060"/>
                </a:solidFill>
                <a:latin typeface="Arial Narrow" pitchFamily="34" charset="0"/>
              </a:rPr>
              <a:t>Kumbakarna = Tamo Guna</a:t>
            </a:r>
          </a:p>
          <a:p>
            <a:r>
              <a:rPr lang="en-GB" b="1" dirty="0" smtClean="0">
                <a:solidFill>
                  <a:srgbClr val="002060"/>
                </a:solidFill>
                <a:latin typeface="Arial Narrow" pitchFamily="34" charset="0"/>
              </a:rPr>
              <a:t>Vibhishana = Sathwik Guna</a:t>
            </a: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3457575"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1520" y="6093296"/>
            <a:ext cx="4248472" cy="369332"/>
          </a:xfrm>
          <a:prstGeom prst="rect">
            <a:avLst/>
          </a:prstGeom>
          <a:noFill/>
        </p:spPr>
        <p:txBody>
          <a:bodyPr wrap="square" rtlCol="0">
            <a:spAutoFit/>
          </a:bodyPr>
          <a:lstStyle/>
          <a:p>
            <a:r>
              <a:rPr lang="en-GB" b="1" dirty="0" smtClean="0">
                <a:solidFill>
                  <a:srgbClr val="002060"/>
                </a:solidFill>
              </a:rPr>
              <a:t>Source: Rama Katha Rasa Vahini</a:t>
            </a:r>
            <a:endParaRPr lang="en-IN" b="1" dirty="0">
              <a:solidFill>
                <a:srgbClr val="002060"/>
              </a:solidFill>
            </a:endParaRPr>
          </a:p>
        </p:txBody>
      </p:sp>
    </p:spTree>
    <p:extLst>
      <p:ext uri="{BB962C8B-B14F-4D97-AF65-F5344CB8AC3E}">
        <p14:creationId xmlns:p14="http://schemas.microsoft.com/office/powerpoint/2010/main" val="307776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648072"/>
          </a:xfrm>
        </p:spPr>
        <p:txBody>
          <a:bodyPr>
            <a:normAutofit fontScale="90000"/>
          </a:bodyPr>
          <a:lstStyle/>
          <a:p>
            <a:r>
              <a:rPr lang="en-GB" u="sng" dirty="0" smtClean="0">
                <a:solidFill>
                  <a:srgbClr val="002060"/>
                </a:solidFill>
                <a:latin typeface="Arial Narrow" pitchFamily="34" charset="0"/>
              </a:rPr>
              <a:t>Shiva </a:t>
            </a:r>
            <a:r>
              <a:rPr lang="en-GB" u="sng" dirty="0" err="1" smtClean="0">
                <a:solidFill>
                  <a:srgbClr val="002060"/>
                </a:solidFill>
                <a:latin typeface="Arial Narrow" pitchFamily="34" charset="0"/>
              </a:rPr>
              <a:t>Dhanus</a:t>
            </a:r>
            <a:r>
              <a:rPr lang="en-GB" u="sng" dirty="0" smtClean="0">
                <a:solidFill>
                  <a:srgbClr val="002060"/>
                </a:solidFill>
                <a:latin typeface="Arial Narrow" pitchFamily="34" charset="0"/>
              </a:rPr>
              <a:t>…</a:t>
            </a:r>
            <a:endParaRPr lang="en-IN" u="sng" dirty="0">
              <a:solidFill>
                <a:srgbClr val="002060"/>
              </a:solidFill>
              <a:latin typeface="Arial Narrow" pitchFamily="34" charset="0"/>
            </a:endParaRPr>
          </a:p>
        </p:txBody>
      </p:sp>
      <p:sp>
        <p:nvSpPr>
          <p:cNvPr id="3" name="Content Placeholder 2"/>
          <p:cNvSpPr>
            <a:spLocks noGrp="1"/>
          </p:cNvSpPr>
          <p:nvPr>
            <p:ph idx="1"/>
          </p:nvPr>
        </p:nvSpPr>
        <p:spPr>
          <a:xfrm>
            <a:off x="251520" y="764704"/>
            <a:ext cx="8435280" cy="5899332"/>
          </a:xfrm>
        </p:spPr>
        <p:txBody>
          <a:bodyPr/>
          <a:lstStyle/>
          <a:p>
            <a:pPr marL="0" indent="0">
              <a:buNone/>
            </a:pPr>
            <a:r>
              <a:rPr lang="en-GB" dirty="0" smtClean="0">
                <a:solidFill>
                  <a:srgbClr val="002060"/>
                </a:solidFill>
                <a:latin typeface="Arial Narrow" pitchFamily="34" charset="0"/>
              </a:rPr>
              <a:t>In order to obtain </a:t>
            </a:r>
            <a:r>
              <a:rPr lang="en-GB" b="1" dirty="0" smtClean="0">
                <a:solidFill>
                  <a:srgbClr val="002060"/>
                </a:solidFill>
                <a:latin typeface="Arial Narrow" pitchFamily="34" charset="0"/>
              </a:rPr>
              <a:t>“Bramha </a:t>
            </a:r>
            <a:r>
              <a:rPr lang="en-GB" b="1" dirty="0" err="1" smtClean="0">
                <a:solidFill>
                  <a:srgbClr val="002060"/>
                </a:solidFill>
                <a:latin typeface="Arial Narrow" pitchFamily="34" charset="0"/>
              </a:rPr>
              <a:t>Gnana</a:t>
            </a:r>
            <a:r>
              <a:rPr lang="en-GB" b="1" dirty="0" smtClean="0">
                <a:solidFill>
                  <a:srgbClr val="002060"/>
                </a:solidFill>
                <a:latin typeface="Arial Narrow" pitchFamily="34" charset="0"/>
              </a:rPr>
              <a:t>”</a:t>
            </a:r>
          </a:p>
          <a:p>
            <a:pPr marL="0" indent="0">
              <a:buNone/>
            </a:pPr>
            <a:r>
              <a:rPr lang="en-GB" dirty="0">
                <a:solidFill>
                  <a:srgbClr val="002060"/>
                </a:solidFill>
                <a:latin typeface="Arial Narrow" pitchFamily="34" charset="0"/>
              </a:rPr>
              <a:t>n</a:t>
            </a:r>
            <a:r>
              <a:rPr lang="en-GB" dirty="0" smtClean="0">
                <a:solidFill>
                  <a:srgbClr val="002060"/>
                </a:solidFill>
                <a:latin typeface="Arial Narrow" pitchFamily="34" charset="0"/>
              </a:rPr>
              <a:t>amely Sita,  Rama had to </a:t>
            </a:r>
          </a:p>
          <a:p>
            <a:pPr marL="0" indent="0">
              <a:buNone/>
            </a:pPr>
            <a:r>
              <a:rPr lang="en-GB" dirty="0">
                <a:solidFill>
                  <a:srgbClr val="002060"/>
                </a:solidFill>
                <a:latin typeface="Arial Narrow" pitchFamily="34" charset="0"/>
              </a:rPr>
              <a:t>b</a:t>
            </a:r>
            <a:r>
              <a:rPr lang="en-GB" dirty="0" smtClean="0">
                <a:solidFill>
                  <a:srgbClr val="002060"/>
                </a:solidFill>
                <a:latin typeface="Arial Narrow" pitchFamily="34" charset="0"/>
              </a:rPr>
              <a:t>reak the Body Attachment </a:t>
            </a:r>
          </a:p>
          <a:p>
            <a:pPr marL="0" indent="0">
              <a:buNone/>
            </a:pPr>
            <a:r>
              <a:rPr lang="en-GB" dirty="0">
                <a:solidFill>
                  <a:srgbClr val="002060"/>
                </a:solidFill>
                <a:latin typeface="Arial Narrow" pitchFamily="34" charset="0"/>
              </a:rPr>
              <a:t>o</a:t>
            </a:r>
            <a:r>
              <a:rPr lang="en-GB" dirty="0" smtClean="0">
                <a:solidFill>
                  <a:srgbClr val="002060"/>
                </a:solidFill>
                <a:latin typeface="Arial Narrow" pitchFamily="34" charset="0"/>
              </a:rPr>
              <a:t>f </a:t>
            </a:r>
            <a:r>
              <a:rPr lang="en-GB" b="1" dirty="0" smtClean="0">
                <a:solidFill>
                  <a:srgbClr val="002060"/>
                </a:solidFill>
                <a:latin typeface="Arial Narrow" pitchFamily="34" charset="0"/>
              </a:rPr>
              <a:t>Shiva </a:t>
            </a:r>
            <a:r>
              <a:rPr lang="en-GB" b="1" dirty="0" err="1" smtClean="0">
                <a:solidFill>
                  <a:srgbClr val="002060"/>
                </a:solidFill>
                <a:latin typeface="Arial Narrow" pitchFamily="34" charset="0"/>
              </a:rPr>
              <a:t>Dhanus</a:t>
            </a:r>
            <a:r>
              <a:rPr lang="en-GB" b="1" dirty="0" smtClean="0">
                <a:solidFill>
                  <a:srgbClr val="002060"/>
                </a:solidFill>
                <a:latin typeface="Arial Narrow" pitchFamily="34" charset="0"/>
              </a:rPr>
              <a:t>….</a:t>
            </a:r>
          </a:p>
          <a:p>
            <a:pPr marL="0" indent="0">
              <a:buNone/>
            </a:pPr>
            <a:endParaRPr lang="en-IN" dirty="0">
              <a:solidFill>
                <a:srgbClr val="C00000"/>
              </a:solidFill>
              <a:latin typeface="Arial Narrow"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480487"/>
            <a:ext cx="3888432" cy="5085184"/>
          </a:xfrm>
          <a:prstGeom prst="rect">
            <a:avLst/>
          </a:prstGeom>
        </p:spPr>
      </p:pic>
      <p:sp>
        <p:nvSpPr>
          <p:cNvPr id="7" name="TextBox 6"/>
          <p:cNvSpPr txBox="1"/>
          <p:nvPr/>
        </p:nvSpPr>
        <p:spPr>
          <a:xfrm>
            <a:off x="395536" y="5733256"/>
            <a:ext cx="3888432" cy="369332"/>
          </a:xfrm>
          <a:prstGeom prst="rect">
            <a:avLst/>
          </a:prstGeom>
          <a:noFill/>
        </p:spPr>
        <p:txBody>
          <a:bodyPr wrap="square" rtlCol="0">
            <a:spAutoFit/>
          </a:bodyPr>
          <a:lstStyle/>
          <a:p>
            <a:r>
              <a:rPr lang="en-GB" b="1" dirty="0" smtClean="0">
                <a:solidFill>
                  <a:srgbClr val="002060"/>
                </a:solidFill>
              </a:rPr>
              <a:t>Source: Rama Katha Rasa Vahini</a:t>
            </a:r>
            <a:endParaRPr lang="en-IN" b="1" dirty="0">
              <a:solidFill>
                <a:srgbClr val="002060"/>
              </a:solidFill>
            </a:endParaRPr>
          </a:p>
        </p:txBody>
      </p:sp>
    </p:spTree>
    <p:extLst>
      <p:ext uri="{BB962C8B-B14F-4D97-AF65-F5344CB8AC3E}">
        <p14:creationId xmlns:p14="http://schemas.microsoft.com/office/powerpoint/2010/main" val="1170069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48072"/>
          </a:xfrm>
        </p:spPr>
        <p:txBody>
          <a:bodyPr>
            <a:normAutofit fontScale="90000"/>
          </a:bodyPr>
          <a:lstStyle/>
          <a:p>
            <a:r>
              <a:rPr lang="en-GB" u="sng" dirty="0" smtClean="0">
                <a:solidFill>
                  <a:srgbClr val="002060"/>
                </a:solidFill>
                <a:latin typeface="Arial Narrow" pitchFamily="34" charset="0"/>
              </a:rPr>
              <a:t>Sita Rama Kalyana</a:t>
            </a:r>
            <a:r>
              <a:rPr lang="en-GB" dirty="0" smtClean="0">
                <a:solidFill>
                  <a:srgbClr val="002060"/>
                </a:solidFill>
                <a:latin typeface="Arial Narrow" pitchFamily="34" charset="0"/>
              </a:rPr>
              <a:t>…</a:t>
            </a:r>
            <a:endParaRPr lang="en-IN" dirty="0">
              <a:solidFill>
                <a:srgbClr val="002060"/>
              </a:solidFill>
              <a:latin typeface="Arial Narrow" pitchFamily="34" charset="0"/>
            </a:endParaRPr>
          </a:p>
        </p:txBody>
      </p:sp>
      <p:sp>
        <p:nvSpPr>
          <p:cNvPr id="3" name="Content Placeholder 2"/>
          <p:cNvSpPr>
            <a:spLocks noGrp="1"/>
          </p:cNvSpPr>
          <p:nvPr>
            <p:ph idx="1"/>
          </p:nvPr>
        </p:nvSpPr>
        <p:spPr>
          <a:xfrm>
            <a:off x="251520" y="836712"/>
            <a:ext cx="8640960" cy="5760640"/>
          </a:xfrm>
        </p:spPr>
        <p:txBody>
          <a:bodyPr/>
          <a:lstStyle/>
          <a:p>
            <a:pPr marL="0" indent="0">
              <a:buNone/>
            </a:pPr>
            <a:r>
              <a:rPr lang="en-GB" dirty="0" smtClean="0">
                <a:solidFill>
                  <a:srgbClr val="002060"/>
                </a:solidFill>
                <a:latin typeface="Arial Narrow" pitchFamily="34" charset="0"/>
              </a:rPr>
              <a:t>Rama’s was full of </a:t>
            </a:r>
            <a:r>
              <a:rPr lang="en-GB" b="1" dirty="0" smtClean="0">
                <a:solidFill>
                  <a:srgbClr val="002060"/>
                </a:solidFill>
                <a:latin typeface="Arial Narrow" pitchFamily="34" charset="0"/>
              </a:rPr>
              <a:t>Divine Magnetism</a:t>
            </a:r>
            <a:r>
              <a:rPr lang="en-GB" dirty="0" smtClean="0">
                <a:solidFill>
                  <a:srgbClr val="002060"/>
                </a:solidFill>
                <a:latin typeface="Arial Narrow" pitchFamily="34" charset="0"/>
              </a:rPr>
              <a:t>…So was Sita…..</a:t>
            </a:r>
          </a:p>
          <a:p>
            <a:pPr marL="0" indent="0">
              <a:buNone/>
            </a:pPr>
            <a:r>
              <a:rPr lang="en-GB" dirty="0" smtClean="0">
                <a:solidFill>
                  <a:srgbClr val="002060"/>
                </a:solidFill>
                <a:latin typeface="Arial Narrow" pitchFamily="34" charset="0"/>
              </a:rPr>
              <a:t>            Both used their left hand to lift the Shiva </a:t>
            </a:r>
            <a:r>
              <a:rPr lang="en-GB" dirty="0" err="1" smtClean="0">
                <a:solidFill>
                  <a:srgbClr val="002060"/>
                </a:solidFill>
                <a:latin typeface="Arial Narrow" pitchFamily="34" charset="0"/>
              </a:rPr>
              <a:t>Dhanus</a:t>
            </a:r>
            <a:r>
              <a:rPr lang="en-GB" dirty="0" smtClean="0">
                <a:solidFill>
                  <a:srgbClr val="002060"/>
                </a:solidFill>
                <a:latin typeface="Arial Narrow" pitchFamily="34" charset="0"/>
              </a:rPr>
              <a:t> !</a:t>
            </a:r>
          </a:p>
          <a:p>
            <a:pPr marL="0" indent="0">
              <a:buNone/>
            </a:pP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81" y="2030791"/>
            <a:ext cx="3688463" cy="453650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214141"/>
            <a:ext cx="3960440" cy="3840889"/>
          </a:xfrm>
          <a:prstGeom prst="rect">
            <a:avLst/>
          </a:prstGeom>
        </p:spPr>
      </p:pic>
      <p:sp>
        <p:nvSpPr>
          <p:cNvPr id="6" name="TextBox 5"/>
          <p:cNvSpPr txBox="1"/>
          <p:nvPr/>
        </p:nvSpPr>
        <p:spPr>
          <a:xfrm>
            <a:off x="4499992" y="6309320"/>
            <a:ext cx="3816424" cy="369332"/>
          </a:xfrm>
          <a:prstGeom prst="rect">
            <a:avLst/>
          </a:prstGeom>
          <a:noFill/>
        </p:spPr>
        <p:txBody>
          <a:bodyPr wrap="square" rtlCol="0">
            <a:spAutoFit/>
          </a:bodyPr>
          <a:lstStyle/>
          <a:p>
            <a:r>
              <a:rPr lang="en-GB" b="1" dirty="0" smtClean="0">
                <a:solidFill>
                  <a:srgbClr val="002060"/>
                </a:solidFill>
              </a:rPr>
              <a:t>       Source : Summer Showers 1996</a:t>
            </a:r>
            <a:endParaRPr lang="en-IN" b="1" dirty="0">
              <a:solidFill>
                <a:srgbClr val="002060"/>
              </a:solidFill>
            </a:endParaRPr>
          </a:p>
        </p:txBody>
      </p:sp>
    </p:spTree>
    <p:extLst>
      <p:ext uri="{BB962C8B-B14F-4D97-AF65-F5344CB8AC3E}">
        <p14:creationId xmlns:p14="http://schemas.microsoft.com/office/powerpoint/2010/main" val="1429076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en-GB" u="sng" dirty="0" smtClean="0">
                <a:solidFill>
                  <a:srgbClr val="002060"/>
                </a:solidFill>
                <a:latin typeface="Arial Narrow" pitchFamily="34" charset="0"/>
              </a:rPr>
              <a:t>Lesson on Dharma</a:t>
            </a:r>
            <a:r>
              <a:rPr lang="en-GB" dirty="0" smtClean="0">
                <a:solidFill>
                  <a:srgbClr val="002060"/>
                </a:solidFill>
                <a:latin typeface="Arial Narrow" pitchFamily="34" charset="0"/>
              </a:rPr>
              <a:t>…</a:t>
            </a:r>
            <a:endParaRPr lang="en-IN" dirty="0">
              <a:solidFill>
                <a:srgbClr val="002060"/>
              </a:solidFill>
              <a:latin typeface="Arial Narrow"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878" y="692696"/>
            <a:ext cx="2091586" cy="5624219"/>
          </a:xfrm>
          <a:prstGeom prst="rect">
            <a:avLst/>
          </a:prstGeom>
        </p:spPr>
      </p:pic>
      <p:sp>
        <p:nvSpPr>
          <p:cNvPr id="9" name="Content Placeholder 8"/>
          <p:cNvSpPr>
            <a:spLocks noGrp="1"/>
          </p:cNvSpPr>
          <p:nvPr>
            <p:ph idx="1"/>
          </p:nvPr>
        </p:nvSpPr>
        <p:spPr>
          <a:xfrm>
            <a:off x="179512" y="692696"/>
            <a:ext cx="8784976" cy="6129972"/>
          </a:xfrm>
        </p:spPr>
        <p:txBody>
          <a:bodyPr/>
          <a:lstStyle/>
          <a:p>
            <a:pPr marL="0" indent="0">
              <a:buNone/>
            </a:pPr>
            <a:r>
              <a:rPr lang="en-GB" sz="2800" dirty="0">
                <a:solidFill>
                  <a:srgbClr val="002060"/>
                </a:solidFill>
                <a:latin typeface="Arial Narrow" pitchFamily="34" charset="0"/>
              </a:rPr>
              <a:t>“During the marriage</a:t>
            </a:r>
            <a:r>
              <a:rPr lang="en-GB" sz="2800" dirty="0" smtClean="0">
                <a:solidFill>
                  <a:srgbClr val="002060"/>
                </a:solidFill>
                <a:latin typeface="Arial Narrow" pitchFamily="34" charset="0"/>
              </a:rPr>
              <a:t>,</a:t>
            </a:r>
          </a:p>
          <a:p>
            <a:pPr marL="0" indent="0">
              <a:buNone/>
            </a:pPr>
            <a:r>
              <a:rPr lang="en-GB" sz="2800" dirty="0" smtClean="0">
                <a:solidFill>
                  <a:srgbClr val="002060"/>
                </a:solidFill>
                <a:latin typeface="Arial Narrow" pitchFamily="34" charset="0"/>
              </a:rPr>
              <a:t>Rama </a:t>
            </a:r>
            <a:r>
              <a:rPr lang="en-GB" sz="2800" dirty="0">
                <a:solidFill>
                  <a:srgbClr val="002060"/>
                </a:solidFill>
                <a:latin typeface="Arial Narrow" pitchFamily="34" charset="0"/>
              </a:rPr>
              <a:t>refused to look at</a:t>
            </a:r>
          </a:p>
          <a:p>
            <a:pPr marL="0" indent="0">
              <a:buNone/>
            </a:pPr>
            <a:r>
              <a:rPr lang="en-GB" sz="2800" dirty="0">
                <a:solidFill>
                  <a:srgbClr val="002060"/>
                </a:solidFill>
                <a:latin typeface="Arial Narrow" pitchFamily="34" charset="0"/>
              </a:rPr>
              <a:t>Sita. </a:t>
            </a:r>
            <a:r>
              <a:rPr lang="en-GB" sz="2800" dirty="0" smtClean="0">
                <a:solidFill>
                  <a:srgbClr val="002060"/>
                </a:solidFill>
                <a:latin typeface="Arial Narrow" pitchFamily="34" charset="0"/>
              </a:rPr>
              <a:t>He </a:t>
            </a:r>
            <a:r>
              <a:rPr lang="en-GB" sz="2800" dirty="0">
                <a:solidFill>
                  <a:srgbClr val="002060"/>
                </a:solidFill>
                <a:latin typeface="Arial Narrow" pitchFamily="34" charset="0"/>
              </a:rPr>
              <a:t>said: </a:t>
            </a:r>
            <a:endParaRPr lang="en-GB" sz="2800" dirty="0" smtClean="0">
              <a:solidFill>
                <a:srgbClr val="002060"/>
              </a:solidFill>
              <a:latin typeface="Arial Narrow" pitchFamily="34" charset="0"/>
            </a:endParaRPr>
          </a:p>
          <a:p>
            <a:pPr marL="0" indent="0">
              <a:buNone/>
            </a:pPr>
            <a:r>
              <a:rPr lang="en-GB" sz="2800" dirty="0" smtClean="0">
                <a:solidFill>
                  <a:srgbClr val="002060"/>
                </a:solidFill>
                <a:latin typeface="Arial Narrow" pitchFamily="34" charset="0"/>
              </a:rPr>
              <a:t>“</a:t>
            </a:r>
            <a:r>
              <a:rPr lang="en-GB" sz="2800" dirty="0">
                <a:solidFill>
                  <a:srgbClr val="002060"/>
                </a:solidFill>
                <a:latin typeface="Arial Narrow" pitchFamily="34" charset="0"/>
              </a:rPr>
              <a:t>I have not tried the</a:t>
            </a:r>
          </a:p>
          <a:p>
            <a:pPr marL="0" indent="0">
              <a:buNone/>
            </a:pPr>
            <a:r>
              <a:rPr lang="en-GB" sz="2800" dirty="0">
                <a:solidFill>
                  <a:srgbClr val="002060"/>
                </a:solidFill>
                <a:latin typeface="Arial Narrow" pitchFamily="34" charset="0"/>
              </a:rPr>
              <a:t>Mangala </a:t>
            </a:r>
            <a:r>
              <a:rPr lang="en-GB" sz="2800" dirty="0" smtClean="0">
                <a:solidFill>
                  <a:srgbClr val="002060"/>
                </a:solidFill>
                <a:latin typeface="Arial Narrow" pitchFamily="34" charset="0"/>
              </a:rPr>
              <a:t>Sutra</a:t>
            </a:r>
            <a:r>
              <a:rPr lang="en-GB" sz="2800" dirty="0">
                <a:solidFill>
                  <a:srgbClr val="002060"/>
                </a:solidFill>
                <a:latin typeface="Arial Narrow" pitchFamily="34" charset="0"/>
              </a:rPr>
              <a:t> </a:t>
            </a:r>
            <a:r>
              <a:rPr lang="en-GB" sz="2800" dirty="0" smtClean="0">
                <a:solidFill>
                  <a:srgbClr val="002060"/>
                </a:solidFill>
                <a:latin typeface="Arial Narrow" pitchFamily="34" charset="0"/>
              </a:rPr>
              <a:t>yet..</a:t>
            </a:r>
          </a:p>
          <a:p>
            <a:pPr marL="0" indent="0">
              <a:buNone/>
            </a:pPr>
            <a:r>
              <a:rPr lang="en-GB" sz="2800" dirty="0" smtClean="0">
                <a:solidFill>
                  <a:srgbClr val="002060"/>
                </a:solidFill>
                <a:latin typeface="Arial Narrow" pitchFamily="34" charset="0"/>
              </a:rPr>
              <a:t>So </a:t>
            </a:r>
            <a:r>
              <a:rPr lang="en-GB" sz="2800" dirty="0">
                <a:solidFill>
                  <a:srgbClr val="002060"/>
                </a:solidFill>
                <a:latin typeface="Arial Narrow" pitchFamily="34" charset="0"/>
              </a:rPr>
              <a:t>its sinful to see a </a:t>
            </a:r>
          </a:p>
          <a:p>
            <a:pPr marL="0" indent="0">
              <a:buNone/>
            </a:pPr>
            <a:r>
              <a:rPr lang="en-GB" sz="2800" dirty="0">
                <a:solidFill>
                  <a:srgbClr val="002060"/>
                </a:solidFill>
                <a:latin typeface="Arial Narrow" pitchFamily="34" charset="0"/>
              </a:rPr>
              <a:t>Lady before marriage!</a:t>
            </a:r>
          </a:p>
          <a:p>
            <a:pPr marL="0" indent="0">
              <a:buNone/>
            </a:pPr>
            <a:r>
              <a:rPr lang="en-GB" sz="2800" dirty="0">
                <a:solidFill>
                  <a:srgbClr val="002060"/>
                </a:solidFill>
                <a:latin typeface="Arial Narrow" pitchFamily="34" charset="0"/>
              </a:rPr>
              <a:t>Rama demonstrated </a:t>
            </a:r>
          </a:p>
          <a:p>
            <a:pPr marL="0" indent="0">
              <a:buNone/>
            </a:pPr>
            <a:r>
              <a:rPr lang="en-GB" sz="2800" dirty="0">
                <a:solidFill>
                  <a:srgbClr val="002060"/>
                </a:solidFill>
                <a:latin typeface="Arial Narrow" pitchFamily="34" charset="0"/>
              </a:rPr>
              <a:t>IDEALISM here…”</a:t>
            </a:r>
            <a:r>
              <a:rPr lang="en-GB" dirty="0">
                <a:solidFill>
                  <a:srgbClr val="002060"/>
                </a:solidFill>
                <a:latin typeface="Arial Narrow" pitchFamily="34" charset="0"/>
              </a:rPr>
              <a:t> </a:t>
            </a:r>
          </a:p>
          <a:p>
            <a:pPr marL="0" indent="0">
              <a:buNone/>
            </a:pPr>
            <a:endParaRPr lang="en-GB" dirty="0" smtClean="0">
              <a:solidFill>
                <a:srgbClr val="002060"/>
              </a:solidFill>
              <a:latin typeface="Arial Narrow" pitchFamily="34" charset="0"/>
            </a:endParaRPr>
          </a:p>
        </p:txBody>
      </p:sp>
      <p:sp>
        <p:nvSpPr>
          <p:cNvPr id="3" name="TextBox 2"/>
          <p:cNvSpPr txBox="1"/>
          <p:nvPr/>
        </p:nvSpPr>
        <p:spPr>
          <a:xfrm>
            <a:off x="323528" y="6268670"/>
            <a:ext cx="3528392" cy="369332"/>
          </a:xfrm>
          <a:prstGeom prst="rect">
            <a:avLst/>
          </a:prstGeom>
          <a:noFill/>
        </p:spPr>
        <p:txBody>
          <a:bodyPr wrap="square" rtlCol="0">
            <a:spAutoFit/>
          </a:bodyPr>
          <a:lstStyle/>
          <a:p>
            <a:r>
              <a:rPr lang="en-GB" b="1" dirty="0" smtClean="0">
                <a:solidFill>
                  <a:srgbClr val="002060"/>
                </a:solidFill>
              </a:rPr>
              <a:t>Source: Summer Showers 1996</a:t>
            </a:r>
            <a:endParaRPr lang="en-IN" b="1" dirty="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294" y="1875090"/>
            <a:ext cx="2016225" cy="4441825"/>
          </a:xfrm>
          <a:prstGeom prst="rect">
            <a:avLst/>
          </a:prstGeom>
        </p:spPr>
      </p:pic>
    </p:spTree>
    <p:extLst>
      <p:ext uri="{BB962C8B-B14F-4D97-AF65-F5344CB8AC3E}">
        <p14:creationId xmlns:p14="http://schemas.microsoft.com/office/powerpoint/2010/main" val="414826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sz="3600" b="1" u="sng" dirty="0">
                <a:solidFill>
                  <a:srgbClr val="002060"/>
                </a:solidFill>
                <a:latin typeface="Arial Narrow" pitchFamily="34" charset="0"/>
              </a:rPr>
              <a:t>Manifestation </a:t>
            </a:r>
            <a:r>
              <a:rPr lang="en-GB" sz="3600" b="1" u="sng" dirty="0" smtClean="0">
                <a:solidFill>
                  <a:srgbClr val="002060"/>
                </a:solidFill>
                <a:latin typeface="Arial Narrow" pitchFamily="34" charset="0"/>
              </a:rPr>
              <a:t>Of three Gunas </a:t>
            </a:r>
            <a:r>
              <a:rPr lang="en-GB" sz="3600" b="1" u="sng" dirty="0">
                <a:solidFill>
                  <a:srgbClr val="002060"/>
                </a:solidFill>
                <a:latin typeface="Arial Narrow" pitchFamily="34" charset="0"/>
              </a:rPr>
              <a:t>In Sita's Wedding</a:t>
            </a:r>
            <a:endParaRPr lang="en-IN" sz="3600" b="1" u="sng" dirty="0">
              <a:solidFill>
                <a:srgbClr val="002060"/>
              </a:solidFill>
              <a:latin typeface="Arial Narrow" pitchFamily="34" charset="0"/>
            </a:endParaRPr>
          </a:p>
        </p:txBody>
      </p:sp>
      <p:sp>
        <p:nvSpPr>
          <p:cNvPr id="6" name="Content Placeholder 5"/>
          <p:cNvSpPr>
            <a:spLocks noGrp="1"/>
          </p:cNvSpPr>
          <p:nvPr>
            <p:ph idx="1"/>
          </p:nvPr>
        </p:nvSpPr>
        <p:spPr>
          <a:xfrm>
            <a:off x="323528" y="1052736"/>
            <a:ext cx="8640960" cy="5697924"/>
          </a:xfrm>
        </p:spPr>
        <p:txBody>
          <a:bodyPr/>
          <a:lstStyle/>
          <a:p>
            <a:pPr marL="0" indent="0">
              <a:buNone/>
            </a:pPr>
            <a:r>
              <a:rPr lang="en-GB" dirty="0" smtClean="0">
                <a:solidFill>
                  <a:srgbClr val="002060"/>
                </a:solidFill>
                <a:latin typeface="Arial Narrow" pitchFamily="34" charset="0"/>
              </a:rPr>
              <a:t>Spiritual Significance of “Talamralu” ..</a:t>
            </a:r>
          </a:p>
          <a:p>
            <a:pPr marL="0" indent="0">
              <a:buNone/>
            </a:pPr>
            <a:r>
              <a:rPr lang="en-GB" dirty="0" smtClean="0">
                <a:solidFill>
                  <a:srgbClr val="002060"/>
                </a:solidFill>
                <a:latin typeface="Arial Narrow" pitchFamily="34" charset="0"/>
              </a:rPr>
              <a:t>In a princely marriage, </a:t>
            </a:r>
          </a:p>
          <a:p>
            <a:pPr marL="0" indent="0">
              <a:buNone/>
            </a:pPr>
            <a:r>
              <a:rPr lang="en-GB" dirty="0" smtClean="0">
                <a:solidFill>
                  <a:srgbClr val="002060"/>
                </a:solidFill>
                <a:latin typeface="Arial Narrow" pitchFamily="34" charset="0"/>
              </a:rPr>
              <a:t>pearls were used instead of rice…</a:t>
            </a:r>
          </a:p>
          <a:p>
            <a:pPr marL="0" indent="0">
              <a:buNone/>
            </a:pPr>
            <a:r>
              <a:rPr lang="en-GB" dirty="0" smtClean="0">
                <a:solidFill>
                  <a:srgbClr val="002060"/>
                </a:solidFill>
                <a:latin typeface="Arial Narrow" pitchFamily="34" charset="0"/>
              </a:rPr>
              <a:t>Sita was prakruthi, and with her red hands the pearls were Red in colour  representing </a:t>
            </a:r>
            <a:r>
              <a:rPr lang="en-GB" b="1" dirty="0" smtClean="0">
                <a:solidFill>
                  <a:srgbClr val="002060"/>
                </a:solidFill>
                <a:latin typeface="Arial Narrow" pitchFamily="34" charset="0"/>
              </a:rPr>
              <a:t>Rajo Guna</a:t>
            </a:r>
            <a:r>
              <a:rPr lang="en-GB" dirty="0" smtClean="0">
                <a:solidFill>
                  <a:srgbClr val="002060"/>
                </a:solidFill>
                <a:latin typeface="Arial Narrow" pitchFamily="34" charset="0"/>
              </a:rPr>
              <a:t>.</a:t>
            </a:r>
          </a:p>
          <a:p>
            <a:pPr marL="0" indent="0">
              <a:buNone/>
            </a:pPr>
            <a:r>
              <a:rPr lang="en-GB" dirty="0" smtClean="0">
                <a:solidFill>
                  <a:srgbClr val="002060"/>
                </a:solidFill>
                <a:latin typeface="Arial Narrow" pitchFamily="34" charset="0"/>
              </a:rPr>
              <a:t>When the pearls were poured on the white turban of Sri Rama, it turned white representing </a:t>
            </a:r>
            <a:r>
              <a:rPr lang="en-GB" b="1" dirty="0" smtClean="0">
                <a:solidFill>
                  <a:srgbClr val="002060"/>
                </a:solidFill>
                <a:latin typeface="Arial Narrow" pitchFamily="34" charset="0"/>
              </a:rPr>
              <a:t>Sathwik Guna</a:t>
            </a:r>
          </a:p>
          <a:p>
            <a:pPr marL="0" indent="0">
              <a:buNone/>
            </a:pPr>
            <a:r>
              <a:rPr lang="en-GB" dirty="0" smtClean="0">
                <a:solidFill>
                  <a:srgbClr val="002060"/>
                </a:solidFill>
                <a:latin typeface="Arial Narrow" pitchFamily="34" charset="0"/>
              </a:rPr>
              <a:t>And when it fell down turned dark</a:t>
            </a:r>
          </a:p>
          <a:p>
            <a:pPr marL="0" indent="0">
              <a:buNone/>
            </a:pPr>
            <a:r>
              <a:rPr lang="en-GB" dirty="0" smtClean="0">
                <a:solidFill>
                  <a:srgbClr val="002060"/>
                </a:solidFill>
                <a:latin typeface="Arial Narrow" pitchFamily="34" charset="0"/>
              </a:rPr>
              <a:t> representing </a:t>
            </a:r>
            <a:r>
              <a:rPr lang="en-GB" b="1" dirty="0" smtClean="0">
                <a:solidFill>
                  <a:srgbClr val="002060"/>
                </a:solidFill>
                <a:latin typeface="Arial Narrow" pitchFamily="34" charset="0"/>
              </a:rPr>
              <a:t>Tamo guna</a:t>
            </a:r>
            <a:endParaRPr lang="en-IN" b="1" dirty="0">
              <a:solidFill>
                <a:srgbClr val="002060"/>
              </a:solidFill>
              <a:latin typeface="Arial Narrow"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764" y="4923946"/>
            <a:ext cx="2243328" cy="1810512"/>
          </a:xfrm>
          <a:prstGeom prst="ellipse">
            <a:avLst/>
          </a:prstGeom>
          <a:ln>
            <a:noFill/>
          </a:ln>
          <a:effectLst>
            <a:softEdge rad="112500"/>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10221" y="557085"/>
            <a:ext cx="1685672" cy="267697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1520" y="6381328"/>
            <a:ext cx="5563048" cy="369332"/>
          </a:xfrm>
          <a:prstGeom prst="rect">
            <a:avLst/>
          </a:prstGeom>
          <a:noFill/>
        </p:spPr>
        <p:txBody>
          <a:bodyPr wrap="square" rtlCol="0">
            <a:spAutoFit/>
          </a:bodyPr>
          <a:lstStyle/>
          <a:p>
            <a:r>
              <a:rPr lang="en-GB" b="1" dirty="0" smtClean="0">
                <a:solidFill>
                  <a:srgbClr val="002060"/>
                </a:solidFill>
              </a:rPr>
              <a:t>Source: 25</a:t>
            </a:r>
            <a:r>
              <a:rPr lang="en-GB" b="1" baseline="30000" dirty="0" smtClean="0">
                <a:solidFill>
                  <a:srgbClr val="002060"/>
                </a:solidFill>
              </a:rPr>
              <a:t>th</a:t>
            </a:r>
            <a:r>
              <a:rPr lang="en-GB" b="1" dirty="0" smtClean="0">
                <a:solidFill>
                  <a:srgbClr val="002060"/>
                </a:solidFill>
              </a:rPr>
              <a:t> May 1992- Summer Course- Brindavan</a:t>
            </a:r>
            <a:endParaRPr lang="en-IN" b="1" dirty="0">
              <a:solidFill>
                <a:srgbClr val="002060"/>
              </a:solidFill>
            </a:endParaRPr>
          </a:p>
        </p:txBody>
      </p:sp>
    </p:spTree>
    <p:extLst>
      <p:ext uri="{BB962C8B-B14F-4D97-AF65-F5344CB8AC3E}">
        <p14:creationId xmlns:p14="http://schemas.microsoft.com/office/powerpoint/2010/main" val="2032374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1204</TotalTime>
  <Words>1694</Words>
  <Application>Microsoft Office PowerPoint</Application>
  <PresentationFormat>On-screen Show (4:3)</PresentationFormat>
  <Paragraphs>197</Paragraphs>
  <Slides>26</Slides>
  <Notes>2</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Bhagawan Uvacha….</vt:lpstr>
      <vt:lpstr>     Ramanavami   Messages ….</vt:lpstr>
      <vt:lpstr>Power of Rama’s Name</vt:lpstr>
      <vt:lpstr>Vedas in Human Form</vt:lpstr>
      <vt:lpstr>               Inner Essence  of Characters</vt:lpstr>
      <vt:lpstr>Shiva Dhanus…</vt:lpstr>
      <vt:lpstr>Sita Rama Kalyana…</vt:lpstr>
      <vt:lpstr>Lesson on Dharma…</vt:lpstr>
      <vt:lpstr>Manifestation Of three Gunas In Sita's Wedding</vt:lpstr>
      <vt:lpstr>Talamralu</vt:lpstr>
      <vt:lpstr>Rama’s   Selflessness</vt:lpstr>
      <vt:lpstr>Kaikeyi’s Sacrifice</vt:lpstr>
      <vt:lpstr>Sita convinces Rama…</vt:lpstr>
      <vt:lpstr>Greatness of Urmila…</vt:lpstr>
      <vt:lpstr>Ramo Vigrahavan Dharma:</vt:lpstr>
      <vt:lpstr>Lakshmana’s Complete Surrender to Rama</vt:lpstr>
      <vt:lpstr>Rama &amp; Sita are Fire Principles…</vt:lpstr>
      <vt:lpstr>Lakshmana’s Modesty</vt:lpstr>
      <vt:lpstr>Hanuman- A Perfect Devotee</vt:lpstr>
      <vt:lpstr>Rama’s Real Gift to Hanuman…</vt:lpstr>
      <vt:lpstr>Rama’s Moral Counsel to Ravana</vt:lpstr>
      <vt:lpstr>Ten Heads of Ravana</vt:lpstr>
      <vt:lpstr>Wickedness Annihilated…</vt:lpstr>
      <vt:lpstr>Rama Rajya</vt:lpstr>
      <vt:lpstr>Re-Living Sri Rama thro Sai Rama…</vt:lpstr>
      <vt:lpstr>Bhagawan Uvacha…</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Ramanavami   Messages ….</dc:title>
  <dc:creator>HP</dc:creator>
  <cp:lastModifiedBy>HP</cp:lastModifiedBy>
  <cp:revision>78</cp:revision>
  <dcterms:created xsi:type="dcterms:W3CDTF">2021-04-07T06:53:36Z</dcterms:created>
  <dcterms:modified xsi:type="dcterms:W3CDTF">2021-04-16T05:33:39Z</dcterms:modified>
</cp:coreProperties>
</file>