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1" r:id="rId5"/>
    <p:sldId id="258" r:id="rId6"/>
    <p:sldId id="269" r:id="rId7"/>
    <p:sldId id="259" r:id="rId8"/>
    <p:sldId id="260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thnakar Raghunath" userId="2fd3f0bea9f7e18b" providerId="LiveId" clId="{3E6337D1-C5B4-4D59-A245-2444ED8CE252}"/>
    <pc:docChg chg="modSld">
      <pc:chgData name="Rathnakar Raghunath" userId="2fd3f0bea9f7e18b" providerId="LiveId" clId="{3E6337D1-C5B4-4D59-A245-2444ED8CE252}" dt="2022-04-04T13:40:31.029" v="5"/>
      <pc:docMkLst>
        <pc:docMk/>
      </pc:docMkLst>
      <pc:sldChg chg="modSp mod">
        <pc:chgData name="Rathnakar Raghunath" userId="2fd3f0bea9f7e18b" providerId="LiveId" clId="{3E6337D1-C5B4-4D59-A245-2444ED8CE252}" dt="2022-04-04T13:31:37.932" v="1" actId="20577"/>
        <pc:sldMkLst>
          <pc:docMk/>
          <pc:sldMk cId="2009790612" sldId="261"/>
        </pc:sldMkLst>
        <pc:spChg chg="mod">
          <ac:chgData name="Rathnakar Raghunath" userId="2fd3f0bea9f7e18b" providerId="LiveId" clId="{3E6337D1-C5B4-4D59-A245-2444ED8CE252}" dt="2022-04-04T13:31:37.932" v="1" actId="20577"/>
          <ac:spMkLst>
            <pc:docMk/>
            <pc:sldMk cId="2009790612" sldId="261"/>
            <ac:spMk id="4" creationId="{00000000-0000-0000-0000-000000000000}"/>
          </ac:spMkLst>
        </pc:spChg>
      </pc:sldChg>
      <pc:sldChg chg="modSp mod">
        <pc:chgData name="Rathnakar Raghunath" userId="2fd3f0bea9f7e18b" providerId="LiveId" clId="{3E6337D1-C5B4-4D59-A245-2444ED8CE252}" dt="2022-04-04T13:39:20.657" v="4" actId="12"/>
        <pc:sldMkLst>
          <pc:docMk/>
          <pc:sldMk cId="3441289604" sldId="264"/>
        </pc:sldMkLst>
        <pc:spChg chg="mod">
          <ac:chgData name="Rathnakar Raghunath" userId="2fd3f0bea9f7e18b" providerId="LiveId" clId="{3E6337D1-C5B4-4D59-A245-2444ED8CE252}" dt="2022-04-04T13:39:20.657" v="4" actId="12"/>
          <ac:spMkLst>
            <pc:docMk/>
            <pc:sldMk cId="3441289604" sldId="264"/>
            <ac:spMk id="3" creationId="{00000000-0000-0000-0000-000000000000}"/>
          </ac:spMkLst>
        </pc:spChg>
      </pc:sldChg>
      <pc:sldChg chg="modSp mod">
        <pc:chgData name="Rathnakar Raghunath" userId="2fd3f0bea9f7e18b" providerId="LiveId" clId="{3E6337D1-C5B4-4D59-A245-2444ED8CE252}" dt="2022-04-04T13:40:31.029" v="5"/>
        <pc:sldMkLst>
          <pc:docMk/>
          <pc:sldMk cId="1517332656" sldId="265"/>
        </pc:sldMkLst>
        <pc:spChg chg="mod">
          <ac:chgData name="Rathnakar Raghunath" userId="2fd3f0bea9f7e18b" providerId="LiveId" clId="{3E6337D1-C5B4-4D59-A245-2444ED8CE252}" dt="2022-04-04T13:40:31.029" v="5"/>
          <ac:spMkLst>
            <pc:docMk/>
            <pc:sldMk cId="1517332656" sldId="265"/>
            <ac:spMk id="3" creationId="{00000000-0000-0000-0000-000000000000}"/>
          </ac:spMkLst>
        </pc:spChg>
      </pc:sldChg>
      <pc:sldChg chg="modSp mod">
        <pc:chgData name="Rathnakar Raghunath" userId="2fd3f0bea9f7e18b" providerId="LiveId" clId="{3E6337D1-C5B4-4D59-A245-2444ED8CE252}" dt="2022-04-04T13:36:02.450" v="3" actId="14100"/>
        <pc:sldMkLst>
          <pc:docMk/>
          <pc:sldMk cId="2444269466" sldId="269"/>
        </pc:sldMkLst>
        <pc:spChg chg="mod">
          <ac:chgData name="Rathnakar Raghunath" userId="2fd3f0bea9f7e18b" providerId="LiveId" clId="{3E6337D1-C5B4-4D59-A245-2444ED8CE252}" dt="2022-04-04T13:36:02.450" v="3" actId="14100"/>
          <ac:spMkLst>
            <pc:docMk/>
            <pc:sldMk cId="2444269466" sldId="269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788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240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763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669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7389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3037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267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670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8685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4616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170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59B31-EF29-4E74-A825-8E78E50FDE18}" type="datetimeFigureOut">
              <a:rPr lang="en-IN" smtClean="0"/>
              <a:pPr/>
              <a:t>05-04-2022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F4CB5-4DC2-4AE2-B407-0E92F6F9CD2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238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432047"/>
          </a:xfrm>
        </p:spPr>
        <p:txBody>
          <a:bodyPr>
            <a:noAutofit/>
          </a:bodyPr>
          <a:lstStyle/>
          <a:p>
            <a:r>
              <a:rPr lang="kn-IN" sz="2400" b="1" u="sng" dirty="0">
                <a:solidFill>
                  <a:srgbClr val="002060"/>
                </a:solidFill>
                <a:latin typeface="Nudi web 01 e" pitchFamily="2" charset="0"/>
              </a:rPr>
              <a:t>ಓಂ ಶ್ರೀ ಸಾಯಿರಾಂ</a:t>
            </a:r>
            <a:endParaRPr lang="en-IN" sz="2400" b="1" u="sng" dirty="0">
              <a:solidFill>
                <a:srgbClr val="002060"/>
              </a:solidFill>
              <a:latin typeface="Nudi web 01 e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8496944" cy="5544616"/>
          </a:xfrm>
        </p:spPr>
        <p:txBody>
          <a:bodyPr>
            <a:normAutofit/>
          </a:bodyPr>
          <a:lstStyle/>
          <a:p>
            <a:r>
              <a:rPr lang="kn-IN" sz="3600" b="1" dirty="0">
                <a:solidFill>
                  <a:srgbClr val="002060"/>
                </a:solidFill>
                <a:latin typeface="Nudi web 01 e" pitchFamily="2" charset="0"/>
              </a:rPr>
              <a:t>ಸಂಸ್ಥೆಯ ಬಾಲವಿಕಾಸ ಕಾರ್ಯಕ್ರಮಗಳಲ್ಲಿ ಕುಟುಂಬದ ಮಕ್ಕಳ ಭಾಗವಹಿಸುವಿಕೆ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761917"/>
            <a:ext cx="5123459" cy="329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33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kn-IN" sz="4000" b="1" u="sng" dirty="0">
                <a:solidFill>
                  <a:srgbClr val="002060"/>
                </a:solidFill>
                <a:latin typeface="Nudi web 01 e" pitchFamily="2" charset="0"/>
              </a:rPr>
              <a:t>ಬೋಧನಾ ತಂತ್ರಗಳು</a:t>
            </a:r>
            <a:endParaRPr lang="en-IN" sz="4000" b="1" u="sng" dirty="0">
              <a:solidFill>
                <a:srgbClr val="002060"/>
              </a:solidFill>
              <a:latin typeface="Nudi web 01 e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n-IN" sz="3000" b="1" dirty="0">
                <a:solidFill>
                  <a:srgbClr val="002060"/>
                </a:solidFill>
                <a:latin typeface="Nudi web 01 e" pitchFamily="2" charset="0"/>
              </a:rPr>
              <a:t>ಈ ಕೆಳಗಿನ ಐದು ಬೋಧನಾ ತಂತ್ರಗಳನ್ನು ಬಾಲವಿಕಾಸ ಮಕ್ಕಳಿಗೆ ಕಲಿಸಲಾಗುವುದು</a:t>
            </a:r>
            <a:endParaRPr lang="en-IN" sz="3000" b="1" dirty="0">
              <a:solidFill>
                <a:srgbClr val="002060"/>
              </a:solidFill>
              <a:latin typeface="Nudi web 01 e" pitchFamily="2" charset="0"/>
            </a:endParaRPr>
          </a:p>
          <a:p>
            <a:pPr marL="0" indent="0">
              <a:buNone/>
            </a:pPr>
            <a:endParaRPr lang="kn-IN" dirty="0">
              <a:solidFill>
                <a:srgbClr val="002060"/>
              </a:solidFill>
              <a:latin typeface="Nudi web 01 e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kn-IN" sz="2800" b="1" dirty="0">
                <a:solidFill>
                  <a:srgbClr val="002060"/>
                </a:solidFill>
                <a:latin typeface="Nudi web 01 e" pitchFamily="2" charset="0"/>
              </a:rPr>
              <a:t>ಪ್ರಾರ್ಥನೆ</a:t>
            </a:r>
          </a:p>
          <a:p>
            <a:pPr marL="514350" indent="-514350">
              <a:buFont typeface="+mj-lt"/>
              <a:buAutoNum type="arabicPeriod"/>
            </a:pPr>
            <a:r>
              <a:rPr lang="kn-IN" sz="2800" b="1" dirty="0">
                <a:solidFill>
                  <a:srgbClr val="002060"/>
                </a:solidFill>
                <a:latin typeface="Nudi web 01 e" pitchFamily="2" charset="0"/>
              </a:rPr>
              <a:t>ಸಮೂಹ ಗಾಯನ</a:t>
            </a:r>
          </a:p>
          <a:p>
            <a:pPr marL="514350" indent="-514350">
              <a:buFont typeface="+mj-lt"/>
              <a:buAutoNum type="arabicPeriod"/>
            </a:pPr>
            <a:r>
              <a:rPr lang="kn-IN" sz="2800" b="1" dirty="0">
                <a:solidFill>
                  <a:srgbClr val="002060"/>
                </a:solidFill>
                <a:latin typeface="Nudi web 01 e" pitchFamily="2" charset="0"/>
              </a:rPr>
              <a:t>ಮೌನಾಸನ</a:t>
            </a:r>
          </a:p>
          <a:p>
            <a:pPr marL="514350" indent="-514350">
              <a:buFont typeface="+mj-lt"/>
              <a:buAutoNum type="arabicPeriod"/>
            </a:pPr>
            <a:r>
              <a:rPr lang="kn-IN" sz="2800" b="1" dirty="0">
                <a:solidFill>
                  <a:srgbClr val="002060"/>
                </a:solidFill>
                <a:latin typeface="Nudi web 01 e" pitchFamily="2" charset="0"/>
              </a:rPr>
              <a:t>ಕಥನ ಕಲೆ</a:t>
            </a:r>
          </a:p>
          <a:p>
            <a:pPr marL="514350" indent="-514350">
              <a:buFont typeface="+mj-lt"/>
              <a:buAutoNum type="arabicPeriod"/>
            </a:pPr>
            <a:r>
              <a:rPr lang="kn-IN" sz="2800" b="1" dirty="0">
                <a:solidFill>
                  <a:srgbClr val="002060"/>
                </a:solidFill>
                <a:latin typeface="Nudi web 01 e" pitchFamily="2" charset="0"/>
              </a:rPr>
              <a:t>ಸಮೂಹ ಚಟುವಟಿಕೆಗಳು.</a:t>
            </a:r>
          </a:p>
          <a:p>
            <a:pPr marL="0" indent="0">
              <a:buNone/>
            </a:pPr>
            <a:endParaRPr lang="en-IN" dirty="0">
              <a:solidFill>
                <a:srgbClr val="002060"/>
              </a:solidFill>
              <a:latin typeface="Nudi web 01 e" pitchFamily="2" charset="0"/>
            </a:endParaRPr>
          </a:p>
          <a:p>
            <a:pPr marL="0" indent="0">
              <a:buNone/>
            </a:pPr>
            <a:r>
              <a:rPr lang="kn-IN" dirty="0">
                <a:solidFill>
                  <a:srgbClr val="002060"/>
                </a:solidFill>
                <a:latin typeface="Nudi web 01 e" pitchFamily="2" charset="0"/>
              </a:rPr>
              <a:t>ಈ ತಂತ್ರಗಳು ಮಕ್ಕಳ ಚಾರಿ</a:t>
            </a:r>
            <a:r>
              <a:rPr lang="en-IN" dirty="0" err="1">
                <a:solidFill>
                  <a:srgbClr val="002060"/>
                </a:solidFill>
                <a:latin typeface="Nudi web 01 e" pitchFamily="2" charset="0"/>
              </a:rPr>
              <a:t>ತ್ರ್ಯ</a:t>
            </a:r>
            <a:r>
              <a:rPr lang="kn-IN" dirty="0">
                <a:solidFill>
                  <a:srgbClr val="002060"/>
                </a:solidFill>
                <a:latin typeface="Nudi web 01 e" pitchFamily="2" charset="0"/>
              </a:rPr>
              <a:t>ವನ್ನು ರೂಪಿಸುವುವು.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752600"/>
            <a:ext cx="4030191" cy="2242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147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GB" sz="4000" b="1" u="sng" dirty="0">
                <a:solidFill>
                  <a:srgbClr val="002060"/>
                </a:solidFill>
                <a:latin typeface="Nudi web 01 e" pitchFamily="2" charset="0"/>
              </a:rPr>
              <a:t/>
            </a:r>
            <a:br>
              <a:rPr lang="en-GB" sz="4000" b="1" u="sng" dirty="0">
                <a:solidFill>
                  <a:srgbClr val="002060"/>
                </a:solidFill>
                <a:latin typeface="Nudi web 01 e" pitchFamily="2" charset="0"/>
              </a:rPr>
            </a:br>
            <a:r>
              <a:rPr lang="kn-IN" sz="4000" b="1" u="sng" dirty="0">
                <a:solidFill>
                  <a:srgbClr val="002060"/>
                </a:solidFill>
                <a:latin typeface="Nudi web 01 e" pitchFamily="2" charset="0"/>
              </a:rPr>
              <a:t>ಸಮಗ್ರ ಮತ್ತು ಸರ್ವತೋಮುಖ ವ್ಯಕ್ತಿತ್ವದ ಬೆಳವಣಿಗೆ </a:t>
            </a:r>
            <a:r>
              <a:rPr lang="en-GB" b="1" u="sng" dirty="0"/>
              <a:t/>
            </a:r>
            <a:br>
              <a:rPr lang="en-GB" b="1" u="sng" dirty="0"/>
            </a:b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n-IN" sz="2400" dirty="0">
                <a:solidFill>
                  <a:srgbClr val="002060"/>
                </a:solidFill>
                <a:latin typeface="Nudi web 01 e" pitchFamily="2" charset="0"/>
              </a:rPr>
              <a:t>ಹೀಗೆ ಶ್ರೀ ಸತ್ಯಸಾಯಿ ಬಾಲವಿಕಾಸ ಕಾರ್ಯಕ್ರಮವು  ಐದು ಹಂತಗಳಲ್ಲಿ ಮಕ್ಕಳ ಸಮಗ್ರ ವ್ಯಕ್ತಿತ್ವದ ಬೆಳವಣಿಗೆಯನ್ನು ಖಚಿತಪಡಿಸುತ್ತದೆ.</a:t>
            </a:r>
          </a:p>
          <a:p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ಭೌತಿಕ</a:t>
            </a:r>
          </a:p>
          <a:p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ಬೌದ್ಧಿಕ</a:t>
            </a:r>
          </a:p>
          <a:p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ಭಾವನಾತ್ಮಕ</a:t>
            </a:r>
          </a:p>
          <a:p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ಮಾನಸಿಕ ಮತ್ತು</a:t>
            </a:r>
          </a:p>
          <a:p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ಆಧ್ಯಾತ್ಮಿಕ</a:t>
            </a:r>
          </a:p>
          <a:p>
            <a:pPr marL="0" indent="0">
              <a:buNone/>
            </a:pPr>
            <a:endParaRPr lang="en-GB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09800"/>
            <a:ext cx="5112568" cy="3402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1289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kn-IN" sz="4000" b="1" u="sng" dirty="0">
                <a:solidFill>
                  <a:srgbClr val="002060"/>
                </a:solidFill>
                <a:latin typeface="Nudi web 01 e" pitchFamily="2" charset="0"/>
              </a:rPr>
              <a:t>ಒಟ್ಟಾಗಿ ಮಾಡೋಣ...</a:t>
            </a:r>
            <a:endParaRPr lang="en-IN" sz="4000" b="1" u="sng" dirty="0">
              <a:solidFill>
                <a:srgbClr val="002060"/>
              </a:solidFill>
              <a:latin typeface="Nudi web 01 e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kn-IN" sz="2400" dirty="0">
                <a:solidFill>
                  <a:srgbClr val="002060"/>
                </a:solidFill>
                <a:latin typeface="Nudi web 01 e" pitchFamily="2" charset="0"/>
              </a:rPr>
              <a:t>ಒಟ್ಟಾಗಿ, ನಮ್ಮ ಮಕ್ಕಳು ಜೀವನದಲ್ಲಿ ಎಲ್ಲಾ ಸವಾಲುಗಳನ್ನು ಎದುರಿಸಲು ಆತ್ಮ ವಿಶ್ವಾಸವನ್ನು ಪಡೆಯಲು ಸಹಾಯ ಮಾಡೋಣ.</a:t>
            </a:r>
          </a:p>
          <a:p>
            <a:r>
              <a:rPr lang="kn-IN" sz="2400" dirty="0">
                <a:solidFill>
                  <a:srgbClr val="002060"/>
                </a:solidFill>
                <a:latin typeface="Nudi web 01 e" pitchFamily="2" charset="0"/>
              </a:rPr>
              <a:t>ಒಟ್ಟಾಗಿ, ನಮ್ಮ ಮಕ್ಕಳಿಗೆ ಅಂತರ್ಯಾಮಿ ದೇವರ ವಾಣಿಯನ್ನು ಆಲಿಸಲು ಮತ್ತು ಯಾವಾಗಲೂ ಸರಿಯಾದ ಮಾರ್ಗದಲ್ಲಿ ನಡೆಯಲು ಸಹಾಯ ಮಾಡೋಣ.</a:t>
            </a:r>
          </a:p>
          <a:p>
            <a:r>
              <a:rPr lang="kn-IN" sz="2400" dirty="0">
                <a:solidFill>
                  <a:srgbClr val="002060"/>
                </a:solidFill>
                <a:latin typeface="Nudi web 01 e" pitchFamily="2" charset="0"/>
              </a:rPr>
              <a:t>ಒಟ್ಟಾಗಿ, ನಮ್ಮ ಮಕ್ಕಳು ಕ್ರಿಯಾತ್ಮಕ, ಆತ್ಮವಿಶ್ವಾಸಯುತ, ಅಭಿವ್ಯಕ್ತಿಶೀಲ, ಸೃಜನಶೀಲ ಮತ್ತು ಸಂತಸಭರಿತ ವ್ಯಕ್ತಿಗಳಾಗಿ ಬೆಳೆಯಲು ಸಹಾಯ ಮಾಡೋಣ.</a:t>
            </a:r>
          </a:p>
          <a:p>
            <a:r>
              <a:rPr lang="kn-IN" sz="2400" dirty="0">
                <a:solidFill>
                  <a:srgbClr val="002060"/>
                </a:solidFill>
                <a:latin typeface="Nudi web 01 e" pitchFamily="2" charset="0"/>
              </a:rPr>
              <a:t>ಒಟ್ಟಾಗಿ, ನಮ್ಮ ಮಕ್ಕಳು ಕುಟುಂಬಕ್ಕೆ, ಸಮಾಜಕ್ಕೆ ಮತ್ತು ದೇಶಕ್ಕೆ ಸೇವೆ ಸಲ್ಲಿಸಲು ಸಹಾಯ ಮಾಡೋಣ.</a:t>
            </a:r>
          </a:p>
          <a:p>
            <a:r>
              <a:rPr lang="kn-IN" sz="2400" dirty="0">
                <a:solidFill>
                  <a:srgbClr val="002060"/>
                </a:solidFill>
                <a:latin typeface="Nudi web 01 e" pitchFamily="2" charset="0"/>
              </a:rPr>
              <a:t>ನಾವೆಲ್ಲರೂ ಸೇರಿ ನಮ್ಮ ಮಕ್ಕಳನ್ನು ಭಾರತ ದೇಶದ ಆದರ್ಶ ಪ್ರಜೆಗಳನ್ನಾಗಿ ಮಾಡೋಣ.</a:t>
            </a:r>
          </a:p>
        </p:txBody>
      </p:sp>
    </p:spTree>
    <p:extLst>
      <p:ext uri="{BB962C8B-B14F-4D97-AF65-F5344CB8AC3E}">
        <p14:creationId xmlns:p14="http://schemas.microsoft.com/office/powerpoint/2010/main" val="1517332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b="1" dirty="0">
              <a:solidFill>
                <a:srgbClr val="002060"/>
              </a:solidFill>
              <a:latin typeface="Nudi web 01 e" pitchFamily="2" charset="0"/>
            </a:endParaRPr>
          </a:p>
          <a:p>
            <a:pPr marL="0" indent="0" algn="ctr">
              <a:buNone/>
            </a:pPr>
            <a:r>
              <a:rPr lang="kn-IN" sz="6600" b="1" dirty="0">
                <a:solidFill>
                  <a:srgbClr val="002060"/>
                </a:solidFill>
                <a:latin typeface="Nudi web 01 e" pitchFamily="2" charset="0"/>
              </a:rPr>
              <a:t>ಧನ್ಯವಾದಗಳು</a:t>
            </a:r>
          </a:p>
          <a:p>
            <a:pPr marL="0" indent="0" algn="ctr">
              <a:buNone/>
            </a:pPr>
            <a:r>
              <a:rPr lang="kn-IN" sz="6600" b="1" dirty="0">
                <a:solidFill>
                  <a:srgbClr val="002060"/>
                </a:solidFill>
                <a:latin typeface="Nudi web 01 e" pitchFamily="2" charset="0"/>
              </a:rPr>
              <a:t>ಜೈ ಸಾಯಿರಾಂ</a:t>
            </a:r>
            <a:endParaRPr lang="en-IN" sz="6600" b="1" dirty="0">
              <a:solidFill>
                <a:srgbClr val="002060"/>
              </a:solidFill>
              <a:latin typeface="Nudi web 01 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211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kn-IN" b="1" u="sng" dirty="0">
                <a:solidFill>
                  <a:srgbClr val="002060"/>
                </a:solidFill>
                <a:latin typeface="Nudi web 01 e" pitchFamily="2" charset="0"/>
              </a:rPr>
              <a:t>ಬಾಲವಿಕಾಸ ಚಳುವಳಿ</a:t>
            </a:r>
            <a:endParaRPr lang="en-IN" b="1" u="sng" dirty="0">
              <a:solidFill>
                <a:srgbClr val="002060"/>
              </a:solidFill>
              <a:latin typeface="Nudi web 01 e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266" y="1466348"/>
            <a:ext cx="4986396" cy="36355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3707" y="1052736"/>
            <a:ext cx="2756693" cy="510909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2000" dirty="0">
              <a:solidFill>
                <a:srgbClr val="002060"/>
              </a:solidFill>
              <a:latin typeface="Nudi web 01 e" pitchFamily="2" charset="0"/>
            </a:endParaRPr>
          </a:p>
          <a:p>
            <a:r>
              <a:rPr lang="kn-IN" dirty="0">
                <a:solidFill>
                  <a:srgbClr val="002060"/>
                </a:solidFill>
                <a:latin typeface="Nudi web 01 e" pitchFamily="2" charset="0"/>
              </a:rPr>
              <a:t>ಮಕ್ಕಳಲ್ಲಿ ಮಾನವೀಯ ಉತ್ಕೃಷ್ಟತೆಯನ್ನು ಅರಳಿಸಿ, ಅವರ ಎಳೆಯ ಮನಸ್ಸಿನಲ್ಲಿ ದಿವ್ಯ ಭಾವನೆಗಳನ್ನು ಹಾಗೂ ಮೌಲ್ಯಗಳನ್ನು ಬಿತ್ತುವ ಉದ್ದೇಶದಿಂದ ಭಗವಾನರು ೧೯೭೨ರಲ್ಲಿ ಬಾಲವಿಕಾಸ ಚಳುವಳಿಯನ್ನು ಪ್ರಾರಂಭಿಸಿದರು. ಅದಕ್ಕಾಗಿಯೇ ಸ್ವಾಮಿ ಹೇಳಿದ್ದಾರೆ-</a:t>
            </a:r>
          </a:p>
          <a:p>
            <a:r>
              <a:rPr lang="kn-IN" b="1" dirty="0">
                <a:solidFill>
                  <a:srgbClr val="002060"/>
                </a:solidFill>
                <a:latin typeface="Nudi web 01 e" pitchFamily="2" charset="0"/>
              </a:rPr>
              <a:t>‘ಬೇಗನೆ ಹೊರಡಿ, ನಿಧಾನವಾಗಿ ಚಲಿಸಿ ಮತ್ತು ಕ್ಷೇಮವಾಗಿ ತಲುಪಿ’ </a:t>
            </a:r>
            <a:r>
              <a:rPr lang="kn-IN" dirty="0">
                <a:solidFill>
                  <a:srgbClr val="002060"/>
                </a:solidFill>
                <a:latin typeface="Nudi web 01 e" pitchFamily="2" charset="0"/>
              </a:rPr>
              <a:t>ಎಂದು.</a:t>
            </a:r>
            <a:endParaRPr lang="en-IN" dirty="0">
              <a:solidFill>
                <a:srgbClr val="002060"/>
              </a:solidFill>
              <a:latin typeface="Nudi web 01 e" pitchFamily="2" charset="0"/>
            </a:endParaRPr>
          </a:p>
          <a:p>
            <a:endParaRPr lang="kn-IN" dirty="0">
              <a:solidFill>
                <a:srgbClr val="002060"/>
              </a:solidFill>
              <a:latin typeface="Nudi web 01 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73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kn-IN" b="1" u="sng" dirty="0">
                <a:solidFill>
                  <a:srgbClr val="002060"/>
                </a:solidFill>
                <a:latin typeface="Nudi web 01 e" pitchFamily="2" charset="0"/>
              </a:rPr>
              <a:t>ಇಂದಿನ ಸಮಾಜ</a:t>
            </a:r>
            <a:endParaRPr lang="en-IN" b="1" u="sng" dirty="0">
              <a:solidFill>
                <a:srgbClr val="002060"/>
              </a:solidFill>
              <a:latin typeface="Nudi web 01 e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980728"/>
            <a:ext cx="6061076" cy="3409355"/>
          </a:xfrm>
        </p:spPr>
      </p:pic>
      <p:sp>
        <p:nvSpPr>
          <p:cNvPr id="4" name="TextBox 3"/>
          <p:cNvSpPr txBox="1"/>
          <p:nvPr/>
        </p:nvSpPr>
        <p:spPr>
          <a:xfrm>
            <a:off x="179512" y="4495800"/>
            <a:ext cx="8784976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n-IN" sz="2000" b="1" dirty="0">
                <a:solidFill>
                  <a:srgbClr val="002060"/>
                </a:solidFill>
                <a:latin typeface="Nudi web 01 e" pitchFamily="2" charset="0"/>
              </a:rPr>
              <a:t>ಇಂದಿನ ಸಮಾಜದ ಹೆಚ್ಚಿನ ಸಮಸ್ಯೆಗಳಿಗೆ ಕಾರಣವನ್ನು ಹುಡುಕಿದರೆ, ಮಾನವೀಯ ಮೌಲ್ಯಗಳ ವಿಕಸನಕ್ಕೆ ಸರಿಯಾದ ಪ್ರಾಮುಖ್ಯತೆ ನೀಡದೆ, ಕೇವಲ ಶೈಕ್ಷಣಿಕ ಪ್ರಗತಿಗೆ ಉತ್ತೇಜನ ನೀಡುತ್ತಿರುವುದು ಎಂದು ತಿಳಿದು ಬರುವುದು.</a:t>
            </a:r>
          </a:p>
          <a:p>
            <a:r>
              <a:rPr lang="kn-IN" sz="2000" b="1" dirty="0">
                <a:solidFill>
                  <a:srgbClr val="002060"/>
                </a:solidFill>
                <a:latin typeface="Nudi web 01 e" pitchFamily="2" charset="0"/>
              </a:rPr>
              <a:t> ಪ್ರಪಂಚದ ಯುವಕರ ಮೇಲೆ ಇಂತಹ ದುರದೃಷ್ಟಕರ ಪ್ರವೃತ್ತಿಗಳ ಪರಿಣಾಮವನ್ನು ತಡೆಗಟ್ಟಲು ಶ್ರೀ ಸತ್ಯಸಾಯಿ ಬಾಲವಿಕಾಸ ಕಾರ್ಯಕ್ರಮವು ರೂಪುಗೊಂಡಿದೆ.</a:t>
            </a:r>
          </a:p>
        </p:txBody>
      </p:sp>
    </p:spTree>
    <p:extLst>
      <p:ext uri="{BB962C8B-B14F-4D97-AF65-F5344CB8AC3E}">
        <p14:creationId xmlns:p14="http://schemas.microsoft.com/office/powerpoint/2010/main" val="1657410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kn-IN" sz="4000" b="1" u="sng" dirty="0">
                <a:solidFill>
                  <a:srgbClr val="002060"/>
                </a:solidFill>
                <a:latin typeface="Nudi web 01 e" pitchFamily="2" charset="0"/>
              </a:rPr>
              <a:t>ಚಾರಿ</a:t>
            </a:r>
            <a:r>
              <a:rPr lang="en-IN" sz="4000" b="1" u="sng" dirty="0" err="1">
                <a:solidFill>
                  <a:srgbClr val="002060"/>
                </a:solidFill>
                <a:latin typeface="Nudi web 01 e" pitchFamily="2" charset="0"/>
              </a:rPr>
              <a:t>ತ್ರ್ಯ</a:t>
            </a:r>
            <a:r>
              <a:rPr lang="kn-IN" sz="4000" b="1" u="sng" dirty="0">
                <a:solidFill>
                  <a:srgbClr val="002060"/>
                </a:solidFill>
                <a:latin typeface="Nudi web 01 e" pitchFamily="2" charset="0"/>
              </a:rPr>
              <a:t> ನಿರ್ಮಾಣದ ಅಗತ್ಯತೆ</a:t>
            </a:r>
            <a:endParaRPr lang="en-IN" sz="4000" b="1" u="sng" dirty="0">
              <a:solidFill>
                <a:srgbClr val="002060"/>
              </a:solidFill>
              <a:latin typeface="Nudi web 01 e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623286"/>
            <a:ext cx="5093198" cy="2952328"/>
          </a:xfrm>
        </p:spPr>
      </p:pic>
      <p:sp>
        <p:nvSpPr>
          <p:cNvPr id="4" name="TextBox 3"/>
          <p:cNvSpPr txBox="1"/>
          <p:nvPr/>
        </p:nvSpPr>
        <p:spPr>
          <a:xfrm>
            <a:off x="304800" y="1052736"/>
            <a:ext cx="2755032" cy="56630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2000" b="1" dirty="0">
              <a:solidFill>
                <a:srgbClr val="002060"/>
              </a:solidFill>
              <a:latin typeface="Nudi web 01 e" pitchFamily="2" charset="0"/>
            </a:endParaRPr>
          </a:p>
          <a:p>
            <a:r>
              <a:rPr lang="kn-IN" b="1" dirty="0">
                <a:solidFill>
                  <a:srgbClr val="002060"/>
                </a:solidFill>
                <a:latin typeface="Nudi web 01 e" pitchFamily="2" charset="0"/>
              </a:rPr>
              <a:t>ಮಕ್ಕಳದ್ದು ಕಲಿಯುವ ವಯಸ್ಸು.</a:t>
            </a:r>
          </a:p>
          <a:p>
            <a:r>
              <a:rPr lang="kn-IN" b="1" dirty="0">
                <a:solidFill>
                  <a:srgbClr val="002060"/>
                </a:solidFill>
                <a:latin typeface="Nudi web 01 e" pitchFamily="2" charset="0"/>
              </a:rPr>
              <a:t>ಅವರು ಏನು ನೋಡುವರೋ, ಕೇಳುವರೋ, ಅನುಭವಿಸುವರೋ ಅದು ಅವರ ಎಳೆಯ ಮನಸ್ಸಿನ</a:t>
            </a:r>
            <a:r>
              <a:rPr lang="en-IN" b="1" dirty="0">
                <a:solidFill>
                  <a:srgbClr val="002060"/>
                </a:solidFill>
                <a:latin typeface="Nudi web 01 e" pitchFamily="2" charset="0"/>
              </a:rPr>
              <a:t> </a:t>
            </a:r>
            <a:r>
              <a:rPr lang="kn-IN" b="1" dirty="0">
                <a:solidFill>
                  <a:srgbClr val="002060"/>
                </a:solidFill>
                <a:latin typeface="Nudi web 01 e" pitchFamily="2" charset="0"/>
              </a:rPr>
              <a:t>ಸುಪ್ತಪ್ರಜ್ಞೆಯಲ್ಲಿ ದಾಖಲಾಗುತ್ತದೆ. ಅವರು ಬೆಳೆದಂತೆಲ್ಲಾ  ಅದೂ ಅರಳುತ್ತದೆ.</a:t>
            </a:r>
          </a:p>
          <a:p>
            <a:r>
              <a:rPr lang="kn-IN" b="1" dirty="0">
                <a:solidFill>
                  <a:srgbClr val="002060"/>
                </a:solidFill>
                <a:latin typeface="Nudi web 01 e" pitchFamily="2" charset="0"/>
              </a:rPr>
              <a:t>ಆದ್ದರಿಂದ ನಾವು ಚಿಕ್ಕ ವಯಸ್ಸಿನಲ್ಲಿಯೇ ಚಾರಿತ್ರ‍್ಯ ನಿರ್ಮಾಣದ ಬಗ್ಗೆ ಕಲಿಸುವುದು ಅನಿವಾರ್ಯವಾಗಿದೆ.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790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kn-IN" b="1" u="sng" dirty="0">
                <a:solidFill>
                  <a:srgbClr val="002060"/>
                </a:solidFill>
                <a:latin typeface="Nudi web 01 e" pitchFamily="2" charset="0"/>
              </a:rPr>
              <a:t>ಭವಿಷ್ಯದ ಮುಖಂಡರು</a:t>
            </a:r>
            <a:endParaRPr lang="en-IN" b="1" u="sng" dirty="0">
              <a:solidFill>
                <a:srgbClr val="002060"/>
              </a:solidFill>
              <a:latin typeface="Nudi web 01 e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914400"/>
            <a:ext cx="6234241" cy="3485507"/>
          </a:xfrm>
        </p:spPr>
      </p:pic>
      <p:sp>
        <p:nvSpPr>
          <p:cNvPr id="4" name="TextBox 3"/>
          <p:cNvSpPr txBox="1"/>
          <p:nvPr/>
        </p:nvSpPr>
        <p:spPr>
          <a:xfrm>
            <a:off x="304800" y="4686300"/>
            <a:ext cx="8506146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ಇಂದಿನ ಮಕ್ಕಳೇ ನಾಳಿನ ಮುಖಂಡರು.</a:t>
            </a:r>
          </a:p>
          <a:p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ಅವರ ಚಾರಿ</a:t>
            </a:r>
            <a:r>
              <a:rPr lang="en-IN" sz="2400" b="1" dirty="0" err="1">
                <a:solidFill>
                  <a:srgbClr val="002060"/>
                </a:solidFill>
                <a:latin typeface="Nudi web 01 e" pitchFamily="2" charset="0"/>
              </a:rPr>
              <a:t>ತ್ರ್ಯ</a:t>
            </a:r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 ನಡವಳಿಕೆ, ವ್ಯಕ್ತಿತ್ವಗಳು ರೂಪುಗೊಳ್ಳುವುದೇ ಇಂದಿನ ಬಾಲವಿಕಾಸ ತರಗತಿಗಳಲ್ಲಿ.…</a:t>
            </a:r>
          </a:p>
          <a:p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ಆದ್ದರಿಂದ ಈ ಮಕ್ಕಳು ಅತ್ಯುನ್ನತ ರೀತಿಯ ನೈತಿಕ ಶಿಕ್ಷಣವನ್ನು ಪಡೆಯಬೇಕಾಗಿದೆ...</a:t>
            </a:r>
          </a:p>
        </p:txBody>
      </p:sp>
    </p:spTree>
    <p:extLst>
      <p:ext uri="{BB962C8B-B14F-4D97-AF65-F5344CB8AC3E}">
        <p14:creationId xmlns:p14="http://schemas.microsoft.com/office/powerpoint/2010/main" val="1076642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kn-IN" sz="4000" b="1" u="sng" dirty="0">
                <a:solidFill>
                  <a:srgbClr val="002060"/>
                </a:solidFill>
                <a:latin typeface="Nudi web 01 e" pitchFamily="2" charset="0"/>
              </a:rPr>
              <a:t>ಬಾಲವಿಕಾಸದಲ್ಲಿ ಪೋಷಕರ ಪಾತ್ರ</a:t>
            </a:r>
            <a:endParaRPr lang="en-IN" sz="4000" b="1" u="sng" dirty="0">
              <a:solidFill>
                <a:srgbClr val="002060"/>
              </a:solidFill>
              <a:latin typeface="Nudi web 01 e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005098"/>
            <a:ext cx="3972716" cy="5199372"/>
          </a:xfrm>
        </p:spPr>
      </p:pic>
      <p:sp>
        <p:nvSpPr>
          <p:cNvPr id="4" name="TextBox 3"/>
          <p:cNvSpPr txBox="1"/>
          <p:nvPr/>
        </p:nvSpPr>
        <p:spPr>
          <a:xfrm>
            <a:off x="152400" y="942517"/>
            <a:ext cx="4572000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n-IN" sz="1600" b="1" dirty="0">
                <a:solidFill>
                  <a:srgbClr val="002060"/>
                </a:solidFill>
                <a:latin typeface="Nudi web 01 e" pitchFamily="2" charset="0"/>
              </a:rPr>
              <a:t>೯ ವರ್ಷಗಳ ಈ ರಚನಾತ್ಮಕ ಕಾರ್ಯಕ್ರಮಕ್ಕೆ ಸಂಪೂರ್ಣ ಬದ್ಧರಾಗಿರುವುದು.</a:t>
            </a:r>
          </a:p>
          <a:p>
            <a:pPr>
              <a:buFont typeface="Arial" pitchFamily="34" charset="0"/>
              <a:buChar char="•"/>
            </a:pPr>
            <a:r>
              <a:rPr lang="kn-IN" sz="1600" b="1" dirty="0">
                <a:solidFill>
                  <a:srgbClr val="002060"/>
                </a:solidFill>
                <a:latin typeface="Nudi web 01 e" pitchFamily="2" charset="0"/>
              </a:rPr>
              <a:t>ವಾರಾಂತ್ಯದ ಪ್ರತಿಯೊಂದು ತರಗತಿಯಲ್ಲಿಯೂ ಅವರ ಮಕ್ಕಳ ನಿಯಮಿತ ಹಾಗೂ ಸಮಯೋಚಿತ ಭಾಗವಹಿಸುವಿಕೆಯನ್ನು ಖಚಿತಪಡಿಸಿಕೊಳ್ಳುವುದು.</a:t>
            </a:r>
          </a:p>
          <a:p>
            <a:pPr>
              <a:buFont typeface="Arial" pitchFamily="34" charset="0"/>
              <a:buChar char="•"/>
            </a:pPr>
            <a:r>
              <a:rPr lang="kn-IN" sz="1600" b="1" dirty="0">
                <a:solidFill>
                  <a:srgbClr val="002060"/>
                </a:solidFill>
                <a:latin typeface="Nudi web 01 e" pitchFamily="2" charset="0"/>
              </a:rPr>
              <a:t>ಮೌಲ್ಯಾಧಾರಿತ ಬಾಲವಿಕಾಸ ಕಾರ್ಯಕ್ರಮದಲ್ಲಿ ಸಂಪೂರ್ಣ ನಂಬಿಕೆ.</a:t>
            </a:r>
          </a:p>
          <a:p>
            <a:pPr>
              <a:buFont typeface="Arial" pitchFamily="34" charset="0"/>
              <a:buChar char="•"/>
            </a:pPr>
            <a:r>
              <a:rPr lang="kn-IN" sz="1600" b="1" dirty="0">
                <a:solidFill>
                  <a:srgbClr val="002060"/>
                </a:solidFill>
                <a:latin typeface="Nudi web 01 e" pitchFamily="2" charset="0"/>
              </a:rPr>
              <a:t>ಮನೆಯಲ್ಲಿ ಅದೇ ಮೌಲ್ಯಗಳನ್ನು ಜಾರಿಗೊಳಿಸುವುದು/ಪುನರುಚ್ಚರಿಸುವುದು.</a:t>
            </a:r>
          </a:p>
          <a:p>
            <a:pPr>
              <a:buFont typeface="Arial" pitchFamily="34" charset="0"/>
              <a:buChar char="•"/>
            </a:pPr>
            <a:r>
              <a:rPr lang="kn-IN" sz="1600" b="1" dirty="0">
                <a:solidFill>
                  <a:srgbClr val="002060"/>
                </a:solidFill>
                <a:latin typeface="Nudi web 01 e" pitchFamily="2" charset="0"/>
              </a:rPr>
              <a:t> ಈ ಸಂಪೂರ್ಣ ಉಚಿತ ಸೇವೆಯ ಉದಾತ್ತತೆಯನ್ನು ಅರ್ಥಮಾಡಿಕೊಳ್ಳುವುದು</a:t>
            </a:r>
          </a:p>
          <a:p>
            <a:pPr>
              <a:buFont typeface="Arial" pitchFamily="34" charset="0"/>
              <a:buChar char="•"/>
            </a:pPr>
            <a:r>
              <a:rPr lang="kn-IN" sz="1600" b="1" dirty="0">
                <a:solidFill>
                  <a:srgbClr val="002060"/>
                </a:solidFill>
                <a:latin typeface="Nudi web 01 e" pitchFamily="2" charset="0"/>
              </a:rPr>
              <a:t> ನಿಯಮಿತ ಕಾಲಾವಧಿಗಳಲ್ಲಿ ಅನಿಸಿಕೆಗಳನ್ನು ತಿಳಿಸುವುದು.</a:t>
            </a:r>
          </a:p>
          <a:p>
            <a:pPr>
              <a:buFont typeface="Arial" pitchFamily="34" charset="0"/>
              <a:buChar char="•"/>
            </a:pPr>
            <a:r>
              <a:rPr lang="kn-IN" sz="1600" b="1" dirty="0">
                <a:solidFill>
                  <a:srgbClr val="002060"/>
                </a:solidFill>
                <a:latin typeface="Nudi web 01 e" pitchFamily="2" charset="0"/>
              </a:rPr>
              <a:t> ಪ್ರಗತಿಯ ಬಗ್ಗೆ ಚರ್ಚಿಸಲು ಪೋಷಕರ ಸಂಪರ್ಕ ಕಾರ್ಯಕ್ರಮದಲ್ಲಿ ಭಾಗವಹಿಸುವುದು.</a:t>
            </a:r>
          </a:p>
          <a:p>
            <a:pPr>
              <a:buFont typeface="Arial" pitchFamily="34" charset="0"/>
              <a:buChar char="•"/>
            </a:pPr>
            <a:r>
              <a:rPr lang="kn-IN" sz="1600" b="1" dirty="0">
                <a:solidFill>
                  <a:srgbClr val="002060"/>
                </a:solidFill>
                <a:latin typeface="Nudi web 01 e" pitchFamily="2" charset="0"/>
              </a:rPr>
              <a:t> ಕುಟುಂಬಗಳಲ್ಲಿನ ಸಂಬಂಧಗಳಲ್ಲಿ ಸುಧಾರಣೆಗೆ ಅನುಕೂಲವಾಗುವಂತಹ ಪೋಷಕಾತಿ ಕಾರ್ಯಕ್ರಮದಲ್ಲಿ ಭಾಗವಹಿಸುವುದು.</a:t>
            </a:r>
          </a:p>
        </p:txBody>
      </p:sp>
    </p:spTree>
    <p:extLst>
      <p:ext uri="{BB962C8B-B14F-4D97-AF65-F5344CB8AC3E}">
        <p14:creationId xmlns:p14="http://schemas.microsoft.com/office/powerpoint/2010/main" val="2444269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kn-IN" b="1" u="sng" dirty="0">
                <a:solidFill>
                  <a:srgbClr val="002060"/>
                </a:solidFill>
                <a:latin typeface="Nudi web 01 e" pitchFamily="2" charset="0"/>
              </a:rPr>
              <a:t>ಪೋಷಕರ ಕರ್ತವ್ಯ</a:t>
            </a:r>
            <a:endParaRPr lang="en-IN" b="1" u="sng" dirty="0">
              <a:solidFill>
                <a:srgbClr val="002060"/>
              </a:solidFill>
              <a:latin typeface="Nudi web 01 e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728" y="914400"/>
            <a:ext cx="6024550" cy="4004957"/>
          </a:xfrm>
        </p:spPr>
      </p:pic>
      <p:sp>
        <p:nvSpPr>
          <p:cNvPr id="4" name="TextBox 3"/>
          <p:cNvSpPr txBox="1"/>
          <p:nvPr/>
        </p:nvSpPr>
        <p:spPr>
          <a:xfrm>
            <a:off x="251520" y="5013176"/>
            <a:ext cx="8712967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ಆದ್ದರಿಂದ ತಮ್ಮ ಮಕ್ಕಳು ಶ್ರೀ ಸತ್ಯಸಾಯಿ ಬಾಲವಿಕಾಸಕ್ಕೆ ದಾಖಲಾಗುವಂತೆ ನೋಡಿಕೊಳ್ಳುವುದು ಪೋಷಕರ ಕರ್ತವ್ಯ.</a:t>
            </a:r>
          </a:p>
          <a:p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ಭಗವಾನರ ೯ ನೀತಿ ಸಂಹಿತೆಯಲ್ಲಿ ಸೂಚಿಸಿರುವ ಅತ್ಯಗತ್ಯ ಕರ್ತವ್ಯಗಳಲ್ಲಿ ಇ</a:t>
            </a:r>
            <a:r>
              <a:rPr lang="en-IN" sz="2400" b="1" dirty="0" err="1">
                <a:solidFill>
                  <a:srgbClr val="002060"/>
                </a:solidFill>
                <a:latin typeface="Nudi web 01 e" pitchFamily="2" charset="0"/>
              </a:rPr>
              <a:t>ದೂ</a:t>
            </a:r>
            <a:r>
              <a:rPr lang="kn-IN" sz="2400" b="1" dirty="0">
                <a:solidFill>
                  <a:srgbClr val="002060"/>
                </a:solidFill>
                <a:latin typeface="Nudi web 01 e" pitchFamily="2" charset="0"/>
              </a:rPr>
              <a:t> ಒಂದಾಗಿದೆ.</a:t>
            </a:r>
          </a:p>
        </p:txBody>
      </p:sp>
    </p:spTree>
    <p:extLst>
      <p:ext uri="{BB962C8B-B14F-4D97-AF65-F5344CB8AC3E}">
        <p14:creationId xmlns:p14="http://schemas.microsoft.com/office/powerpoint/2010/main" val="294026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kn-IN" b="1" u="sng" dirty="0">
                <a:solidFill>
                  <a:srgbClr val="002060"/>
                </a:solidFill>
                <a:latin typeface="Nudi web 01 e" pitchFamily="2" charset="0"/>
              </a:rPr>
              <a:t>ಪೋಷಕರ ಕರ್ತವ್ಯ</a:t>
            </a:r>
            <a:endParaRPr lang="en-IN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643683" y="4800600"/>
            <a:ext cx="8068269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2060"/>
                </a:solidFill>
                <a:latin typeface="Nudi web 01 e" pitchFamily="2" charset="0"/>
              </a:rPr>
              <a:t> </a:t>
            </a:r>
            <a:r>
              <a:rPr lang="kn-IN" sz="2000" b="1" dirty="0">
                <a:solidFill>
                  <a:srgbClr val="002060"/>
                </a:solidFill>
                <a:latin typeface="Nudi web 01 e" pitchFamily="2" charset="0"/>
              </a:rPr>
              <a:t>ಒಂದು ಪ್ರಶ್ನೆ ಉದ್ಭವಿಸಬಹುದು. ಮನೆಯಲ್ಲಿ ಮಕ್ಕಳಿಲ್ಲದಿದ್ದರೆ ಅಥವಾ ಮಕ್ಕಳು ಈಗಾಗಲೇ ಬೆಳೆದಿದ್ದರೆ ಏನು ಮಾಡಬೇಕು?</a:t>
            </a:r>
          </a:p>
          <a:p>
            <a:endParaRPr lang="kn-IN" sz="2000" b="1" dirty="0">
              <a:solidFill>
                <a:srgbClr val="002060"/>
              </a:solidFill>
              <a:latin typeface="Nudi web 01 e" pitchFamily="2" charset="0"/>
            </a:endParaRPr>
          </a:p>
          <a:p>
            <a:r>
              <a:rPr lang="kn-IN" sz="2000" b="1" dirty="0">
                <a:solidFill>
                  <a:srgbClr val="002060"/>
                </a:solidFill>
                <a:latin typeface="Nudi web 01 e" pitchFamily="2" charset="0"/>
              </a:rPr>
              <a:t>ಇತರರ ಮಕ್ಕಳು ಬಾಲವಿಕಾಸಕ್ಕೆ ಸೇರಿಕೊಳ್ಳುವಂತೆ ಪ್ರೋತ್ಸಾಹಿಸಿ.</a:t>
            </a:r>
          </a:p>
          <a:p>
            <a:r>
              <a:rPr lang="kn-IN" sz="2000" b="1" dirty="0">
                <a:solidFill>
                  <a:srgbClr val="002060"/>
                </a:solidFill>
                <a:latin typeface="Nudi web 01 e" pitchFamily="2" charset="0"/>
              </a:rPr>
              <a:t>ಇದು ನಮ್ಮ ಪವಿತ್ರ ಕರ್ತವ್ಯ.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711" y="990600"/>
            <a:ext cx="6550000" cy="368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472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kn-IN" sz="4000" b="1" u="sng" dirty="0">
                <a:solidFill>
                  <a:srgbClr val="002060"/>
                </a:solidFill>
                <a:latin typeface="Nudi web 01 e" pitchFamily="2" charset="0"/>
              </a:rPr>
              <a:t>ಇಂದಿನ ಪೋಷಕರು…</a:t>
            </a:r>
            <a:endParaRPr lang="en-IN" sz="4000" b="1" u="sng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052736"/>
            <a:ext cx="2520280" cy="56323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n-IN" b="1" dirty="0">
                <a:solidFill>
                  <a:srgbClr val="002060"/>
                </a:solidFill>
                <a:latin typeface="Nudi web 01 e" pitchFamily="2" charset="0"/>
              </a:rPr>
              <a:t>ದುರದೃಷ್ಟವಶಾತ್ ಇಂದಿನ ಪೋಷಕರು ತಮ್ಮ ಮಕ್ಕಳ ಜೀವನೋಪಾಯದ ಅಂಶಗಳ ಮೇಲೆ ಮಾತ್ರ ಕೇಂದ್ರೀಕೃತರಾಗಿದ್ದಾರೆ-</a:t>
            </a:r>
          </a:p>
          <a:p>
            <a:r>
              <a:rPr lang="kn-IN" b="1" dirty="0">
                <a:solidFill>
                  <a:srgbClr val="002060"/>
                </a:solidFill>
                <a:latin typeface="Nudi web 01 e" pitchFamily="2" charset="0"/>
              </a:rPr>
              <a:t>ಉದಾ: ಕರಾಟೆ, ಈಜು, ನೃತ್ಯ, ಮನೆಪಾಠಗಳು ಇತ್ಯಾದಿಗಳ ತರಗತಿಗಳು..</a:t>
            </a:r>
          </a:p>
          <a:p>
            <a:r>
              <a:rPr lang="kn-IN" b="1" dirty="0">
                <a:solidFill>
                  <a:srgbClr val="002060"/>
                </a:solidFill>
                <a:latin typeface="Nudi web 01 e" pitchFamily="2" charset="0"/>
              </a:rPr>
              <a:t>ಔಪಚಾರಿಕ ಶಿಕ್ಷಣದ ಜೊತೆಗೆ ಮೇಲಿನವುಗಳು ಅಗತ್ಯ ಎಂಬುದರಲ್ಲಿ ಸಂದೇಹವಿಲ್ಲ, ಆದರೆ ಅದರೊಂದಿಗೆ ಚಾರಿ</a:t>
            </a:r>
            <a:r>
              <a:rPr lang="en-IN" b="1" dirty="0" err="1">
                <a:solidFill>
                  <a:srgbClr val="002060"/>
                </a:solidFill>
                <a:latin typeface="Nudi web 01 e" pitchFamily="2" charset="0"/>
              </a:rPr>
              <a:t>ತ್ರ್ಯ</a:t>
            </a:r>
            <a:r>
              <a:rPr lang="kn-IN" b="1" dirty="0">
                <a:solidFill>
                  <a:srgbClr val="002060"/>
                </a:solidFill>
                <a:latin typeface="Nudi web 01 e" pitchFamily="2" charset="0"/>
              </a:rPr>
              <a:t> ನಿರ್ಮಾಣ ಕಡ್ಡಾಯವಾಗಬೇಕು ...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245341"/>
            <a:ext cx="4896544" cy="420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9717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429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ಓಂ ಶ್ರೀ ಸಾಯಿರಾಂ</vt:lpstr>
      <vt:lpstr>ಬಾಲವಿಕಾಸ ಚಳುವಳಿ</vt:lpstr>
      <vt:lpstr>ಇಂದಿನ ಸಮಾಜ</vt:lpstr>
      <vt:lpstr>ಚಾರಿತ್ರ್ಯ ನಿರ್ಮಾಣದ ಅಗತ್ಯತೆ</vt:lpstr>
      <vt:lpstr>ಭವಿಷ್ಯದ ಮುಖಂಡರು</vt:lpstr>
      <vt:lpstr>ಬಾಲವಿಕಾಸದಲ್ಲಿ ಪೋಷಕರ ಪಾತ್ರ</vt:lpstr>
      <vt:lpstr>ಪೋಷಕರ ಕರ್ತವ್ಯ</vt:lpstr>
      <vt:lpstr>ಪೋಷಕರ ಕರ್ತವ್ಯ</vt:lpstr>
      <vt:lpstr>ಇಂದಿನ ಪೋಷಕರು…</vt:lpstr>
      <vt:lpstr>ಬೋಧನಾ ತಂತ್ರಗಳು</vt:lpstr>
      <vt:lpstr> ಸಮಗ್ರ ಮತ್ತು ಸರ್ವತೋಮುಖ ವ್ಯಕ್ತಿತ್ವದ ಬೆಳವಣಿಗೆ  </vt:lpstr>
      <vt:lpstr>ಒಟ್ಟಾಗಿ ಮಾಡೋಣ...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Sri Sai Ram</dc:title>
  <dc:creator>HP</dc:creator>
  <cp:lastModifiedBy>HP</cp:lastModifiedBy>
  <cp:revision>94</cp:revision>
  <dcterms:created xsi:type="dcterms:W3CDTF">2022-03-24T05:50:59Z</dcterms:created>
  <dcterms:modified xsi:type="dcterms:W3CDTF">2022-04-05T04:18:21Z</dcterms:modified>
</cp:coreProperties>
</file>