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FF57-1538-4C48-BA20-953C64FCEA53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487BE-B06F-4628-AC3F-97A50DD3C6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027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FB8F-DA94-4C6B-A345-4F0F855DD4B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21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129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114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23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324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63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20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47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30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7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22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058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DC1B-38E8-4CEB-9D4A-512FE72F5844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EB78-AA3D-4BF2-9414-EE606A06D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9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0650"/>
            <a:ext cx="7772400" cy="432047"/>
          </a:xfrm>
        </p:spPr>
        <p:txBody>
          <a:bodyPr>
            <a:noAutofit/>
          </a:bodyPr>
          <a:lstStyle/>
          <a:p>
            <a:r>
              <a:rPr lang="kn-IN" sz="2800" u="sng" dirty="0" smtClean="0">
                <a:solidFill>
                  <a:srgbClr val="C00000"/>
                </a:solidFill>
                <a:latin typeface="Arial Narrow" pitchFamily="34" charset="0"/>
              </a:rPr>
              <a:t>ಓಂ ಶ್ರೀ ಸಾಯಿ ರಾಮ್</a:t>
            </a:r>
            <a:endParaRPr lang="en-IN" sz="2800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836712"/>
            <a:ext cx="8640960" cy="5760640"/>
          </a:xfrm>
        </p:spPr>
        <p:txBody>
          <a:bodyPr>
            <a:normAutofit/>
          </a:bodyPr>
          <a:lstStyle/>
          <a:p>
            <a:r>
              <a:rPr lang="kn-IN" sz="3600" b="1" dirty="0" smtClean="0">
                <a:solidFill>
                  <a:srgbClr val="C00000"/>
                </a:solidFill>
                <a:latin typeface="Arial Narrow" pitchFamily="34" charset="0"/>
              </a:rPr>
              <a:t>ಭಕ್ತಿಯ ಗಾಯನ </a:t>
            </a:r>
            <a:r>
              <a:rPr lang="en-GB" sz="3600" b="1" dirty="0" smtClean="0">
                <a:solidFill>
                  <a:srgbClr val="C00000"/>
                </a:solidFill>
                <a:latin typeface="Arial Narrow" pitchFamily="34" charset="0"/>
              </a:rPr>
              <a:t>/ </a:t>
            </a:r>
            <a:r>
              <a:rPr lang="kn-IN" sz="3600" b="1" dirty="0" smtClean="0">
                <a:solidFill>
                  <a:srgbClr val="C00000"/>
                </a:solidFill>
                <a:latin typeface="Arial Narrow" pitchFamily="34" charset="0"/>
              </a:rPr>
              <a:t>ವಾರಕ್ಕೊಮ್ಮೆ ಕುಟುಂಬದ ಸದಸ್ಯರೊಂದಿಗೆ ಪ್ರಾರ್ಥನೆ</a:t>
            </a:r>
            <a:endParaRPr lang="en-IN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346516"/>
            <a:ext cx="5904656" cy="4056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5" y="3277252"/>
            <a:ext cx="161730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n-IN" u="sng" dirty="0" smtClean="0">
                <a:solidFill>
                  <a:srgbClr val="C00000"/>
                </a:solidFill>
              </a:rPr>
              <a:t>ಬೇಗ ಪ್ರಾರಂಭಿಸಿ….</a:t>
            </a:r>
            <a:endParaRPr lang="en-IN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536" y="5373217"/>
            <a:ext cx="835292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000" b="1" dirty="0" smtClean="0">
                <a:solidFill>
                  <a:srgbClr val="C00000"/>
                </a:solidFill>
              </a:rPr>
              <a:t>ಮಕ್ಕಳು ಹಿರಿಯರೊಂದಿಗೆ ಸಾಪ್ತಾಹಿಕ ಪ್ರಾರ್ಥನೆಯಲ್ಲಿ ಭಾಗವಹಿಸಿದಾಗ, ನಾವು ಅವರ ಕೋಮಲ ಮನಸ್ಸಿನಲ್ಲಿ ಭಕ್ತಿ ಮತ್ತು ಸಂಸ್ಕೃತಿಯ ಬೀಜಗಳನ್ನು ಬಿತ್ತುತ್ತೇವೆ, ಅದು ಅವರು ಬೆಳೆದು ದೊಡ್ಡವರಾದಾಗ ಉತ್ತಮ ಸ್ಥಾನದಲ್ಲಿರುತ್ತದೆ.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908720"/>
            <a:ext cx="730668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10" y="1423253"/>
            <a:ext cx="1224136" cy="156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3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9385495" cy="634082"/>
          </a:xfrm>
        </p:spPr>
        <p:txBody>
          <a:bodyPr>
            <a:noAutofit/>
          </a:bodyPr>
          <a:lstStyle/>
          <a:p>
            <a:r>
              <a:rPr lang="kn-IN" sz="36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ಕುಟುಂಬವು ಸಮಾಜದ ಒಂದು ಘಟಕವಾಗಿದೆ</a:t>
            </a:r>
            <a:endParaRPr lang="en-IN" sz="3600" u="sng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1352179"/>
            <a:ext cx="5699323" cy="4085703"/>
          </a:xfrm>
        </p:spPr>
      </p:pic>
      <p:sp>
        <p:nvSpPr>
          <p:cNvPr id="5" name="TextBox 4"/>
          <p:cNvSpPr txBox="1"/>
          <p:nvPr/>
        </p:nvSpPr>
        <p:spPr>
          <a:xfrm>
            <a:off x="1559497" y="1352179"/>
            <a:ext cx="2923603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000" b="1" dirty="0" smtClean="0">
                <a:solidFill>
                  <a:srgbClr val="C00000"/>
                </a:solidFill>
              </a:rPr>
              <a:t>ಕುಟುಂಬವು ಸಮಾಜದ ಚಿಕ್ಕ ಘಟಕವಾಗಿದೆ.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kn-IN" sz="2000" b="1" dirty="0" smtClean="0">
                <a:solidFill>
                  <a:srgbClr val="C00000"/>
                </a:solidFill>
              </a:rPr>
              <a:t>ಕುಟುಂಬದ ಸದಸ್ಯರು ಪ್ರಾರ್ಥನೆ ಸಲ್ಲಿಸಿದರೆ ಅದು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kn-IN" sz="2000" b="1" dirty="0" smtClean="0">
                <a:solidFill>
                  <a:srgbClr val="C00000"/>
                </a:solidFill>
              </a:rPr>
              <a:t>ತಕ್ಷಣವೇ ಸಮಾಜದಲ್ಲಿ ಸಕಾರಾತ್ಮಕ ಪರಿಣಾಮ ಬೀರುತ್ತದೆ ಮತ್ತು ಸಮಾಜಕ್ಕೂ ಪ್ರಯೋಜನವನ್ನು ನೀಡುತ್ತದೆ.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kn-IN" sz="2400" b="1" u="sng" dirty="0" smtClean="0">
                <a:solidFill>
                  <a:srgbClr val="C00000"/>
                </a:solidFill>
              </a:rPr>
              <a:t>ಓಂ ಶ್ರೀ ಸಾಯಿ ರಾಮ್</a:t>
            </a:r>
            <a:endParaRPr lang="en-IN" sz="24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836712"/>
            <a:ext cx="8496944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n-IN" sz="2000" b="1" dirty="0" smtClean="0">
                <a:solidFill>
                  <a:srgbClr val="C00000"/>
                </a:solidFill>
              </a:rPr>
              <a:t>ಪ್ರತಿ ವಾರ ನಮ್ಮ ಪ್ರಾರ್ಥನೆಯಲ್ಲಿ ನಮ್ಮ ಕುಟುಂಬದ ಎಲ್ಲ ಸದಸ್ಯರನ್ನು ಒಳಗೊಳ್ಳೋಣ ಮತ್ತು ಏಕತೆ, ಶುದ್ಧತೆ ಮತ್ತು ದೈವತ್ವವನ್ನು ಕಾಪಾಡಿಕೊಳ್ಳೋಣ.</a:t>
            </a:r>
            <a:endParaRPr lang="en-GB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sz="5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sz="5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sz="5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n-IN" sz="5400" b="1" dirty="0" smtClean="0">
                <a:solidFill>
                  <a:srgbClr val="C00000"/>
                </a:solidFill>
              </a:rPr>
              <a:t>ಧನ್ಯವಾದಗಳು</a:t>
            </a:r>
            <a:endParaRPr lang="en-US" sz="5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n-IN" sz="5800" b="1" dirty="0" smtClean="0">
                <a:solidFill>
                  <a:srgbClr val="C00000"/>
                </a:solidFill>
              </a:rPr>
              <a:t>ಜೈ ಸಾಯಿ ರಾಮ್</a:t>
            </a:r>
            <a:endParaRPr lang="en-IN" sz="5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7" y="1641624"/>
            <a:ext cx="3254231" cy="27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u="sng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kn-IN" u="sng" dirty="0" smtClean="0">
                <a:solidFill>
                  <a:srgbClr val="C00000"/>
                </a:solidFill>
                <a:latin typeface="Arial Narrow" pitchFamily="34" charset="0"/>
              </a:rPr>
              <a:t>ಸ್ವಯಂ ಪರಿವರ್ತನೆಗಾಗಿ ಸಾಧನಾ</a:t>
            </a:r>
            <a:endParaRPr lang="en-IN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366" y="908720"/>
            <a:ext cx="8744173" cy="5832648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       </a:t>
            </a:r>
          </a:p>
          <a:p>
            <a:pPr marL="0" indent="0">
              <a:buNone/>
            </a:pPr>
            <a:r>
              <a:rPr lang="en-IN" sz="4000" b="1" dirty="0">
                <a:solidFill>
                  <a:srgbClr val="C00000"/>
                </a:solidFill>
                <a:latin typeface="Arial Narrow" pitchFamily="34" charset="0"/>
              </a:rPr>
              <a:t>                            </a:t>
            </a:r>
            <a:r>
              <a:rPr lang="kn-IN" sz="4000" b="1" dirty="0" smtClean="0">
                <a:solidFill>
                  <a:srgbClr val="C00000"/>
                </a:solidFill>
                <a:latin typeface="Arial Narrow" pitchFamily="34" charset="0"/>
              </a:rPr>
              <a:t>ಸಾಧನಾ</a:t>
            </a:r>
            <a:endParaRPr lang="en-IN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20578" y="2126640"/>
            <a:ext cx="2333859" cy="1086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70385" y="2132856"/>
            <a:ext cx="15222" cy="1145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54436" y="2132856"/>
            <a:ext cx="241782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79576" y="3356993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n-IN" sz="2800" b="1" dirty="0" smtClean="0">
                <a:solidFill>
                  <a:srgbClr val="C00000"/>
                </a:solidFill>
                <a:latin typeface="Arial Narrow" pitchFamily="34" charset="0"/>
              </a:rPr>
              <a:t>ವೈಯಕ್ತಿಕ</a:t>
            </a:r>
            <a:r>
              <a:rPr lang="en-IN" sz="28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  <a:p>
            <a:r>
              <a:rPr lang="kn-IN" sz="2800" b="1" dirty="0" smtClean="0">
                <a:solidFill>
                  <a:srgbClr val="C00000"/>
                </a:solidFill>
                <a:latin typeface="Arial Narrow" pitchFamily="34" charset="0"/>
              </a:rPr>
              <a:t>ಸಾಧನಾ</a:t>
            </a:r>
            <a:endParaRPr lang="en-IN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3912" y="3380154"/>
            <a:ext cx="1856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n-IN" sz="2800" b="1" dirty="0" smtClean="0">
                <a:solidFill>
                  <a:srgbClr val="C00000"/>
                </a:solidFill>
                <a:latin typeface="Arial Narrow" pitchFamily="34" charset="0"/>
              </a:rPr>
              <a:t>ಕುಟುಂಬ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kn-IN" sz="2800" b="1" dirty="0" smtClean="0">
                <a:solidFill>
                  <a:srgbClr val="C00000"/>
                </a:solidFill>
                <a:latin typeface="Arial Narrow" pitchFamily="34" charset="0"/>
              </a:rPr>
              <a:t>ಸಾಧನಾ</a:t>
            </a:r>
            <a:endParaRPr lang="en-IN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33353" y="337914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n-IN" sz="2800" b="1" dirty="0" smtClean="0">
                <a:solidFill>
                  <a:srgbClr val="C00000"/>
                </a:solidFill>
                <a:latin typeface="Arial Narrow" pitchFamily="34" charset="0"/>
              </a:rPr>
              <a:t>ಸಮಾಜ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kn-IN" sz="2800" b="1" dirty="0" smtClean="0">
                <a:solidFill>
                  <a:srgbClr val="C00000"/>
                </a:solidFill>
                <a:latin typeface="Arial Narrow" pitchFamily="34" charset="0"/>
              </a:rPr>
              <a:t>ಸಾಧನಾ</a:t>
            </a:r>
            <a:endParaRPr lang="en-IN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66" y="4473807"/>
            <a:ext cx="2327093" cy="1552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42" y="4507283"/>
            <a:ext cx="2640396" cy="1485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11" y="4311100"/>
            <a:ext cx="2641650" cy="174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n-IN" u="sng" dirty="0" smtClean="0">
                <a:solidFill>
                  <a:srgbClr val="C00000"/>
                </a:solidFill>
                <a:latin typeface="Arial Narrow" pitchFamily="34" charset="0"/>
              </a:rPr>
              <a:t>ಕುಟುಂಬ ಸಾಧನಾ...</a:t>
            </a:r>
            <a:endParaRPr lang="en-IN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988897"/>
            <a:ext cx="6552728" cy="3736248"/>
          </a:xfrm>
        </p:spPr>
      </p:pic>
      <p:sp>
        <p:nvSpPr>
          <p:cNvPr id="4" name="TextBox 3"/>
          <p:cNvSpPr txBox="1"/>
          <p:nvPr/>
        </p:nvSpPr>
        <p:spPr>
          <a:xfrm>
            <a:off x="317500" y="4966568"/>
            <a:ext cx="10769600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200" b="1" dirty="0" smtClean="0">
                <a:solidFill>
                  <a:srgbClr val="C00000"/>
                </a:solidFill>
              </a:rPr>
              <a:t>ಕುಟುಂಬವು ಬಹಳ ಮುಖ್ಯವಾದ ಅಂಶವಾಗಿದೆ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kn-IN" sz="2200" b="1" dirty="0" smtClean="0">
                <a:solidFill>
                  <a:srgbClr val="C00000"/>
                </a:solidFill>
              </a:rPr>
              <a:t>ಕುಟುಂಬದ ಸದಸ್ಯರು ನಮ್ಮ ಆಲೋಚನೆಗಳು ಮತ್ತು ಕ್ರಿಯೆಗಳ ಮೇಲೆ ಪ್ರಭಾವ ಬೀರುತ್ತಾರೆ. ನಾವು ನಮ್ಮ ಜೀವನದ ಬಹುಭಾಗವನ್ನು ಕುಟುಂಬದ ಸದಸ್ಯರೊಂದಿಗೆ ಕಳೆಯುತ್ತೇವೆ. ಆದ್ದರಿಂದ ಸಾಧನಾ ಪಥದಲ್ಲಿ ಕುಟುಂಬವನ್ನು ಒಳಗೊಳ್ಳುವುದು ಬಹಳ ಮುಖ್ಯ.</a:t>
            </a:r>
            <a:endParaRPr lang="en-GB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kn-IN" u="sng" dirty="0" smtClean="0">
                <a:solidFill>
                  <a:srgbClr val="C00000"/>
                </a:solidFill>
                <a:latin typeface="Arial Narrow" pitchFamily="34" charset="0"/>
              </a:rPr>
              <a:t>ಕುಟುಂಬ ಪ್ರಾರ್ಥನೆಯ ಅಗತ್ಯವಿದೆ</a:t>
            </a:r>
            <a:endParaRPr lang="en-IN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980729"/>
            <a:ext cx="6313204" cy="5616575"/>
          </a:xfrm>
        </p:spPr>
      </p:pic>
      <p:sp>
        <p:nvSpPr>
          <p:cNvPr id="4" name="TextBox 3"/>
          <p:cNvSpPr txBox="1"/>
          <p:nvPr/>
        </p:nvSpPr>
        <p:spPr>
          <a:xfrm>
            <a:off x="1519311" y="980729"/>
            <a:ext cx="2128417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000" dirty="0" smtClean="0">
                <a:solidFill>
                  <a:srgbClr val="C00000"/>
                </a:solidFill>
              </a:rPr>
              <a:t>ಒಟ್ಟಿಗೆ ಪ್ರಾರ್ಥಿಸುವ ಕುಟುಂಬ ಒಟ್ಟಿಗೆ ಇರುತ್ತದೆ ... ಆದ್ದರಿಂದ ನಾವು ನಮ್ಮ ಸಾಧನಾ ಪಥದ ಭಕ್ತಿಗೀತೆ ಮತ್ತು ಪ್ರಾರ್ಥನೆಯಲ್ಲಿ ನಮ್ಮ ಕುಟುಂಬಗಳನ್ನು ಒಳಗೊಳ್ಳುವುದು ಮುಖ್ಯವಾಗಿದೆ.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504056"/>
          </a:xfrm>
        </p:spPr>
        <p:txBody>
          <a:bodyPr>
            <a:noAutofit/>
          </a:bodyPr>
          <a:lstStyle/>
          <a:p>
            <a:r>
              <a:rPr lang="kn-IN" sz="4000" u="sng" dirty="0" smtClean="0">
                <a:solidFill>
                  <a:srgbClr val="C00000"/>
                </a:solidFill>
              </a:rPr>
              <a:t>ಸಾಪ್ತಾಹಿಕ ಪ್ರಾರ್ಥನೆ / ಭಜನೆ</a:t>
            </a:r>
            <a:endParaRPr lang="en-IN" sz="4000" u="sng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24" y="731485"/>
            <a:ext cx="6911968" cy="424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44" y="1045890"/>
            <a:ext cx="1223521" cy="1807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400" y="4941168"/>
            <a:ext cx="1008208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200" b="1" dirty="0" smtClean="0">
                <a:solidFill>
                  <a:srgbClr val="C00000"/>
                </a:solidFill>
              </a:rPr>
              <a:t>ನಾವು ಭಜನೆಗಳನ್ನು ಹಾಡಿದಾಗ ಮತ್ತು ವಾರಕ್ಕೊಮ್ಮೆಯಾದರೂ ಪ್ರಾರ್ಥನೆ ಸಲ್ಲಿಸಿದಾಗ ಅದು ಬಹಳಷ್ಟು ಧನಾತ್ಮಕ ಕಂಪನಗಳನ್ನು ಉಂಟುಮಾಡುತ್ತದೆ, ಇದು ಕುಟುಂಬದಲ್ಲಿ ಶಾಂತಿ ಮತ್ತು ಪ್ರೀತಿಯನ್ನು ಖಾತ್ರಿಗೊಳಿಸುತ್ತದೆ.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kn-IN" sz="2200" b="1" dirty="0" smtClean="0">
                <a:solidFill>
                  <a:srgbClr val="C00000"/>
                </a:solidFill>
              </a:rPr>
              <a:t>ಕುಟುಂಬದ ಸದಸ್ಯರಲ್ಲಿ ಉತ್ತಮ ತಿಳುವಳಿಕೆ, ಸಹನೆ ಮತ್ತು ತಾಳ್ಮೆ ಇರುತ್ತದೆ.</a:t>
            </a:r>
            <a:endParaRPr lang="en-GB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8864991" cy="563562"/>
          </a:xfrm>
        </p:spPr>
        <p:txBody>
          <a:bodyPr>
            <a:noAutofit/>
          </a:bodyPr>
          <a:lstStyle/>
          <a:p>
            <a:r>
              <a:rPr lang="kn-IN" sz="3200" u="sng" dirty="0" smtClean="0">
                <a:solidFill>
                  <a:srgbClr val="C00000"/>
                </a:solidFill>
                <a:latin typeface="Arial Narrow" pitchFamily="34" charset="0"/>
              </a:rPr>
              <a:t>ಸಾಪ್ತಾಹಿಕ ಪ್ರಾರ್ಥನೆಯ ಆಧ್ಯಾತ್ಮಿಕ ಪ್ರಯೋಜನ</a:t>
            </a:r>
            <a:endParaRPr lang="en-US" sz="3200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" name="Content Placeholder 3" descr="lord krishna dancing on serpent k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66800"/>
            <a:ext cx="4419600" cy="4876800"/>
          </a:xfrm>
          <a:prstGeom prst="rect">
            <a:avLst/>
          </a:prstGeom>
        </p:spPr>
      </p:pic>
      <p:pic>
        <p:nvPicPr>
          <p:cNvPr id="5" name="Picture 4" descr="Tongu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143001"/>
            <a:ext cx="3154548" cy="288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6201" y="2836902"/>
            <a:ext cx="202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n-IN" b="1" dirty="0" smtClean="0">
                <a:solidFill>
                  <a:srgbClr val="FFFF00"/>
                </a:solidFill>
                <a:latin typeface="Arial Narrow" pitchFamily="34" charset="0"/>
              </a:rPr>
              <a:t>ಸಾಯಿರಾಂ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4495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n-IN" sz="2400" b="1" dirty="0" smtClean="0">
                <a:solidFill>
                  <a:srgbClr val="C00000"/>
                </a:solidFill>
                <a:latin typeface="Arial Narrow" pitchFamily="34" charset="0"/>
              </a:rPr>
              <a:t>ಸುಳ್ಳು ಹೇಳುವುದು</a:t>
            </a:r>
            <a:endParaRPr lang="en-US" sz="2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kn-IN" sz="2400" b="1" dirty="0" smtClean="0">
                <a:solidFill>
                  <a:srgbClr val="C00000"/>
                </a:solidFill>
                <a:latin typeface="Arial Narrow" pitchFamily="34" charset="0"/>
              </a:rPr>
              <a:t>ಇತರರ ಬಗ್ಗೆ ಕೆಟ್ಟದಾಗಿ ಮಾತನಾಡುವುದು</a:t>
            </a:r>
            <a:endParaRPr lang="en-US" sz="2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kn-IN" sz="2400" b="1" dirty="0" smtClean="0">
                <a:solidFill>
                  <a:srgbClr val="C00000"/>
                </a:solidFill>
                <a:latin typeface="Arial Narrow" pitchFamily="34" charset="0"/>
              </a:rPr>
              <a:t>ಹಗರಣದಲ್ಲಿ ಪಾಲ್ಗೊಳ್ಳುವಿಕೆ</a:t>
            </a:r>
            <a:endParaRPr lang="en-US" sz="2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kn-IN" sz="2400" b="1" dirty="0" smtClean="0">
                <a:solidFill>
                  <a:srgbClr val="C00000"/>
                </a:solidFill>
                <a:latin typeface="Arial Narrow" pitchFamily="34" charset="0"/>
              </a:rPr>
              <a:t>ಅತಿಯಾದ ಮಾತು.</a:t>
            </a: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965201" y="3634858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2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n-IN" u="sng" dirty="0" smtClean="0">
                <a:solidFill>
                  <a:srgbClr val="C00000"/>
                </a:solidFill>
                <a:latin typeface="Arial Narrow" pitchFamily="34" charset="0"/>
              </a:rPr>
              <a:t>ಒಂದು ಪ್ರಶ್ನೆ ಬರಬಹುದು....</a:t>
            </a:r>
            <a:endParaRPr lang="en-IN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086469"/>
            <a:ext cx="4980012" cy="4110170"/>
          </a:xfrm>
        </p:spPr>
      </p:pic>
      <p:sp>
        <p:nvSpPr>
          <p:cNvPr id="4" name="TextBox 3"/>
          <p:cNvSpPr txBox="1"/>
          <p:nvPr/>
        </p:nvSpPr>
        <p:spPr>
          <a:xfrm>
            <a:off x="1857872" y="1052736"/>
            <a:ext cx="3168352" cy="5324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000" b="1" dirty="0" smtClean="0">
                <a:solidFill>
                  <a:srgbClr val="C00000"/>
                </a:solidFill>
              </a:rPr>
              <a:t>ಒಂದು ಕುಟುಂಬದಲ್ಲಿ ಒಬ್ಬರು ಅಥವಾ ಇಬ್ಬರು ಮಾತ್ರ ಭಕ್ತರು. ಭಜನೆ/ಪ್ರಾರ್ಥನೆಗಾಗಿ ನಾವು ಪ್ರತಿ ವಾರ ಹೇಗೆ ಭೇಟಿಯಾಗಬಹುದು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  <a:endParaRPr lang="en-GB" sz="2000" b="1" dirty="0">
              <a:solidFill>
                <a:srgbClr val="C00000"/>
              </a:solidFill>
            </a:endParaRPr>
          </a:p>
          <a:p>
            <a:r>
              <a:rPr lang="kn-IN" sz="2000" b="1" dirty="0" smtClean="0">
                <a:solidFill>
                  <a:srgbClr val="C00000"/>
                </a:solidFill>
              </a:rPr>
              <a:t>ಭಗವಾನ್ ತನ್ನನ್ನು ಪ್ರಾರ್ಥಿಸಲು ಎಂದಿಗೂ ಹೇಳಿಲ್ಲ ... ಆದರೆ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kn-IN" sz="2000" b="1" dirty="0" smtClean="0">
                <a:solidFill>
                  <a:srgbClr val="C00000"/>
                </a:solidFill>
              </a:rPr>
              <a:t>ನಮ್ಮ ನಂಬಿಕೆಯ ಯಾವುದೇ ದೇವತೆ / ದೇವರಿಗೆ ಅವರು ಯಾವುದೇ ಪ್ರಾರ್ಥನೆಗೆ ಪ್ರತಿಕ್ರಿಯಿಸುತ್ತಾರೆ ... ಆದರೆ ಅವಿಭಕ್ತ ಕುಟುಂಬದ ಪ್ರಾರ್ಥನೆಯ ಅಭ್ಯಾಸವು ಅತ್ಯಂತ ಮುಖ್ಯವಾಗಿದೆ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kn-IN" u="sng" dirty="0" smtClean="0">
                <a:solidFill>
                  <a:srgbClr val="C00000"/>
                </a:solidFill>
                <a:latin typeface="Arial Narrow" pitchFamily="34" charset="0"/>
              </a:rPr>
              <a:t>ಕ್ರಮಬದ್ಧತೆ ಮುಖ್ಯ</a:t>
            </a:r>
            <a:endParaRPr lang="en-IN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052736"/>
            <a:ext cx="5437324" cy="3623588"/>
          </a:xfrm>
        </p:spPr>
      </p:pic>
      <p:sp>
        <p:nvSpPr>
          <p:cNvPr id="4" name="TextBox 3"/>
          <p:cNvSpPr txBox="1"/>
          <p:nvPr/>
        </p:nvSpPr>
        <p:spPr>
          <a:xfrm>
            <a:off x="368300" y="4572488"/>
            <a:ext cx="10012634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000" b="1" dirty="0" smtClean="0">
                <a:solidFill>
                  <a:srgbClr val="C00000"/>
                </a:solidFill>
              </a:rPr>
              <a:t>ಎಲ್ಲಾ ಕುಟುಂಬದ ಸದಸ್ಯರು ನಿರ್ದಿಷ್ಟ ಸಮಯದಲ್ಲಿ ಲಭ್ಯವಿಲ್ಲದಿದ್ದರೆ ಏನಾಗುತ್ತದೆ?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kn-IN" sz="2000" b="1" dirty="0" smtClean="0">
                <a:solidFill>
                  <a:srgbClr val="C00000"/>
                </a:solidFill>
              </a:rPr>
              <a:t>ಸಿದ್ಧರಿರುವ ಮತ್ತು ಲಭ್ಯವಿರುವವರೊಂದಿಗೆ ಕುಟುಂಬ ಪ್ರಾರ್ಥನೆಯನ್ನು ಪ್ರಾರಂಭಿಸಿ.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kn-IN" sz="2000" b="1" dirty="0" smtClean="0">
                <a:solidFill>
                  <a:srgbClr val="C00000"/>
                </a:solidFill>
              </a:rPr>
              <a:t>ಒಂದು ನಿರ್ದಿಷ್ಟ ದಿನ ಮತ್ತು ಸಮಯವನ್ನು ನಿಗದಿಪಡಿಸಿ ಭಕ್ತಿಯಿಂದ ನಿಯಮಿತವಾಗಿ ಮಾಡುವುದರಿಂದ ಇತರ ಕುಟುಂಬ ಸದಸ್ಯರು ಸಹ ಸೇರುತ್ತಾರೆ ... ಸ್ವಾಮಿ ಕೆಲಸ ಮಾಡಲು ಅನುಮತಿಸಿ ...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5" y="1340769"/>
            <a:ext cx="1101477" cy="12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kn-IN" u="sng" dirty="0" smtClean="0">
                <a:solidFill>
                  <a:srgbClr val="C00000"/>
                </a:solidFill>
                <a:latin typeface="Arial Narrow" pitchFamily="34" charset="0"/>
              </a:rPr>
              <a:t>ತಾಳ್ಮೆಯಿಂದಿರಿ</a:t>
            </a:r>
            <a:endParaRPr lang="en-IN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200" y="4653136"/>
            <a:ext cx="896424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n-IN" sz="2400" b="1" dirty="0" smtClean="0">
                <a:solidFill>
                  <a:srgbClr val="C00000"/>
                </a:solidFill>
              </a:rPr>
              <a:t>ಕುಟುಂಬದ ಸದಸ್ಯರೊಂದಿಗೆ ತಾಳ್ಮೆಯಿಂದಿರಬೇಕು... ಅವರು ಸಮಯಕ್ಕೆ ಸರಿಯಾಗಿ ಭಾಗವಹಿಸುತ್ತಾರೆಯೇ ಇತ್ಯಾದಿ.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kn-IN" sz="2400" b="1" dirty="0" smtClean="0">
                <a:solidFill>
                  <a:srgbClr val="C00000"/>
                </a:solidFill>
              </a:rPr>
              <a:t>ನಮ್ಮ ಸಾಧನಾ ಫಲಿತಾಂಶವಾಗಿ ನಮ್ಮ ಕುಟುಂಬದ ಸದಸ್ಯರು ನಮ್ಮಲ್ಲಿ ಗೋಚರಿಸುವ ಧನಾತ್ಮಕ ರೂಪಾಂತರವನ್ನು ನೋಡಬೇಕು...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836713"/>
            <a:ext cx="6696744" cy="3649809"/>
          </a:xfrm>
        </p:spPr>
      </p:pic>
    </p:spTree>
    <p:extLst>
      <p:ext uri="{BB962C8B-B14F-4D97-AF65-F5344CB8AC3E}">
        <p14:creationId xmlns:p14="http://schemas.microsoft.com/office/powerpoint/2010/main" val="20254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309</Words>
  <Application>Microsoft Office PowerPoint</Application>
  <PresentationFormat>Custom</PresentationFormat>
  <Paragraphs>49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ಓಂ ಶ್ರೀ ಸಾಯಿ ರಾಮ್</vt:lpstr>
      <vt:lpstr> ಸ್ವಯಂ ಪರಿವರ್ತನೆಗಾಗಿ ಸಾಧನಾ</vt:lpstr>
      <vt:lpstr>ಕುಟುಂಬ ಸಾಧನಾ...</vt:lpstr>
      <vt:lpstr>ಕುಟುಂಬ ಪ್ರಾರ್ಥನೆಯ ಅಗತ್ಯವಿದೆ</vt:lpstr>
      <vt:lpstr>ಸಾಪ್ತಾಹಿಕ ಪ್ರಾರ್ಥನೆ / ಭಜನೆ</vt:lpstr>
      <vt:lpstr>ಸಾಪ್ತಾಹಿಕ ಪ್ರಾರ್ಥನೆಯ ಆಧ್ಯಾತ್ಮಿಕ ಪ್ರಯೋಜನ</vt:lpstr>
      <vt:lpstr>ಒಂದು ಪ್ರಶ್ನೆ ಬರಬಹುದು....</vt:lpstr>
      <vt:lpstr>ಕ್ರಮಬದ್ಧತೆ ಮುಖ್ಯ</vt:lpstr>
      <vt:lpstr>ತಾಳ್ಮೆಯಿಂದಿರಿ</vt:lpstr>
      <vt:lpstr>ಬೇಗ ಪ್ರಾರಂಭಿಸಿ….</vt:lpstr>
      <vt:lpstr>ಕುಟುಂಬವು ಸಮಾಜದ ಒಂದು ಘಟಕವಾಗಿದೆ</vt:lpstr>
      <vt:lpstr>ಓಂ ಶ್ರೀ ಸಾಯಿ ರಾಮ್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Sri Sai Ram</dc:title>
  <dc:creator>user</dc:creator>
  <cp:lastModifiedBy>HP</cp:lastModifiedBy>
  <cp:revision>9</cp:revision>
  <dcterms:created xsi:type="dcterms:W3CDTF">2022-03-28T14:30:48Z</dcterms:created>
  <dcterms:modified xsi:type="dcterms:W3CDTF">2022-03-29T11:13:25Z</dcterms:modified>
</cp:coreProperties>
</file>