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1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14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95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545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34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69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0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24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4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6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01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8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C4953-8C38-4F53-95A0-15A7E4E2101A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2F4C-9966-47A5-A2B3-AA06F9362E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1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3"/>
            <a:ext cx="7772400" cy="504055"/>
          </a:xfrm>
        </p:spPr>
        <p:txBody>
          <a:bodyPr>
            <a:noAutofit/>
          </a:bodyPr>
          <a:lstStyle/>
          <a:p>
            <a:r>
              <a:rPr lang="kn-IN" sz="3200" u="sng" dirty="0">
                <a:solidFill>
                  <a:srgbClr val="800000"/>
                </a:solidFill>
              </a:rPr>
              <a:t>ಓಂ ಶ್ರೀ ಸಾಯಿ ರಾಮ್</a:t>
            </a:r>
            <a:endParaRPr lang="en-IN" sz="3200" u="sng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84976" cy="5472608"/>
          </a:xfrm>
        </p:spPr>
        <p:txBody>
          <a:bodyPr>
            <a:normAutofit/>
          </a:bodyPr>
          <a:lstStyle/>
          <a:p>
            <a:r>
              <a:rPr lang="kn-IN" sz="3200" b="1" dirty="0">
                <a:solidFill>
                  <a:srgbClr val="800000"/>
                </a:solidFill>
              </a:rPr>
              <a:t>4.ಸಂಸ್ಥೆಯಲ್ಲಿ ನಡೆಸುವ </a:t>
            </a:r>
            <a:endParaRPr lang="en-IN" sz="3200" b="1" dirty="0" smtClean="0">
              <a:solidFill>
                <a:srgbClr val="800000"/>
              </a:solidFill>
            </a:endParaRPr>
          </a:p>
          <a:p>
            <a:r>
              <a:rPr lang="kn-IN" sz="3200" b="1" dirty="0" smtClean="0">
                <a:solidFill>
                  <a:srgbClr val="800000"/>
                </a:solidFill>
              </a:rPr>
              <a:t>ಭಜನೆ/ನಗರಸಂಕೀರ್ತನೆ </a:t>
            </a:r>
            <a:r>
              <a:rPr lang="kn-IN" sz="3200" b="1" dirty="0">
                <a:solidFill>
                  <a:srgbClr val="800000"/>
                </a:solidFill>
              </a:rPr>
              <a:t>ಕಾರ್ಯಕ್ರಮಕ್ಕೆ </a:t>
            </a:r>
            <a:endParaRPr lang="en-IN" sz="3200" b="1" dirty="0" smtClean="0">
              <a:solidFill>
                <a:srgbClr val="800000"/>
              </a:solidFill>
            </a:endParaRPr>
          </a:p>
          <a:p>
            <a:r>
              <a:rPr lang="kn-IN" sz="3200" b="1" dirty="0" smtClean="0">
                <a:solidFill>
                  <a:srgbClr val="800000"/>
                </a:solidFill>
              </a:rPr>
              <a:t>ತಿಂಗಳಿಗೊಮ್ಮೆಯಾದರೂ ಹಾಜರಾಗುವುದು</a:t>
            </a:r>
            <a:r>
              <a:rPr lang="en-IN" sz="3200" b="1" dirty="0" smtClean="0">
                <a:solidFill>
                  <a:srgbClr val="800000"/>
                </a:solidFill>
              </a:rPr>
              <a:t>.</a:t>
            </a:r>
            <a:endParaRPr lang="en-IN" sz="3200" b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71749"/>
            <a:ext cx="5042668" cy="35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683083"/>
          </a:xfrm>
        </p:spPr>
        <p:txBody>
          <a:bodyPr>
            <a:normAutofit/>
          </a:bodyPr>
          <a:lstStyle/>
          <a:p>
            <a:pPr algn="ctr"/>
            <a:r>
              <a:rPr lang="kn-IN" sz="3200" b="1" u="sng" dirty="0">
                <a:solidFill>
                  <a:srgbClr val="800000"/>
                </a:solidFill>
                <a:latin typeface="Arial Narrow" pitchFamily="34" charset="0"/>
              </a:rPr>
              <a:t>ಚಿಂತನೆಯ ಪದ ಮತ್ತು ಕಾರ್ಯದ ಏಕತೆ</a:t>
            </a:r>
            <a:endParaRPr lang="en-US" sz="3200" b="1" u="sng" dirty="0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6" name="Picture 5" descr="382358_176210742543124_121982914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799715"/>
            <a:ext cx="5040560" cy="577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316835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800" dirty="0" smtClean="0">
                <a:solidFill>
                  <a:srgbClr val="800000"/>
                </a:solidFill>
              </a:rPr>
              <a:t>ಚಿಂತನೆ- ಪರಮಾತ್ಮನ ರೂಪ- ಭಾವ</a:t>
            </a:r>
            <a:r>
              <a:rPr lang="en-IN" sz="28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kn-IN" sz="2800" dirty="0" smtClean="0">
                <a:solidFill>
                  <a:srgbClr val="800000"/>
                </a:solidFill>
              </a:rPr>
              <a:t>ಪದ- ದೈವಿಕ ಗೀತೆ-ರಾಗ</a:t>
            </a:r>
            <a:r>
              <a:rPr lang="en-IN" sz="28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kn-IN" sz="2800" dirty="0" smtClean="0">
                <a:solidFill>
                  <a:srgbClr val="800000"/>
                </a:solidFill>
              </a:rPr>
              <a:t>ಪತ್ರ- ಚಪ್ಪಾಳೆ- ತಲಾ</a:t>
            </a:r>
            <a:r>
              <a:rPr lang="en-IN" sz="2800" dirty="0" smtClean="0">
                <a:solidFill>
                  <a:srgbClr val="800000"/>
                </a:solidFill>
              </a:rPr>
              <a:t>  </a:t>
            </a:r>
            <a:r>
              <a:rPr lang="kn-IN" sz="2800" dirty="0" smtClean="0">
                <a:solidFill>
                  <a:srgbClr val="800000"/>
                </a:solidFill>
              </a:rPr>
              <a:t>ಏಕತೆ ಮತ್ತು ಶುದ್ಧತೆ...</a:t>
            </a:r>
            <a:endParaRPr lang="en-GB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kn-IN" b="1" u="sng" dirty="0">
                <a:solidFill>
                  <a:srgbClr val="800000"/>
                </a:solidFill>
                <a:latin typeface="Arial Narrow" pitchFamily="34" charset="0"/>
              </a:rPr>
              <a:t>ನಾಮಸ್ಮರಣೆಯ ಶಕ್ತಿ</a:t>
            </a:r>
            <a:endParaRPr lang="en-US" b="1" u="sng" dirty="0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lord krishna dancing on serpent k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4419600" cy="4876800"/>
          </a:xfrm>
          <a:prstGeom prst="rect">
            <a:avLst/>
          </a:prstGeom>
        </p:spPr>
      </p:pic>
      <p:pic>
        <p:nvPicPr>
          <p:cNvPr id="5" name="Picture 4" descr="Tongu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0"/>
            <a:ext cx="3154548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590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SAIRAM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52285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n-IN" sz="2000" b="1" dirty="0" smtClean="0">
                <a:solidFill>
                  <a:srgbClr val="800000"/>
                </a:solidFill>
                <a:latin typeface="Arial Narrow" pitchFamily="34" charset="0"/>
              </a:rPr>
              <a:t>ಸುಳ್ಳು ಹೇಳುವುದು</a:t>
            </a:r>
            <a:endParaRPr lang="en-IN" sz="2000" b="1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000" b="1" dirty="0" smtClean="0">
                <a:solidFill>
                  <a:srgbClr val="800000"/>
                </a:solidFill>
                <a:latin typeface="Arial Narrow" pitchFamily="34" charset="0"/>
              </a:rPr>
              <a:t>ಇತರರ ಬಗ್ಗೆ ಕೆಟ್ಟದಾಗಿ </a:t>
            </a:r>
            <a:r>
              <a:rPr lang="en-IN" sz="2000" b="1" dirty="0" smtClean="0">
                <a:solidFill>
                  <a:srgbClr val="800000"/>
                </a:solidFill>
                <a:latin typeface="Arial Narrow" pitchFamily="34" charset="0"/>
              </a:rPr>
              <a:t>   </a:t>
            </a:r>
            <a:r>
              <a:rPr lang="kn-IN" sz="2000" b="1" dirty="0" smtClean="0">
                <a:solidFill>
                  <a:srgbClr val="800000"/>
                </a:solidFill>
                <a:latin typeface="Arial Narrow" pitchFamily="34" charset="0"/>
              </a:rPr>
              <a:t>ಮಾತನಾಡುವುದು</a:t>
            </a:r>
            <a:endParaRPr lang="en-IN" sz="2000" b="1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000" b="1" dirty="0" smtClean="0">
                <a:solidFill>
                  <a:srgbClr val="800000"/>
                </a:solidFill>
                <a:latin typeface="Arial Narrow" pitchFamily="34" charset="0"/>
              </a:rPr>
              <a:t>ಹಗರಣದಲ್ಲಿ ಭಾಗಿಯಾಗಿರುವುದು </a:t>
            </a:r>
            <a:endParaRPr lang="en-IN" sz="2000" b="1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000" b="1" dirty="0" smtClean="0">
                <a:solidFill>
                  <a:srgbClr val="800000"/>
                </a:solidFill>
                <a:latin typeface="Arial Narrow" pitchFamily="34" charset="0"/>
              </a:rPr>
              <a:t>ಅತಿಯಾದ ಮಾತು.</a:t>
            </a:r>
            <a:endParaRPr lang="en-US" sz="20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410200" y="3810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kn-IN" b="1" u="sng" dirty="0">
                <a:solidFill>
                  <a:srgbClr val="800000"/>
                </a:solidFill>
              </a:rPr>
              <a:t>ಚಪ್ಪಾಳೆ ತಟ್ಟಿ ಹಾಡಿ...</a:t>
            </a:r>
            <a:endParaRPr lang="en-US" b="1" u="sng" dirty="0">
              <a:solidFill>
                <a:srgbClr val="800000"/>
              </a:solidFill>
            </a:endParaRPr>
          </a:p>
        </p:txBody>
      </p:sp>
      <p:pic>
        <p:nvPicPr>
          <p:cNvPr id="8" name="Content Placeholder 7" descr="il_fullxfull.314192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762076"/>
            <a:ext cx="3733800" cy="4977155"/>
          </a:xfrm>
        </p:spPr>
      </p:pic>
      <p:pic>
        <p:nvPicPr>
          <p:cNvPr id="9" name="Picture 8" descr="JR61205-unsubs-fly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199"/>
            <a:ext cx="3581400" cy="2398705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1999"/>
            <a:ext cx="3581400" cy="24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ನಿಯಮಿತ ಭಜನೆಗಳು</a:t>
            </a:r>
            <a:endParaRPr lang="en-IN" u="sng" dirty="0">
              <a:solidFill>
                <a:srgbClr val="8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229600" cy="4629150"/>
          </a:xfrm>
        </p:spPr>
      </p:pic>
      <p:sp>
        <p:nvSpPr>
          <p:cNvPr id="4" name="TextBox 3"/>
          <p:cNvSpPr txBox="1"/>
          <p:nvPr/>
        </p:nvSpPr>
        <p:spPr>
          <a:xfrm>
            <a:off x="638473" y="5541332"/>
            <a:ext cx="81369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400" dirty="0" smtClean="0">
                <a:solidFill>
                  <a:srgbClr val="800000"/>
                </a:solidFill>
              </a:rPr>
              <a:t>ಮೇಲಿನ ಪ್ರಯೋಜನಗಳ ದೃಷ್ಟಿಯಿಂದ</a:t>
            </a:r>
            <a:r>
              <a:rPr lang="en-IN" sz="2400" dirty="0" smtClean="0">
                <a:solidFill>
                  <a:srgbClr val="800000"/>
                </a:solidFill>
              </a:rPr>
              <a:t> </a:t>
            </a:r>
            <a:r>
              <a:rPr lang="kn-IN" sz="2400" dirty="0" smtClean="0">
                <a:solidFill>
                  <a:srgbClr val="800000"/>
                </a:solidFill>
              </a:rPr>
              <a:t>ಸಂಘಟನೆಯ ಎಲ್ಲಾ ಸದಸ್ಯರು, ಭಕ್ತರು ಮತ್ತು ಪದಾಧಿಕಾರಿಗಳಿಗೆ ಭಗವಾನ್ ಈ ಚಟುವಟಿಕೆಯನ್ನು ಆಶೀರ್ವದಿಸಿದ್ದಾರೆ</a:t>
            </a:r>
            <a:r>
              <a:rPr lang="en-IN" sz="2400" dirty="0" smtClean="0">
                <a:solidFill>
                  <a:srgbClr val="800000"/>
                </a:solidFill>
              </a:rPr>
              <a:t>.</a:t>
            </a:r>
            <a:endParaRPr lang="en-GB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66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kn-IN" sz="6600" b="1" dirty="0" smtClean="0">
                <a:solidFill>
                  <a:srgbClr val="800000"/>
                </a:solidFill>
              </a:rPr>
              <a:t>ಧನ್ಯವಾದಗಳು</a:t>
            </a:r>
            <a:endParaRPr lang="en-IN" sz="66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kn-IN" sz="6600" b="1" dirty="0" smtClean="0">
                <a:solidFill>
                  <a:srgbClr val="800000"/>
                </a:solidFill>
              </a:rPr>
              <a:t>ಮತ್ತು</a:t>
            </a:r>
            <a:endParaRPr lang="en-IN" sz="66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kn-IN" sz="6600" b="1" dirty="0">
                <a:solidFill>
                  <a:srgbClr val="800000"/>
                </a:solidFill>
              </a:rPr>
              <a:t>ಜೈ ಸಾಯಿ ರಾಮ್</a:t>
            </a:r>
            <a:endParaRPr lang="en-IN" sz="6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ಮೂಲಭೂತ ಬಾಧ್ಯತೆ</a:t>
            </a:r>
            <a:endParaRPr lang="en-IN" u="sng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4002"/>
            <a:ext cx="3960440" cy="52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396044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400" dirty="0" smtClean="0">
                <a:solidFill>
                  <a:srgbClr val="800000"/>
                </a:solidFill>
              </a:rPr>
              <a:t>ಈ ಅಂಶವು ಭಕ್ತರಿಗೆ ಮತ್ತು ಸಂಸ್ಥೆಯ ಸದಸ್ಯರಿಗೆ ಮೂಲಭೂತ ಮತ್ತು ಮೂಲಭೂತ ಬಾಧ್ಯತೆಗಳಲ್ಲಿ ಒಂದಾಗಿದೆ.</a:t>
            </a:r>
            <a:endParaRPr lang="en-GB" sz="2400" dirty="0" smtClean="0">
              <a:solidFill>
                <a:srgbClr val="800000"/>
              </a:solidFill>
            </a:endParaRPr>
          </a:p>
          <a:p>
            <a:endParaRPr lang="en-IN" sz="2400" dirty="0" smtClean="0">
              <a:solidFill>
                <a:srgbClr val="800000"/>
              </a:solidFill>
            </a:endParaRPr>
          </a:p>
          <a:p>
            <a:r>
              <a:rPr lang="kn-IN" sz="2400" dirty="0" smtClean="0">
                <a:solidFill>
                  <a:srgbClr val="800000"/>
                </a:solidFill>
              </a:rPr>
              <a:t>ಭಜನೆಯು ನಮ್ಮ ಭಗವಾನ್ ಅವರ ಅವತಾರಿಕ್ ಮಿಷನ್ ಅನ್ನು ಪ್ರಾರಂಭಿಸಿದ ಚಟುವಟಿಕೆಯಾಗಿದೆ.</a:t>
            </a:r>
            <a:endParaRPr lang="en-GB" sz="2400" dirty="0">
              <a:solidFill>
                <a:srgbClr val="800000"/>
              </a:solidFill>
            </a:endParaRPr>
          </a:p>
          <a:p>
            <a:endParaRPr lang="en-GB" sz="2400" dirty="0" smtClean="0">
              <a:solidFill>
                <a:srgbClr val="800000"/>
              </a:solidFill>
            </a:endParaRPr>
          </a:p>
          <a:p>
            <a:r>
              <a:rPr lang="kn-IN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"ಮಾನಸ ಭಜೋರೇ ಗುರುಚರಣಂ..."</a:t>
            </a:r>
            <a:endParaRPr lang="en-GB" sz="24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kn-IN" b="1" u="sng" dirty="0">
                <a:solidFill>
                  <a:srgbClr val="800000"/>
                </a:solidFill>
              </a:rPr>
              <a:t>ಮೂಲ ಚಟುವಟಿಕೆ</a:t>
            </a:r>
            <a:endParaRPr lang="en-IN" u="sng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952328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ಯಾವುದೇ ಭಜನಾ ಮಂಡಳಿ ಅಥವಾ ಸಮಿತಿಯಲ್ಲಿ ಭಜನೆ ಮೂಲಭೂತ ಚಟುವಟಿಕೆಯಾಗಿದೆ. ನಾವು ಭಜನೆಯಲ್ಲಿ ಭಾಗವಹಿಸಲು ಮೂಲಭೂತವಾಗಿ ಸಮಿತಿಯಲ್ಲಿ ಒಟ್ಟುಗೂಡುತ್ತೇವೆ.</a:t>
            </a:r>
            <a:endParaRPr lang="en-GB" sz="2000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endParaRPr lang="en-IN" sz="2000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r>
              <a:rPr lang="kn-IN" sz="20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ಭಜನೆ ಮತ್ತು ನಾಗರಸಂಕೀರ್ತನೆಯು ನಮ್ಮ ಭಗವಂತ ನಮಗೆ ಸೂಚಿಸಿರುವ ನಾಮಸ್ಮರಣೆಯ ಒಂದು ಭಾಗವಾಗಿದೆ</a:t>
            </a:r>
            <a:endParaRPr lang="en-GB" sz="20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41" y="2038162"/>
            <a:ext cx="5267401" cy="32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9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ನಾಮಸ್ಮರಣೆ ಒಂದೇ ದಾರಿ...</a:t>
            </a:r>
            <a:endParaRPr lang="en-IN" u="sng" dirty="0">
              <a:solidFill>
                <a:srgbClr val="8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8" y="1052736"/>
            <a:ext cx="1800672" cy="2508676"/>
          </a:xfrm>
        </p:spPr>
      </p:pic>
      <p:sp>
        <p:nvSpPr>
          <p:cNvPr id="4" name="TextBox 3"/>
          <p:cNvSpPr txBox="1"/>
          <p:nvPr/>
        </p:nvSpPr>
        <p:spPr>
          <a:xfrm>
            <a:off x="270671" y="1340768"/>
            <a:ext cx="2854199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400" dirty="0" smtClean="0">
                <a:solidFill>
                  <a:srgbClr val="800000"/>
                </a:solidFill>
              </a:rPr>
              <a:t>ಸ್ವಾಮಿ ಹೇಳಿದ್ದಾರೆ</a:t>
            </a:r>
            <a:r>
              <a:rPr lang="en-IN" sz="2400" dirty="0" smtClean="0">
                <a:solidFill>
                  <a:srgbClr val="800000"/>
                </a:solidFill>
              </a:rPr>
              <a:t> </a:t>
            </a:r>
            <a:r>
              <a:rPr lang="kn-IN" sz="2400" dirty="0" smtClean="0">
                <a:solidFill>
                  <a:srgbClr val="800000"/>
                </a:solidFill>
              </a:rPr>
              <a:t>ಕೃತಯುಗದಲ್ಲಿ ಧ್ಯಾನ</a:t>
            </a:r>
            <a:r>
              <a:rPr lang="en-IN" sz="2400" dirty="0" smtClean="0">
                <a:solidFill>
                  <a:srgbClr val="800000"/>
                </a:solidFill>
              </a:rPr>
              <a:t>, </a:t>
            </a:r>
            <a:r>
              <a:rPr lang="kn-IN" sz="2400" dirty="0" smtClean="0">
                <a:solidFill>
                  <a:srgbClr val="800000"/>
                </a:solidFill>
              </a:rPr>
              <a:t>ತ್ರೇತಾ</a:t>
            </a:r>
            <a:r>
              <a:rPr lang="en-IN" sz="2400" dirty="0" smtClean="0">
                <a:solidFill>
                  <a:srgbClr val="800000"/>
                </a:solidFill>
              </a:rPr>
              <a:t> </a:t>
            </a:r>
            <a:r>
              <a:rPr lang="kn-IN" sz="2400" dirty="0" smtClean="0">
                <a:solidFill>
                  <a:srgbClr val="800000"/>
                </a:solidFill>
              </a:rPr>
              <a:t>ಯುಗದಲ್ಲಿ ಯಜ್ಞ</a:t>
            </a:r>
            <a:r>
              <a:rPr lang="en-IN" sz="2400" dirty="0" smtClean="0">
                <a:solidFill>
                  <a:srgbClr val="800000"/>
                </a:solidFill>
              </a:rPr>
              <a:t>, </a:t>
            </a:r>
            <a:r>
              <a:rPr lang="kn-IN" sz="2400" dirty="0" smtClean="0">
                <a:solidFill>
                  <a:srgbClr val="800000"/>
                </a:solidFill>
              </a:rPr>
              <a:t>ದ್ವಾಪರ ಯುಗದಲ್ಲಿ ಅರ್ಚನಾ &amp;</a:t>
            </a:r>
            <a:r>
              <a:rPr lang="en-IN" sz="2400" dirty="0" smtClean="0">
                <a:solidFill>
                  <a:srgbClr val="800000"/>
                </a:solidFill>
              </a:rPr>
              <a:t> </a:t>
            </a:r>
            <a:r>
              <a:rPr lang="kn-IN" sz="2400" dirty="0" smtClean="0">
                <a:solidFill>
                  <a:srgbClr val="800000"/>
                </a:solidFill>
              </a:rPr>
              <a:t>ಕಲಿಯುಗದಲ್ಲಿ ನಾಮಸ್ಮರಣೆ ನಮ್ಮ ಮುಕ್ತಿಗೆ ಅತ್ಯುತ್ತಮ ಸಾಧನವಾಗಿದೆ...</a:t>
            </a:r>
            <a:endParaRPr lang="en-IN" sz="24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2068"/>
            <a:ext cx="1993893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00" y="3826488"/>
            <a:ext cx="2976959" cy="22327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71" y="1196752"/>
            <a:ext cx="29395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kn-IN" sz="3200" u="sng" dirty="0">
                <a:solidFill>
                  <a:srgbClr val="800000"/>
                </a:solidFill>
              </a:rPr>
              <a:t>ಹಾಜರಾತಿಯು ಪೂರ್ವಾಪೇಕ್ಷಿತವಾಗಿದೆ</a:t>
            </a:r>
            <a:endParaRPr lang="en-IN" sz="3200" u="sng" dirty="0">
              <a:solidFill>
                <a:srgbClr val="8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09" y="836712"/>
            <a:ext cx="6847767" cy="3746571"/>
          </a:xfrm>
        </p:spPr>
      </p:pic>
      <p:sp>
        <p:nvSpPr>
          <p:cNvPr id="4" name="TextBox 3"/>
          <p:cNvSpPr txBox="1"/>
          <p:nvPr/>
        </p:nvSpPr>
        <p:spPr>
          <a:xfrm>
            <a:off x="275581" y="4797152"/>
            <a:ext cx="849694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</a:rPr>
              <a:t>ಆದ್ದರಿಂದ ಭಜನಾ ಅಧಿವೇಶನಗಳಲ್ಲಿ ಹಾಜರಿರುವುದು ಪ್ರತಿಯೊಬ್ಬ ಭಕ್ತ ಅಥವಾ ಸದಸ್ಯರು ಅಥವಾ ಪದಾಧಿಕಾರಿಗಳಿಗೆ ಕಡ್ಡಾಯವಾಗಿದೆ. </a:t>
            </a:r>
            <a:endParaRPr lang="en-IN" sz="2000" dirty="0" smtClean="0">
              <a:solidFill>
                <a:srgbClr val="800000"/>
              </a:solidFill>
            </a:endParaRPr>
          </a:p>
          <a:p>
            <a:r>
              <a:rPr lang="kn-IN" sz="2000" dirty="0" smtClean="0">
                <a:solidFill>
                  <a:srgbClr val="800000"/>
                </a:solidFill>
              </a:rPr>
              <a:t>"ಕನಿಷ್ಠ ತಿಂಗಳಿಗೊಮ್ಮೆ" ಎಂದು ಪಾಯಿಂಟ್‌ನಲ್ಲಿ ಉಲ್ಲೇಖಿಸಿದ್ದರೂ ಇದನ್ನು ಅನುಸರಿಸಲು ಹೆಬ್ಬೆರಳು ನಿಯಮದಂತೆ ತೆಗೆದುಕೊಳ್ಳಬಾರದು ಆದರೆ ನಮ್ಮ ಸ್ವಂತ ಆಸಕ್ತಿಯಲ್ಲಿ ಪ್ರತಿ ವಾರ ಹಾಜರಾಗಬೇಕು.</a:t>
            </a:r>
            <a:endParaRPr lang="en-GB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8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ಪದಾಧಿಕಾರಿಗಳ ಜವಾಬ್ದಾರಿ</a:t>
            </a:r>
            <a:endParaRPr lang="en-IN" u="sng" dirty="0">
              <a:solidFill>
                <a:srgbClr val="8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6" y="1648465"/>
            <a:ext cx="5853695" cy="3292703"/>
          </a:xfrm>
        </p:spPr>
      </p:pic>
      <p:sp>
        <p:nvSpPr>
          <p:cNvPr id="4" name="TextBox 3"/>
          <p:cNvSpPr txBox="1"/>
          <p:nvPr/>
        </p:nvSpPr>
        <p:spPr>
          <a:xfrm>
            <a:off x="323528" y="1114500"/>
            <a:ext cx="2736304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</a:rPr>
              <a:t>ಇದು ಸಂಚಾಲಕರ ಜವಾಬ್ದಾರಿಯಾಗಿರುತ್ತದೆ,</a:t>
            </a:r>
            <a:r>
              <a:rPr lang="en-IN" sz="2000" dirty="0" smtClean="0">
                <a:solidFill>
                  <a:srgbClr val="800000"/>
                </a:solidFill>
              </a:rPr>
              <a:t> </a:t>
            </a:r>
            <a:r>
              <a:rPr lang="kn-IN" sz="2000" dirty="0" smtClean="0">
                <a:solidFill>
                  <a:srgbClr val="800000"/>
                </a:solidFill>
              </a:rPr>
              <a:t>ಸಮನ್ವಯಾಧಿಕಾರಿಗಳು ಮತ್ತು ಪದಾಧಿಕಾರಿಗಳು ಮೊದಲು ಘಟಕದ ಎಲ್ಲಾ ಭಜನಾ ಅಧಿವೇಶನಗಳಿಗೆ ಹಾಜರಾಗುವ ಮೂಲಕ ಮುನ್ನಡೆಸಬೇಕು </a:t>
            </a:r>
            <a:endParaRPr lang="en-IN" sz="2000" dirty="0" smtClean="0">
              <a:solidFill>
                <a:srgbClr val="800000"/>
              </a:solidFill>
            </a:endParaRPr>
          </a:p>
          <a:p>
            <a:r>
              <a:rPr lang="kn-IN" sz="2000" dirty="0" smtClean="0">
                <a:solidFill>
                  <a:srgbClr val="800000"/>
                </a:solidFill>
              </a:rPr>
              <a:t>ಮತ್ತು ನಂತರ ಪ್ರತಿಯೊಬ್ಬ ಭಕ್ತರು ಮತ್ತು ಸದಸ್ಯರು ತಮ್ಮ ಘಟಕಗಳಲ್ಲಿ ಪಾಲ್ಗೊಳ್ಳುವಂತೆ ಪ್ರೇರೇಪಿಸುತ್ತಾರೆ.</a:t>
            </a:r>
            <a:endParaRPr lang="en-GB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1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ಸಾಧನಾ ಕ್ರಮಬದ್ಧತೆ</a:t>
            </a:r>
            <a:endParaRPr lang="en-IN" u="sng" dirty="0">
              <a:solidFill>
                <a:srgbClr val="8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9927"/>
            <a:ext cx="2388414" cy="2232248"/>
          </a:xfrm>
        </p:spPr>
      </p:pic>
      <p:sp>
        <p:nvSpPr>
          <p:cNvPr id="4" name="TextBox 3"/>
          <p:cNvSpPr txBox="1"/>
          <p:nvPr/>
        </p:nvSpPr>
        <p:spPr>
          <a:xfrm>
            <a:off x="395536" y="4221088"/>
            <a:ext cx="842493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</a:rPr>
              <a:t>ನಮ್ಮ ಚಿತ್ತ ಶುದ್ಧಿಗಾಗಿ ಅಥವಾ ಮನಸ್ಸಿನ ಶುದ್ಧಿಗಾಗಿ ನಾವು ನಿಯಮಿತವಾದ ಸಾಧನವನ್ನು ಹೊಂದಬೇಕೆಂದು ನಾವು ಕಂಡುಕೊಂಡಿದ್ದೇವೆ.</a:t>
            </a:r>
            <a:r>
              <a:rPr lang="en-IN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kn-IN" sz="2000" dirty="0" smtClean="0">
                <a:solidFill>
                  <a:srgbClr val="800000"/>
                </a:solidFill>
              </a:rPr>
              <a:t>ನಾವು ಸ್ನಾನ ಮತ್ತು ತೊಳೆಯುವ ಮೂಲಕ ನಮ್ಮ ದೇಹ ಮತ್ತು ಬಟ್ಟೆಗಳನ್ನು ಸ್ವಚ್ಛಗೊಳಿಸಿದಂತೆ, ಬಾಹ್ಯವನ್ನು ಶುದ್ಧೀಕರಿಸಲು ನಿಯಮಿತವಾಗಿ, ನಮ್ಮ ಕಲುಷಿತ ಮನಸ್ಸು ಮತ್ತು ಹೃದಯಕ್ಕೆ ಹೆಚ್ಚು ನಿಯಮಿತ ಶುಚಿಗೊಳಿಸುವ ವಿಧಾನದ ಅಗತ್ಯವಿದೆ.</a:t>
            </a:r>
            <a:r>
              <a:rPr lang="en-IN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kn-IN" sz="2000" dirty="0" smtClean="0">
                <a:solidFill>
                  <a:srgbClr val="800000"/>
                </a:solidFill>
              </a:rPr>
              <a:t>ಭಜನೆ ನಮ್ಮ ಮನಸ್ಸಿಗೆ ಶುಚಿಗೊಳಿಸುವ ಏಜೆಂಟ್.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46" y="1414368"/>
            <a:ext cx="2222626" cy="2263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38" y="1497062"/>
            <a:ext cx="3141932" cy="20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1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kn-IN" u="sng" dirty="0">
                <a:solidFill>
                  <a:srgbClr val="800000"/>
                </a:solidFill>
              </a:rPr>
              <a:t>ವಿಶಿಷ್ಟ ಚಟುವಟಿಕೆ</a:t>
            </a:r>
            <a:endParaRPr lang="en-IN" u="sng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2664296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</a:rPr>
              <a:t>ನಮ್ಮ ಶ್ರೀ ಸತ್ಯಸಾಯಿ ಸೇವಾ ಸಂಸ್ಥೆಗಳಲ್ಲಿ ಮಾತ್ರ ನಾವು ಭಜನೆಯನ್ನು ಪ್ರಮುಖ, ಮೂಲಭೂತ ಮತ್ತು ಪ್ರಾಥಮಿಕ ಚಟುವಟಿಕೆಯಾಗಿ ತೆಗೆದುಕೊಂಡಿದ್ದೇವೆ ... ಆದ್ದರಿಂದ ನಾವು ಇತರ ಸೇವಾ ಚಟುವಟಿಕೆಗಳಿಗೆ ಅಗತ್ಯವಿರುವ ಶಕ್ತಿ ಮತ್ತು ಕಂಪನಗಳನ್ನು ಭಜನೆಗಳಿಂದ ನಾವು ಪಡೆಯುತ್ತಿದ್ದೇವೆ.</a:t>
            </a:r>
            <a:endParaRPr lang="en-GB" sz="2000" dirty="0">
              <a:solidFill>
                <a:srgbClr val="8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5756577" cy="3888432"/>
          </a:xfrm>
        </p:spPr>
      </p:pic>
    </p:spTree>
    <p:extLst>
      <p:ext uri="{BB962C8B-B14F-4D97-AF65-F5344CB8AC3E}">
        <p14:creationId xmlns:p14="http://schemas.microsoft.com/office/powerpoint/2010/main" val="15197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9173"/>
            <a:ext cx="8686800" cy="576064"/>
          </a:xfrm>
        </p:spPr>
        <p:txBody>
          <a:bodyPr>
            <a:noAutofit/>
          </a:bodyPr>
          <a:lstStyle/>
          <a:p>
            <a:r>
              <a:rPr lang="kn-IN" sz="3200" u="sng" dirty="0">
                <a:solidFill>
                  <a:srgbClr val="800000"/>
                </a:solidFill>
              </a:rPr>
              <a:t>ನಾವು ಭಜನೆಯಲ್ಲಿ ಭಾಗವಹಿಸಿದರೆ ಏನಾಗುತ್ತದೆ?</a:t>
            </a:r>
            <a:endParaRPr lang="en-IN" sz="3200" u="sng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20" y="4514161"/>
            <a:ext cx="878497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800000"/>
                </a:solidFill>
              </a:rPr>
              <a:t>ಭಜನೆಗಳಲ್ಲಿ ನಿಯಮಿತವಾಗಿ ಭಾಗವಹಿಸುವುದರಿಂದ ಅವಳಿ ಪರಿಣಾಮಗಳಿವೆ.</a:t>
            </a:r>
            <a:r>
              <a:rPr lang="en-IN" sz="2000" dirty="0" smtClean="0">
                <a:solidFill>
                  <a:srgbClr val="800000"/>
                </a:solidFill>
              </a:rPr>
              <a:t> </a:t>
            </a:r>
            <a:r>
              <a:rPr lang="kn-IN" sz="2000" dirty="0" smtClean="0">
                <a:solidFill>
                  <a:srgbClr val="800000"/>
                </a:solidFill>
              </a:rPr>
              <a:t>ಮೊದಲು ಆಂತರಿಕವಾಗಿ, ನಮ್ಮ ಚಿತ್ತವನ್ನು ಶುದ್ಧೀಕರಿಸಲಾಗುತ್ತದೆ, ನಾವು ಚಿತ್ತ ಏಕಾಗ್ರತೆಯನ್ನು ಅಭಿವೃದ್ಧಿಪಡಿಸುತ್ತೇವೆ</a:t>
            </a:r>
            <a:r>
              <a:rPr lang="en-IN" sz="2000" dirty="0" smtClean="0">
                <a:solidFill>
                  <a:srgbClr val="800000"/>
                </a:solidFill>
              </a:rPr>
              <a:t>. </a:t>
            </a:r>
          </a:p>
          <a:p>
            <a:r>
              <a:rPr lang="kn-IN" sz="2000" dirty="0" smtClean="0">
                <a:solidFill>
                  <a:srgbClr val="800000"/>
                </a:solidFill>
              </a:rPr>
              <a:t>ಎರಡನೆಯದಾಗಿ, ಭಜನೆಗಳು ಕೇವಲ ಧನಾತ್ಮಕ ಕಂಪನಗಳನ್ನು ಉಂಟುಮಾಡುವುದಿಲ್ಲ ಆದರೆ ವಾತಾವರಣವನ್ನು ಶುದ್ಧೀಕರಿಸುತ್ತವೆ... ಈ ಶುದ್ಧೀಕರಣ ಚಟುವಟಿಕೆಯು ನಿಯಮಿತವಾಗಿರಬೇಕು ಆದ್ದರಿಂದ ಸಮಿತಿಯು ನಡೆಸುವ ಭಜನೆಗಳಿಗೆ ಹಾಜರಾಗುವ ಅವಶ್ಯಕತೆಯಿದೆ.</a:t>
            </a:r>
            <a:endParaRPr lang="en-GB" sz="2000" dirty="0">
              <a:solidFill>
                <a:srgbClr val="8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272365" cy="3533433"/>
          </a:xfrm>
        </p:spPr>
      </p:pic>
    </p:spTree>
    <p:extLst>
      <p:ext uri="{BB962C8B-B14F-4D97-AF65-F5344CB8AC3E}">
        <p14:creationId xmlns:p14="http://schemas.microsoft.com/office/powerpoint/2010/main" val="3590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337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ಓಂ ಶ್ರೀ ಸಾಯಿ ರಾಮ್</vt:lpstr>
      <vt:lpstr>ಮೂಲಭೂತ ಬಾಧ್ಯತೆ</vt:lpstr>
      <vt:lpstr>ಮೂಲ ಚಟುವಟಿಕೆ</vt:lpstr>
      <vt:lpstr>ನಾಮಸ್ಮರಣೆ ಒಂದೇ ದಾರಿ...</vt:lpstr>
      <vt:lpstr>ಹಾಜರಾತಿಯು ಪೂರ್ವಾಪೇಕ್ಷಿತವಾಗಿದೆ</vt:lpstr>
      <vt:lpstr>ಪದಾಧಿಕಾರಿಗಳ ಜವಾಬ್ದಾರಿ</vt:lpstr>
      <vt:lpstr>ಸಾಧನಾ ಕ್ರಮಬದ್ಧತೆ</vt:lpstr>
      <vt:lpstr>ವಿಶಿಷ್ಟ ಚಟುವಟಿಕೆ</vt:lpstr>
      <vt:lpstr>ನಾವು ಭಜನೆಯಲ್ಲಿ ಭಾಗವಹಿಸಿದರೆ ಏನಾಗುತ್ತದೆ?</vt:lpstr>
      <vt:lpstr>ಚಿಂತನೆಯ ಪದ ಮತ್ತು ಕಾರ್ಯದ ಏಕತೆ</vt:lpstr>
      <vt:lpstr>ನಾಮಸ್ಮರಣೆಯ ಶಕ್ತಿ</vt:lpstr>
      <vt:lpstr>ಚಪ್ಪಾಳೆ ತಟ್ಟಿ ಹಾಡಿ...</vt:lpstr>
      <vt:lpstr>ನಿಯಮಿತ ಭಜನೆಗಳು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ಓಂ ಶ್ರೀ ಸಾಯಿ ರಾಮ್</dc:title>
  <dc:creator>user</dc:creator>
  <cp:lastModifiedBy>HP</cp:lastModifiedBy>
  <cp:revision>5</cp:revision>
  <dcterms:created xsi:type="dcterms:W3CDTF">2022-04-05T09:07:47Z</dcterms:created>
  <dcterms:modified xsi:type="dcterms:W3CDTF">2022-04-05T11:11:29Z</dcterms:modified>
</cp:coreProperties>
</file>