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0" r:id="rId4"/>
    <p:sldId id="257" r:id="rId5"/>
    <p:sldId id="261" r:id="rId6"/>
    <p:sldId id="268" r:id="rId7"/>
    <p:sldId id="273" r:id="rId8"/>
    <p:sldId id="258" r:id="rId9"/>
    <p:sldId id="264" r:id="rId10"/>
    <p:sldId id="265" r:id="rId11"/>
    <p:sldId id="267" r:id="rId12"/>
    <p:sldId id="272" r:id="rId13"/>
    <p:sldId id="274" r:id="rId14"/>
    <p:sldId id="266" r:id="rId15"/>
    <p:sldId id="276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D43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FE0E-A180-4424-8DF5-90E9E0977FA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304799"/>
          </a:xfrm>
        </p:spPr>
        <p:txBody>
          <a:bodyPr>
            <a:normAutofit fontScale="90000"/>
          </a:bodyPr>
          <a:lstStyle/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458200" cy="6019800"/>
          </a:xfrm>
        </p:spPr>
        <p:txBody>
          <a:bodyPr>
            <a:normAutofit lnSpcReduction="10000"/>
          </a:bodyPr>
          <a:lstStyle/>
          <a:p>
            <a:endParaRPr lang="en-US" sz="8000" b="1" dirty="0">
              <a:latin typeface="Arial Narrow" pitchFamily="34" charset="0"/>
            </a:endParaRPr>
          </a:p>
          <a:p>
            <a:endParaRPr lang="en-US" sz="8000" b="1" dirty="0">
              <a:latin typeface="Arial Narrow" pitchFamily="34" charset="0"/>
            </a:endParaRPr>
          </a:p>
          <a:p>
            <a:endParaRPr lang="en-US" sz="5200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ಅಂಶಗಳುಳ್ಳ ನೀತಿ 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4000" b="1" dirty="0"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 </a:t>
            </a:r>
            <a:r>
              <a:rPr lang="kn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ಸಂಹಿತೆಯ </a:t>
            </a:r>
            <a:r>
              <a:rPr lang="en-IN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ಅನೇಕ</a:t>
            </a:r>
            <a:r>
              <a:rPr lang="kn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ಮಹತ್ವಗಳು.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5" name="Picture 4" descr="Pict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141" y="174172"/>
            <a:ext cx="4878659" cy="3636818"/>
          </a:xfrm>
          <a:prstGeom prst="rect">
            <a:avLst/>
          </a:prstGeom>
        </p:spPr>
      </p:pic>
      <p:pic>
        <p:nvPicPr>
          <p:cNvPr id="10" name="Picture 9" descr="flamew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1819275" cy="2419350"/>
          </a:xfrm>
          <a:prstGeom prst="rect">
            <a:avLst/>
          </a:prstGeom>
        </p:spPr>
      </p:pic>
      <p:pic>
        <p:nvPicPr>
          <p:cNvPr id="11" name="Picture 10" descr="flamew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73" y="782906"/>
            <a:ext cx="181927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5814" y="-55516"/>
            <a:ext cx="8305800" cy="6400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933700" y="1790700"/>
            <a:ext cx="31242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9600" y="3352800"/>
            <a:ext cx="4038600" cy="230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48200" y="2057400"/>
            <a:ext cx="3886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352800"/>
            <a:ext cx="3050843" cy="2263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286000" y="4038600"/>
            <a:ext cx="29718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Content Placeholder 44" descr="198572_124879007674627_199320778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17793"/>
            <a:ext cx="1604886" cy="2784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i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7881">
            <a:off x="4630392" y="421822"/>
            <a:ext cx="1905000" cy="2682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n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267200"/>
            <a:ext cx="1756795" cy="16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cow_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581400"/>
            <a:ext cx="1905001" cy="214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parents1V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819400"/>
            <a:ext cx="14859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20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Daiva Runa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3200" y="129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Rushi  Runa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Pithru Runa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3657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Bhuta Runa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7385" y="205074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ದೈವ ಋಣ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99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ಋಷಿ ಋಣ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ಪಿತೃ ಋಣ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ಸಮಾಜ ಋಣ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3733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ಭೂತ ಋಣ 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Arial Narrow" pitchFamily="34" charset="0"/>
              </a:rPr>
              <a:t>           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ಸ್ವಾಮಿ</a:t>
            </a:r>
            <a:r>
              <a:rPr lang="e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ಯ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ನಿದರ್ಶನ </a:t>
            </a:r>
            <a:r>
              <a:rPr lang="en-US" sz="4000" b="1" dirty="0">
                <a:solidFill>
                  <a:srgbClr val="FFFF00"/>
                </a:solidFill>
                <a:latin typeface="Arial Narrow" pitchFamily="34" charset="0"/>
              </a:rPr>
              <a:t>!!</a:t>
            </a:r>
          </a:p>
        </p:txBody>
      </p:sp>
      <p:pic>
        <p:nvPicPr>
          <p:cNvPr id="6" name="Content Placeholder 5" descr="eswaramma-samdhi-visit-3rd-may-2010-sathya-sai-ba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2563698" cy="3048000"/>
          </a:xfrm>
        </p:spPr>
      </p:pic>
      <p:pic>
        <p:nvPicPr>
          <p:cNvPr id="7" name="Picture 6" descr="425441_122704321204451_13364791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990599"/>
            <a:ext cx="2590801" cy="3346451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14400"/>
            <a:ext cx="2562225" cy="3433179"/>
          </a:xfrm>
          <a:prstGeom prst="rect">
            <a:avLst/>
          </a:prstGeom>
        </p:spPr>
      </p:pic>
      <p:pic>
        <p:nvPicPr>
          <p:cNvPr id="9" name="Picture 8" descr="398422_192819294155614_100002826334610_289691_12516413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619625"/>
            <a:ext cx="5029200" cy="2238375"/>
          </a:xfrm>
          <a:prstGeom prst="rect">
            <a:avLst/>
          </a:prstGeom>
        </p:spPr>
      </p:pic>
      <p:pic>
        <p:nvPicPr>
          <p:cNvPr id="10" name="Picture 9" descr="381088_2569459399600_1347668389_2971284_12224944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57600"/>
            <a:ext cx="243878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 descr="circle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76200"/>
            <a:ext cx="70866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85F03E-8A14-4BD4-B990-806DE27FD3CE}"/>
              </a:ext>
            </a:extLst>
          </p:cNvPr>
          <p:cNvSpPr txBox="1"/>
          <p:nvPr/>
        </p:nvSpPr>
        <p:spPr>
          <a:xfrm>
            <a:off x="1981200" y="1295400"/>
            <a:ext cx="2133600" cy="1231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kn-IN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ದೈವ ಋಣ </a:t>
            </a:r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8497F8-B624-4344-A087-9DBAD30DA24F}"/>
              </a:ext>
            </a:extLst>
          </p:cNvPr>
          <p:cNvSpPr txBox="1"/>
          <p:nvPr/>
        </p:nvSpPr>
        <p:spPr>
          <a:xfrm>
            <a:off x="5029202" y="1447800"/>
            <a:ext cx="2209798" cy="1231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en-IN" sz="2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ಋಷಿ</a:t>
            </a:r>
            <a:r>
              <a:rPr lang="kn-IN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ಋಣ </a:t>
            </a:r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B08E60-7A82-46B5-B1ED-FAD56DC70AEC}"/>
              </a:ext>
            </a:extLst>
          </p:cNvPr>
          <p:cNvSpPr txBox="1"/>
          <p:nvPr/>
        </p:nvSpPr>
        <p:spPr>
          <a:xfrm>
            <a:off x="5562600" y="3581400"/>
            <a:ext cx="2154382" cy="1231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en-IN" sz="2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ಪಿತೃ</a:t>
            </a:r>
            <a:r>
              <a:rPr lang="kn-IN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ಋಣ </a:t>
            </a:r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C373ED-A8D6-4627-B068-894A9B2228FD}"/>
              </a:ext>
            </a:extLst>
          </p:cNvPr>
          <p:cNvSpPr txBox="1"/>
          <p:nvPr/>
        </p:nvSpPr>
        <p:spPr>
          <a:xfrm>
            <a:off x="3390900" y="4947047"/>
            <a:ext cx="2743201" cy="1231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en-IN" sz="2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ಸಮಾಜ</a:t>
            </a:r>
            <a:r>
              <a:rPr lang="kn-IN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ಋಣ </a:t>
            </a:r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C774F4-F555-4D79-8441-9E62BE5A7763}"/>
              </a:ext>
            </a:extLst>
          </p:cNvPr>
          <p:cNvSpPr txBox="1"/>
          <p:nvPr/>
        </p:nvSpPr>
        <p:spPr>
          <a:xfrm>
            <a:off x="1447800" y="3429000"/>
            <a:ext cx="2286000" cy="1231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en-IN" sz="2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ಭೂತ</a:t>
            </a:r>
            <a:r>
              <a:rPr lang="kn-IN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ಋಣ </a:t>
            </a:r>
            <a:endParaRPr lang="en-IN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Calibri" panose="020F0502020204030204" pitchFamily="34" charset="0"/>
              <a:cs typeface="Tunga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382000" cy="6553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ವಾರದಲ್ಲೊ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ಮ್ಮೆ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ಕುಟುಂಬದ ಸದಸ್ಯರೆಲ್ಲರೂ ಸೇರಿ ಭಜನೆ/ಪ್ರಾರ್ಥನೆಗಳಲ್ಲಿ ತೊಡಗಬೇಕು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ಸಂಸ್ಥೆಯಿಂದ ನಡೆಸುವ ಬಾಲವಿಕಾಸದ ಕಾರ್ಯಕ್ರಮಗಳಲ್ಲಿ ಕುಟುಂಬದ ಮಕ್ಕಳು ಪಾಲ್ಗೊಳ್ಳಬೇಕು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ಸಂಸ್ಥೆಯು ನಡೆಸುವ ಭಜನೆ ಅಥವಾ ನಗರಸಂಕೀರ್ತನೆಗಳಲ್ಲಿ ತಿಂಗಳಿಗೊಮ್ಮೆಯಾದರೂ ಭಾಗವಹಿಸಬೇಕು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 ಸಮುದಾಯ ಸೇವೆ ಮತ್ತು ಇತರ ಕಾರ್ಯಕ್ರಮಗಳಲ್ಲಿ ಪಾಲ್ಗೊಳ್ಳಬೇಕು 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ಸಾಹಿತ್ಯವನ್ನು ನಿಯಮಿತವಾಗಿ ಅಧ್ಯಯನ ಮಾಡಬೇಕು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ಪ್ರತಿಯೊಬ್ಬರೊಡನೆಯೂ ಮೃದುವಾಗಿ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ಪ್ರೇಮದಿಂದ ಮಾತನಾಡಬೇಕು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 ಬಗ್ಗೆ ಟೀಕಿಸಿ ಮಾತನಾಡುವದನ್ನು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ಅದ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ರಲ್ಲೂ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ಅವರ ಅ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ಪಸ್ಥತಿಯಲ್ಲಿ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ಮಾಡಬಾರದು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"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ಆಸೆಗಳ ಮೇಲೆ 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ನಿಯಂತ್ರಣ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" ಎಂಬ ತತ್ವವನ್ನು ರೂಡಿಸಿಕೊಳ್ಳಬೇಕು ಹಾಗು ತತ್ವಾಚರಣೆಯಿಂದ ಆಗುವ ಯಾವುದೇ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ಉಳಿತಾಯವನ್ನು ಮ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kumimoji="0" lang="k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ಕುಲದ ಸೇವೆಗಾಗಿ ಬಳಸಿಕೊಳ್ಳಬೇಕು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977"/>
            <a:ext cx="8229600" cy="609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ಅಂಶಗಳ ನೀತಿ ಸಂಹಿತೆ</a:t>
            </a:r>
            <a:endParaRPr lang="en-IN" sz="32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638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ಭಗವದ್ಗೀತೆಯ </a:t>
            </a:r>
            <a:r>
              <a:rPr lang="e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17</a:t>
            </a:r>
            <a:r>
              <a:rPr lang="k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ನೇ ಅಧ್ಯಾಯದಲ್ಲಿ ಉಲ್ಲೇಖಿಸಿರುವಂತೆ</a:t>
            </a:r>
            <a:r>
              <a:rPr lang="e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ಅಂಶಗಳನ್ನು ಅನುಸರಿಸಿದಾಗ ನಾವು ಮೂರು ತಪಸ್ಸುಗಳನ್ನು </a:t>
            </a:r>
            <a:r>
              <a:rPr lang="en-IN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ಆಚರಿಸಿ</a:t>
            </a:r>
            <a:r>
              <a:rPr lang="k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ದಂತಾಗು</a:t>
            </a:r>
            <a:r>
              <a:rPr lang="en-IN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ವು</a:t>
            </a:r>
            <a:r>
              <a:rPr lang="kn-IN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ದು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4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Content Placeholder 5" descr="6a00d8345191c169e200e55076280a8833-5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81200"/>
            <a:ext cx="3227962" cy="4247998"/>
          </a:xfrm>
          <a:prstGeom prst="rect">
            <a:avLst/>
          </a:prstGeom>
        </p:spPr>
      </p:pic>
      <p:pic>
        <p:nvPicPr>
          <p:cNvPr id="5" name="Content Placeholder 3" descr="C629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4953000" cy="4455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41171" y="4611707"/>
            <a:ext cx="18288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ವಾಚಿಕ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(ಮಾತಿನಿಂದ ಶಬ್ದಗಳ ಮೂಲಕ)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3503474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ಮಾನಸಿಕ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(ಮನಸ್ಸಿನಿಂದ)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r>
              <a:rPr lang="k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r>
              <a:rPr lang="k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ಎ</a:t>
            </a:r>
            <a:r>
              <a:rPr lang="en-IN" sz="2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ಲ್ಲಾ</a:t>
            </a:r>
            <a:r>
              <a:rPr lang="k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3571" y="378328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  1 </a:t>
            </a:r>
            <a:r>
              <a:rPr lang="en-US" sz="2000" b="1" dirty="0" err="1">
                <a:latin typeface="Arial Narrow" pitchFamily="34" charset="0"/>
              </a:rPr>
              <a:t>ರಿಂದ</a:t>
            </a:r>
            <a:r>
              <a:rPr lang="en-US" sz="2000" b="1" dirty="0">
                <a:latin typeface="Arial Narrow" pitchFamily="34" charset="0"/>
              </a:rPr>
              <a:t> 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58" y="578618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6 </a:t>
            </a:r>
            <a:r>
              <a:rPr lang="en-US" sz="2000" b="1" dirty="0" err="1">
                <a:latin typeface="Arial Narrow" pitchFamily="34" charset="0"/>
              </a:rPr>
              <a:t>ಮತ್ತು</a:t>
            </a:r>
            <a:r>
              <a:rPr lang="en-US" sz="2000" b="1" dirty="0">
                <a:latin typeface="Arial Narrow" pitchFamily="34" charset="0"/>
              </a:rPr>
              <a:t>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B57257-D763-4E62-955E-4E4CE4DAB78C}"/>
              </a:ext>
            </a:extLst>
          </p:cNvPr>
          <p:cNvSpPr txBox="1"/>
          <p:nvPr/>
        </p:nvSpPr>
        <p:spPr>
          <a:xfrm>
            <a:off x="1698171" y="2705295"/>
            <a:ext cx="2873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n-IN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ಕಾಯಕ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(ಶ</a:t>
            </a:r>
            <a:r>
              <a:rPr lang="en-IN" sz="2000" b="1" dirty="0" err="1"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ರೀರ</a:t>
            </a:r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ದಿಂದ) 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ಒಂದರಿಂದ ಎಂಟು 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ctr"/>
            <a:r>
              <a:rPr lang="k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ಅಂಶಗಳು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kn-IN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lang="en-IN" sz="32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lang="kn-IN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ನೀತಿ ಸಂಹಿತೆ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7150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b="1" dirty="0" err="1">
                <a:solidFill>
                  <a:srgbClr val="FFFF66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ವಾರದಲ್ಲೊ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ಮ್ಮೆ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ಕುಟುಂಬದ ಸದಸ್ಯರೆಲ್ಲರೂ ಸೇರಿ ಭಜನೆ/ಪ್ರಾರ್ಥನೆಗಳಲ್ಲಿ ತೊಡಗಬೇಕು</a:t>
            </a:r>
            <a:endParaRPr lang="en-IN" sz="3200" b="1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ಸಂಸ್ಥೆಯಿಂದ ನಡೆಸುವ ಬಾಲವಿಕಾಸದ ಕಾರ್ಯಕ್ರಮಗಳಲ್ಲಿ ಕುಟುಂಬದ ಮಕ್ಕಳು ಪಾಲ್ಗೊಳ್ಳಬೇಕು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ಸಂಸ್ಥೆಯು ನಡೆಸುವ ಭಜನೆ ಅಥವಾ ನಗರಸಂಕೀರ್ತನೆಗಳಲ್ಲಿ ತಿಂಗಳಿಗೊಮ್ಮೆಯಾದರೂ ಭಾಗವಹಿಸಬೇಕು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 ಸಮುದಾಯ ಸೇವೆ ಮತ್ತು ಇತರ ಕಾರ್ಯಕ್ರಮಗಳಲ್ಲಿ ಪಾಲ್ಗೊಳ್ಳಬೇಕು</a:t>
            </a:r>
            <a:endParaRPr lang="en-IN" sz="3200" b="1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ಸಾಹಿತ್ಯವನ್ನು ನಿಯಮಿತವಾಗಿ ಅಧ್ಯಯನ ಮಾಡಬೇಕು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ಪ್ರತಿಯೊಬ್ಬರೊಡನೆಯೂ ಮೃದುವಾಗಿ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ಪ್ರೇಮದಿಂದ ಮಾತನಾಡಬೇಕು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 ಬಗ್ಗೆ ಟೀಕಿಸಿ ಮಾತನಾಡುವದನ್ನು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ಅದ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ರಲ್ಲೂ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ಅವರ ಅ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ಪಸ್ಥತಿಯಲ್ಲಿ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ಮಾಡಬಾರದು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"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ಆಸೆಗಳ ಮೇಲೆ 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ನಿಯಂತ್ರಣ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" ಎಂಬ ತತ್ವವನ್ನು ರೂಡಿಸಿಕೊಳ್ಳಬೇಕು ಹಾಗು ತತ್ವಾಚರಣೆಯಿಂದ ಆಗುವ ಯಾವುದೇ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ಉಳಿತಾಯವನ್ನು ಮ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ಕುಲದ ಸೇವೆಗಾಗಿ ಬಳಸಿಕೊಳ್ಳಬೇಕು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/>
            </a:r>
            <a:br>
              <a:rPr lang="en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</a:br>
            <a:r>
              <a:rPr lang="kn-IN" sz="31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lang="en-IN" sz="31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lang="kn-IN" sz="31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ನೀತಿ ಸಂಹಿತೆ ಪಾಲನೆ</a:t>
            </a:r>
            <a:r>
              <a:rPr lang="en-IN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/>
            </a:r>
            <a:br>
              <a:rPr lang="en-IN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</a:br>
            <a:endParaRPr lang="en-US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ಅಂಶಗಳ ಪ್ರಾಮಾಣಿಕ ಆಚರಣೆಯಿಂದ ಸದಸ್ಯರಿಗೆ ಹಲವು ವಿಧಗಳಲ್ಲಿ ಪ್ರಯೋಜನ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ವಾಗು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ತ್ತದೆ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 ಭಾರತೀಯ ಸಂಸ್ಕೃತಿಯಂತೆ ಜೀವನ ಸಾಗಿಸಿದಂತಾಗುವುದು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ಭಗವಾನ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ರು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ಹೇಳಿರುವ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3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ಅರ್ಹತೆ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ಗಳನ್ನು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ಅಭ್ಯಾಸ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ಮಾಡಿ</a:t>
            </a:r>
            <a:endParaRPr lang="en-IN" sz="2400" b="1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ಆಧ್ಯಾತ್ಮಿಕ ಸಾಧನೆಯಲ್ಲಿ ನಿಜವಾದ ಪ್ರಗತಿ</a:t>
            </a:r>
            <a:endParaRPr lang="en-US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ಮಾನವನ 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5 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ಋಣ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ಭಾರ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ಗಳನ್ನು ತೀರಿಸಿದಂತಾಗು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ವು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ದು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ಭಗವದ್ಗೀತೆಯ 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17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ನೇ ಅಧ್ಯಾಯದಲ್ಲಿ ಉಲ್ಲೇಖಿಸಿರುವಂತೆ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ಮೂರು ತಪಸ್ಸುಗಳನ್ನು 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ಆಚರಿಸಿ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ದಂತಾಗು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ವು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ದು</a:t>
            </a:r>
            <a:endParaRPr lang="en-IN" sz="18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638"/>
            <a:ext cx="8534400" cy="6354762"/>
          </a:xfrm>
          <a:solidFill>
            <a:srgbClr val="002060"/>
          </a:solidFill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400" b="1" dirty="0">
                <a:solidFill>
                  <a:srgbClr val="FFFF66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ಈ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ಒಂಬತ್ತು ಅಂಶಗಳ ನೀತಿ ಸಂಹಿತೆಯನ್ನು </a:t>
            </a:r>
            <a:r>
              <a:rPr lang="en-IN" sz="24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</a:t>
            </a:r>
            <a:r>
              <a:rPr lang="e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4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ಪಾಲನೆ  ಮಾಡಿದಾಗ  ಕೊಳಲಿನಂತೆ ಪೊಳ್ಳಾಗುತ್ತೇವೆ</a:t>
            </a:r>
            <a:r>
              <a:rPr lang="en-IN" sz="2400" b="1" dirty="0">
                <a:solidFill>
                  <a:srgbClr val="FFFF66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...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…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Hindu Religious Sacred Lord Wallpapers - god krishna wallpapers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26609"/>
            <a:ext cx="36576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mboo-flute-peacock-feather-2208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2133600" cy="1618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ai-krishna-murlidhar-chita-chora-krishna-fl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913474"/>
            <a:ext cx="4191000" cy="352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8000" b="1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kn-IN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66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ಜೈ ಸಾಯಿರಾ</a:t>
            </a:r>
            <a:r>
              <a:rPr lang="en-IN" sz="66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ಂ</a:t>
            </a:r>
            <a:endParaRPr lang="en-IN" sz="66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buNone/>
            </a:pPr>
            <a:endParaRPr lang="en-US" sz="8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Content Placeholder 3" descr="428673_287034721365925_100001781974870_698222_168735543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6709173" cy="4472782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kn-IN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ಸಂಖ್ಯೆ</a:t>
            </a:r>
            <a:r>
              <a:rPr lang="en-IN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ಒಂಬತ್ತರ ಮಹತ್ವ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n-I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ಭಕ್ತಿಯ ಒಂಬತ್ತು ರೂಪಗಳು (ನವವಿಧ ಭಕ್ತಿ)</a:t>
            </a:r>
            <a:endParaRPr lang="en-IN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n-I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ರಾತ್ರಿಗಳು (ನವರಾತ್ರಿ)</a:t>
            </a:r>
            <a:endParaRPr lang="en-IN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n-I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ಗ್ರಹಗಳು (ನವಗ್ರಹ)</a:t>
            </a:r>
            <a:endParaRPr lang="en-IN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kn-I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lang="en-IN" sz="36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lang="en-I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ನೀತಿ ಸಂಹಿತೆ...</a:t>
            </a:r>
            <a:endParaRPr lang="en-IN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ಪ್ರಥಮ</a:t>
            </a:r>
            <a:r>
              <a:rPr lang="kn-IN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ಅಖಿಲ ಭಾರತ ಸಮ್ಮೇಳನ </a:t>
            </a:r>
            <a:r>
              <a:rPr lang="kn-IN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– </a:t>
            </a:r>
            <a:r>
              <a:rPr lang="en-IN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1967 </a:t>
            </a:r>
            <a:r>
              <a:rPr lang="kn-IN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ಮದ್ರಾಸ್ </a:t>
            </a:r>
            <a:endParaRPr lang="en-IN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     </a:t>
            </a:r>
            <a:r>
              <a:rPr lang="en-US" sz="2600" b="1" dirty="0">
                <a:solidFill>
                  <a:srgbClr val="FFFF00"/>
                </a:solidFill>
                <a:latin typeface="Arial Narrow" pitchFamily="34" charset="0"/>
              </a:rPr>
              <a:t>1.</a:t>
            </a:r>
            <a:r>
              <a:rPr lang="kn-IN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 ನಮ್ಮ ವಿಮೋಚನೆಗಾಗಿ</a:t>
            </a:r>
            <a:r>
              <a:rPr lang="e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(ಮುಕ್ತಿ) ಆಸಕ್ತಿ ಹೊಂದಿರಬೇಕು.</a:t>
            </a:r>
            <a:endParaRPr lang="en-IN" sz="2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2. </a:t>
            </a: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ಸ್ವಾಮಿಯವರ ನಾಮ</a:t>
            </a:r>
            <a:r>
              <a:rPr lang="e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ರೂಪ </a:t>
            </a:r>
            <a:endParaRPr lang="en-IN" sz="2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ಮತ್ತು ಬೋಧನೆಗಳ</a:t>
            </a:r>
            <a:r>
              <a:rPr lang="en-IN" sz="26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ಲ್ಲಿ</a:t>
            </a:r>
            <a:r>
              <a:rPr lang="e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ನಮಗೆ</a:t>
            </a:r>
            <a:endParaRPr lang="en-IN" sz="2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ಅಚಲವಾದ ನಂಬಿಕೆ ಇರಬೇಕು.</a:t>
            </a:r>
            <a:endParaRPr lang="en-IN" sz="2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3. </a:t>
            </a: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ನಾವು ಒಳ್ಳೆಯ ವ್ಯಕ್ತಿ ಎಂದು </a:t>
            </a:r>
            <a:endParaRPr lang="en-IN" sz="2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ಮಾನ್ಯತೆ</a:t>
            </a:r>
            <a:r>
              <a:rPr lang="e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6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ಪಡೆದಿ</a:t>
            </a:r>
            <a:r>
              <a:rPr lang="kn-IN" sz="2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ರಬೇಕು.</a:t>
            </a:r>
            <a:endParaRPr lang="en-IN" sz="2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 algn="r">
              <a:buNone/>
            </a:pPr>
            <a:r>
              <a:rPr lang="en-US" b="1" dirty="0" err="1">
                <a:solidFill>
                  <a:srgbClr val="002060"/>
                </a:solidFill>
                <a:latin typeface="Arial Narrow" pitchFamily="34" charset="0"/>
              </a:rPr>
              <a:t>ciety</a:t>
            </a:r>
            <a:endParaRPr lang="en-U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Picture 4" descr="542131_3880496654712_1347668389_3563721_16348208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371600"/>
            <a:ext cx="2885537" cy="40440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1980- </a:t>
            </a:r>
            <a:r>
              <a:rPr lang="kn-IN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lang="en-IN" sz="28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lang="kn-IN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ನೀತಿ ಸಂಹಿತೆ</a:t>
            </a:r>
            <a:endParaRPr lang="en-IN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kn-IN" sz="22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ಸಾಧನೆ 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ಮತ್ತು ವಿಕ</a:t>
            </a:r>
            <a:r>
              <a:rPr lang="en-IN" sz="2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ಸನಕ್ಕಾ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ಗಿ </a:t>
            </a:r>
            <a:r>
              <a:rPr lang="en-IN" sz="2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ಮನುಕುಲಕ್ಕೆ</a:t>
            </a:r>
            <a:r>
              <a:rPr lang="e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en-IN" sz="2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ನೀಡಿದ</a:t>
            </a:r>
            <a:r>
              <a:rPr lang="en-IN" sz="2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ಉಡುಗೊರೆ.</a:t>
            </a:r>
            <a:endParaRPr lang="en-IN" sz="2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 algn="r">
              <a:buNone/>
            </a:pPr>
            <a:endParaRPr lang="en-US" sz="2200" b="1" dirty="0">
              <a:solidFill>
                <a:srgbClr val="FFFF00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en-IN" sz="22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ಪರಿ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ಪೂರ್ಣ ಮಾನವ </a:t>
            </a:r>
            <a:endParaRPr lang="en-IN" sz="2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r">
              <a:buNone/>
            </a:pP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ಅನುಭವಕ್ಕಾಗಿ </a:t>
            </a:r>
            <a:r>
              <a:rPr lang="en-IN" sz="2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ನಿಯಮಗಳು</a:t>
            </a:r>
            <a:endParaRPr lang="en-IN" sz="2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ಎಲ್ಲಾ </a:t>
            </a:r>
            <a:r>
              <a:rPr lang="e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“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ಭಕ್ತರಿಗೂ</a:t>
            </a:r>
            <a:r>
              <a:rPr lang="e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”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endParaRPr lang="en-IN" sz="2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ವಿ</a:t>
            </a:r>
            <a:r>
              <a:rPr lang="en-IN" sz="2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ಶೇಷ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ವಾಗಿ ಪದಾಧಿಕಾರಿಗಳಿಗೆ </a:t>
            </a:r>
            <a:endParaRPr lang="en-IN" sz="2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ಅನ್ವಯಿಕ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ವೈಯಕ್ತಿಕ</a:t>
            </a:r>
            <a:r>
              <a:rPr lang="e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IN" sz="2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ಕೌಟುಂಬಿಕ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ಮತ್ತು </a:t>
            </a:r>
            <a:endParaRPr lang="en-IN" sz="2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ಸಾಮಾಜಿಕದ</a:t>
            </a:r>
            <a:r>
              <a:rPr lang="kn-IN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ಆಧ್ಯಾತ್ಮಿಕ ಬೆಳವಣಿಗೆಗೆ ಸಹ</a:t>
            </a:r>
            <a:r>
              <a:rPr lang="en-IN" sz="2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ಕಾರಿ</a:t>
            </a:r>
            <a:endParaRPr lang="en-IN" sz="2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smtClean="0"/>
              <a:t>            </a:t>
            </a:r>
            <a:endParaRPr lang="en-US" dirty="0"/>
          </a:p>
        </p:txBody>
      </p:sp>
      <p:pic>
        <p:nvPicPr>
          <p:cNvPr id="6" name="Picture 5" descr="0025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94114"/>
            <a:ext cx="3429000" cy="2743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32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lang="en-IN" sz="3200" b="1" u="sng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lang="kn-IN" sz="32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ನೀತಿ ಸಂಹಿತೆ</a:t>
            </a:r>
            <a:endParaRPr lang="en-IN" sz="2400" u="sng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91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b="1" dirty="0" err="1">
                <a:solidFill>
                  <a:srgbClr val="FFFF66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ವಾರದಲ್ಲೊ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ಮ್ಮೆ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ಕುಟುಂಬದ ಸದಸ್ಯರೆಲ್ಲರೂ ಸೇರಿ ಭಜನೆ/ಪ್ರಾರ್ಥನೆಗಳಲ್ಲಿ ತೊಡಗಬೇಕು</a:t>
            </a:r>
            <a:endParaRPr lang="en-IN" sz="3200" b="1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ಸಂಸ್ಥೆಯಿಂದ ನಡೆಸುವ ಬಾಲವಿಕಾಸದ ಕಾರ್ಯಕ್ರಮಗಳಲ್ಲಿ ಕುಟುಂಬದ ಮಕ್ಕಳು ಪಾಲ್ಗೊಳ್ಳಬೇಕು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ಸಂಸ್ಥೆಯು ನಡೆಸುವ ಭಜನೆ ಅಥವಾ ನಗರಸಂಕೀರ್ತನೆಗಳಲ್ಲಿ ತಿಂಗಳಿಗೊಮ್ಮೆಯಾದರೂ ಭಾಗವಹಿಸಬೇಕು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 ಸಮುದಾಯ ಸೇವೆ ಮತ್ತು ಇತರ ಕಾರ್ಯಕ್ರಮಗಳಲ್ಲಿ ಪಾಲ್ಗೊಳ್ಳಬೇಕು</a:t>
            </a:r>
            <a:endParaRPr lang="en-IN" sz="3200" b="1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ಸಾಹಿತ್ಯವನ್ನು ನಿಯಮಿತವಾಗಿ ಅಧ್ಯಯನ ಮಾಡಬೇಕು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ಪ್ರತಿಯೊಬ್ಬರೊಡನೆಯೂ ಮೃದುವಾಗಿ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ಪ್ರೇಮದಿಂದ ಮಾತನಾಡಬೇಕು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 ಬಗ್ಗೆ ಟೀಕಿಸಿ ಮಾತನಾಡುವದನ್ನು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ಅದ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ರಲ್ಲೂ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ಅವರ ಅ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ಪಸ್ಥತಿಯಲ್ಲಿ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ಮಾಡಬಾರದು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"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ಆಸೆಗಳ ಮೇಲೆ 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ನಿಯಂತ್ರಣ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" ಎಂಬ ತತ್ವವನ್ನು ರೂಡಿಸಿಕೊಳ್ಳಬೇಕು ಹಾಗು ತತ್ವಾಚರಣೆಯಿಂದ ಆಗುವ ಯಾವುದೇ</a:t>
            </a:r>
            <a:r>
              <a:rPr lang="e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ಉಳಿತಾಯವನ್ನು ಮ</a:t>
            </a:r>
            <a:r>
              <a:rPr lang="en-IN" sz="3200" b="1" dirty="0" err="1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lang="kn-IN" sz="32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ಕುಲದ ಸೇವೆಗಾಗಿ ಬಳಸಿಕೊಳ್ಳಬೇಕು</a:t>
            </a:r>
            <a:endParaRPr lang="en-IN" sz="24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9 point code  of Conduct</a:t>
            </a:r>
          </a:p>
        </p:txBody>
      </p:sp>
      <p:pic>
        <p:nvPicPr>
          <p:cNvPr id="4" name="Content Placeholder 3" descr="boys-pra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438400"/>
            <a:ext cx="2133600" cy="1600200"/>
          </a:xfrm>
        </p:spPr>
      </p:pic>
      <p:pic>
        <p:nvPicPr>
          <p:cNvPr id="6" name="Picture 5" descr="bal vikas meditation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33400"/>
            <a:ext cx="2393695" cy="1524000"/>
          </a:xfrm>
          <a:prstGeom prst="rect">
            <a:avLst/>
          </a:prstGeom>
        </p:spPr>
      </p:pic>
      <p:pic>
        <p:nvPicPr>
          <p:cNvPr id="7" name="Picture 6" descr="images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1981200" cy="2645004"/>
          </a:xfrm>
          <a:prstGeom prst="rect">
            <a:avLst/>
          </a:prstGeom>
        </p:spPr>
      </p:pic>
      <p:pic>
        <p:nvPicPr>
          <p:cNvPr id="8" name="Picture 7" descr="6931103_f4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2504501" cy="1676400"/>
          </a:xfrm>
          <a:prstGeom prst="rect">
            <a:avLst/>
          </a:prstGeom>
        </p:spPr>
      </p:pic>
      <p:pic>
        <p:nvPicPr>
          <p:cNvPr id="9" name="Picture 8" descr="sb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267200"/>
            <a:ext cx="2796988" cy="2247900"/>
          </a:xfrm>
          <a:prstGeom prst="rect">
            <a:avLst/>
          </a:prstGeom>
        </p:spPr>
      </p:pic>
      <p:pic>
        <p:nvPicPr>
          <p:cNvPr id="10" name="Picture 9" descr="Reading-a-book-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105400"/>
            <a:ext cx="2209800" cy="1543050"/>
          </a:xfrm>
          <a:prstGeom prst="rect">
            <a:avLst/>
          </a:prstGeom>
        </p:spPr>
      </p:pic>
      <p:pic>
        <p:nvPicPr>
          <p:cNvPr id="11" name="Picture 10" descr="sathya-sai-organisation-sevadal-serviceEvacuated-Piligrim-being-given-food-packet-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438400"/>
            <a:ext cx="2971800" cy="1995488"/>
          </a:xfrm>
          <a:prstGeom prst="rect">
            <a:avLst/>
          </a:prstGeom>
        </p:spPr>
      </p:pic>
      <p:pic>
        <p:nvPicPr>
          <p:cNvPr id="12" name="Picture 11" descr="team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4648200"/>
            <a:ext cx="2974461" cy="1905000"/>
          </a:xfrm>
          <a:prstGeom prst="rect">
            <a:avLst/>
          </a:prstGeom>
        </p:spPr>
      </p:pic>
      <p:pic>
        <p:nvPicPr>
          <p:cNvPr id="13" name="Picture 12" descr="978188774741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204891"/>
            <a:ext cx="1600200" cy="2098091"/>
          </a:xfrm>
          <a:prstGeom prst="rect">
            <a:avLst/>
          </a:prstGeom>
        </p:spPr>
      </p:pic>
      <p:pic>
        <p:nvPicPr>
          <p:cNvPr id="14" name="Picture 13" descr="candleligh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0800" y="533400"/>
            <a:ext cx="720436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n-IN" sz="36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ಮೂರು ಹಂತಗಳಲ್ಲಿ ಆದರ್ಶ ಸಾಧನೆ</a:t>
            </a:r>
            <a:endParaRPr lang="en-IN" sz="36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pic>
        <p:nvPicPr>
          <p:cNvPr id="4" name="Content Placeholder 3" descr="C629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51131"/>
            <a:ext cx="6124311" cy="5638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76600" y="191181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Narrow" pitchFamily="34" charset="0"/>
              </a:rPr>
              <a:t> </a:t>
            </a:r>
            <a:r>
              <a:rPr lang="en-IN" sz="3600" b="1" dirty="0" err="1">
                <a:latin typeface="Calibri" panose="020F0502020204030204" pitchFamily="34" charset="0"/>
                <a:cs typeface="Tunga" panose="020B0502040204020203" pitchFamily="34" charset="0"/>
              </a:rPr>
              <a:t>ವೈ</a:t>
            </a:r>
            <a:r>
              <a:rPr lang="kn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ಯಕ್ತಿಕ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724400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ಸಾಂಸ್ಥಿಕ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124200"/>
            <a:ext cx="282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</a:t>
            </a:r>
            <a:r>
              <a:rPr lang="k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ಮಾಜಿಕ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kumimoji="0" lang="k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ಒಂಬತ್ತು ಅಂಶ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ಗಳ</a:t>
            </a:r>
            <a:r>
              <a:rPr kumimoji="0" lang="k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ನೀತಿ ಸಂಹಿತೆ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ಪ್ರತಿನಿತ್ಯ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ಧ್ಯಾನ ಮತ್ತು ಪ್ರಾರ್ಥನೆ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ವಾರದಲ್ಲೊ</a:t>
            </a:r>
            <a:r>
              <a:rPr kumimoji="0" lang="en-I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ಮ್ಮೆ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ಕುಟುಂಬದ ಸದಸ್ಯರೆಲ್ಲರೂ ಸೇರಿ ಭಜನೆ/ಪ್ರಾರ್ಥನೆಗಳಲ್ಲಿ ತೊಡಗಬೇಕು</a:t>
            </a:r>
            <a:endParaRPr kumimoji="0" lang="en-I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ಸಂಸ್ಥೆಯಿಂದ ನಡೆಸುವ ಬಾಲವಿಕಾಸದ ಕಾರ್ಯಕ್ರಮಗಳಲ್ಲಿ ಕುಟುಂಬದ ಮಕ್ಕಳು ಪಾಲ್ಗೊಳ್ಳಬೇಕು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ಸಂಸ್ಥೆಯು ನಡೆಸುವ ಭಜನೆ ಅಥವಾ ನಗರಸಂಕೀರ್ತನೆಗಳಲ್ಲಿ ತಿಂಗಳಿಗೊಮ್ಮೆಯಾದರೂ ಭಾಗವಹಿಸಬೇಕು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ಸಂಸ್ಥೆಯ ಸಮುದಾಯ ಸೇವೆ ಮತ್ತು ಇತರ ಕಾರ್ಯಕ್ರಮಗಳಲ್ಲಿ ಪಾಲ್ಗೊಳ್ಳಬೇಕು</a:t>
            </a:r>
            <a:endParaRPr kumimoji="0" lang="en-I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ಸಾಯಿ ಸಾಹಿತ್ಯವನ್ನು ನಿಯಮಿತವಾಗಿ ಅಧ್ಯಯನ ಮಾಡಬೇಕು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ಪ್ರತಿಯೊಬ್ಬರೊಡನೆಯೂ ಮೃದುವಾಗಿ</a:t>
            </a: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ಪ್ರೇಮದಿಂದ ಮಾತನಾಡಬೇಕು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ಇತರರ ಬಗ್ಗೆ ಟೀಕಿಸಿ ಮಾತನಾಡುವದನ್ನು</a:t>
            </a: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ಅದ</a:t>
            </a:r>
            <a:r>
              <a:rPr kumimoji="0" lang="en-I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ರಲ್ಲೂ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ಅವರ ಅ</a:t>
            </a:r>
            <a:r>
              <a:rPr kumimoji="0" lang="en-I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ಪಸ್ಥತಿಯಲ್ಲಿ</a:t>
            </a: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ಮಾಡಬಾರದು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"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ಆಸೆಗಳ ಮೇಲೆ </a:t>
            </a:r>
            <a:r>
              <a:rPr kumimoji="0" lang="en-I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ನಿಯಂತ್ರಣ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" ಎಂಬ ತತ್ವವನ್ನು ರೂಡಿಸಿಕೊಳ್ಳಬೇಕು ಹಾಗು ತತ್ವಾಚರಣೆಯಿಂದ ಆಗುವ ಯಾವುದೇ</a:t>
            </a: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ಉಳಿತಾಯವನ್ನು ಮ</a:t>
            </a:r>
            <a:r>
              <a:rPr kumimoji="0" lang="en-I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ನು</a:t>
            </a:r>
            <a:r>
              <a:rPr kumimoji="0" lang="kn-I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ಕುಲದ ಸೇವೆಗಾಗಿ ಬಳಸಿಕೊಳ್ಳಬೇಕು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4000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5 </a:t>
            </a:r>
            <a:r>
              <a:rPr lang="kn-IN" sz="40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ಋಣಗಳು/ ಬಾಧ್ಯತೆಗಳು</a:t>
            </a:r>
            <a:endParaRPr lang="en-IN" sz="4000" u="sng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1.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ದೈವ ಋಣ </a:t>
            </a:r>
            <a:endParaRPr lang="en-IN" sz="40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2.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ಋಷಿ ಋಣ </a:t>
            </a:r>
            <a:endParaRPr lang="en-IN" sz="40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3.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ಪಿತೃ ಋಣ </a:t>
            </a:r>
            <a:endParaRPr lang="en-IN" sz="40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4.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ಸಮಾಜ ಋಣ </a:t>
            </a:r>
            <a:endParaRPr lang="en-IN" sz="40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5. </a:t>
            </a:r>
            <a:r>
              <a:rPr lang="kn-IN" sz="4000" b="1" dirty="0">
                <a:solidFill>
                  <a:srgbClr val="FFFF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ಭೂತ ಋಣ </a:t>
            </a:r>
            <a:endParaRPr lang="en-IN" sz="4000" dirty="0">
              <a:solidFill>
                <a:srgbClr val="FF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0026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14398"/>
            <a:ext cx="3200400" cy="4839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616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ಸಂಖ್ಯೆ ಒಂಬತ್ತರ ಮಹತ್ವ</vt:lpstr>
      <vt:lpstr>ಪ್ರಥಮ ಅಖಿಲ ಭಾರತ ಸಮ್ಮೇಳನ – 1967 ಮದ್ರಾಸ್ </vt:lpstr>
      <vt:lpstr>1980- ಒಂಬತ್ತು ಅಂಶಗಳ ನೀತಿ ಸಂಹಿತೆ</vt:lpstr>
      <vt:lpstr>ಒಂಬತ್ತು ಅಂಶಗಳ ನೀತಿ ಸಂಹಿತೆ</vt:lpstr>
      <vt:lpstr>9 point code  of Conduct</vt:lpstr>
      <vt:lpstr>ಮೂರು ಹಂತಗಳಲ್ಲಿ ಆದರ್ಶ ಸಾಧನೆ</vt:lpstr>
      <vt:lpstr>ಒಂಬತ್ತು ಅಂಶಗಳ ನೀತಿ ಸಂಹಿತೆ</vt:lpstr>
      <vt:lpstr>5 ಋಣಗಳು/ ಬಾಧ್ಯತೆಗಳು</vt:lpstr>
      <vt:lpstr>PowerPoint Presentation</vt:lpstr>
      <vt:lpstr>            ಸ್ವಾಮಿಯ ನಿದರ್ಶನ !!</vt:lpstr>
      <vt:lpstr>PowerPoint Presentation</vt:lpstr>
      <vt:lpstr>PowerPoint Presentation</vt:lpstr>
      <vt:lpstr>ಒಂಬತ್ತು ಅಂಶಗಳ ನೀತಿ ಸಂಹಿತೆ</vt:lpstr>
      <vt:lpstr>ಒಂಬತ್ತು ಅಂಶಗಳ ನೀತಿ ಸಂಹಿತೆ</vt:lpstr>
      <vt:lpstr> ಒಂಬತ್ತು ಅಂಶಗಳ ನೀತಿ ಸಂಹಿತೆ ಪಾಲನೆ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Sri Sai Ram</dc:title>
  <dc:creator>Sai</dc:creator>
  <cp:lastModifiedBy>HP</cp:lastModifiedBy>
  <cp:revision>167</cp:revision>
  <dcterms:created xsi:type="dcterms:W3CDTF">2013-10-17T05:33:41Z</dcterms:created>
  <dcterms:modified xsi:type="dcterms:W3CDTF">2022-03-21T05:41:39Z</dcterms:modified>
</cp:coreProperties>
</file>