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71" r:id="rId3"/>
    <p:sldId id="272" r:id="rId4"/>
    <p:sldId id="261" r:id="rId5"/>
    <p:sldId id="259" r:id="rId6"/>
    <p:sldId id="267" r:id="rId7"/>
    <p:sldId id="256" r:id="rId8"/>
    <p:sldId id="268" r:id="rId9"/>
    <p:sldId id="269" r:id="rId10"/>
    <p:sldId id="273" r:id="rId11"/>
    <p:sldId id="274" r:id="rId12"/>
    <p:sldId id="275" r:id="rId13"/>
    <p:sldId id="264" r:id="rId14"/>
    <p:sldId id="265" r:id="rId15"/>
    <p:sldId id="266" r:id="rId16"/>
    <p:sldId id="263" r:id="rId17"/>
    <p:sldId id="26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20D06D-6D39-4EC4-8CDA-B2E62D74A4D8}" type="datetimeFigureOut">
              <a:rPr lang="en-US" smtClean="0"/>
              <a:t>2/14/2022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974605-844A-4338-BAAE-FF78FC0BADFF}" type="slidenum">
              <a:rPr lang="en-US" smtClean="0"/>
              <a:t>‹#›</a:t>
            </a:fld>
            <a:endParaRPr lang="en-US"/>
          </a:p>
        </p:txBody>
      </p:sp>
    </p:spTree>
    <p:extLst>
      <p:ext uri="{BB962C8B-B14F-4D97-AF65-F5344CB8AC3E}">
        <p14:creationId xmlns:p14="http://schemas.microsoft.com/office/powerpoint/2010/main" val="2485669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Agnihotra</a:t>
            </a:r>
            <a:r>
              <a:rPr lang="en-US" dirty="0" smtClean="0"/>
              <a:t> is a healing fire to purify the atmosphere around by offering pure Ghee into the fire by the wedded couple.</a:t>
            </a:r>
            <a:endParaRPr lang="en-US" dirty="0"/>
          </a:p>
        </p:txBody>
      </p:sp>
      <p:sp>
        <p:nvSpPr>
          <p:cNvPr id="4" name="Slide Number Placeholder 3"/>
          <p:cNvSpPr>
            <a:spLocks noGrp="1"/>
          </p:cNvSpPr>
          <p:nvPr>
            <p:ph type="sldNum" sz="quarter" idx="10"/>
          </p:nvPr>
        </p:nvSpPr>
        <p:spPr/>
        <p:txBody>
          <a:bodyPr/>
          <a:lstStyle/>
          <a:p>
            <a:fld id="{B3974605-844A-4338-BAAE-FF78FC0BADFF}" type="slidenum">
              <a:rPr lang="en-US" smtClean="0"/>
              <a:t>9</a:t>
            </a:fld>
            <a:endParaRPr lang="en-US"/>
          </a:p>
        </p:txBody>
      </p:sp>
    </p:spTree>
    <p:extLst>
      <p:ext uri="{BB962C8B-B14F-4D97-AF65-F5344CB8AC3E}">
        <p14:creationId xmlns:p14="http://schemas.microsoft.com/office/powerpoint/2010/main" val="2976886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9BDAA6-8DC3-47AA-B9A2-9CD329CDEC57}"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205766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BDAA6-8DC3-47AA-B9A2-9CD329CDEC57}"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3255257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BDAA6-8DC3-47AA-B9A2-9CD329CDEC57}"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1265560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BDAA6-8DC3-47AA-B9A2-9CD329CDEC57}"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2711639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9BDAA6-8DC3-47AA-B9A2-9CD329CDEC57}"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1501707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9BDAA6-8DC3-47AA-B9A2-9CD329CDEC57}"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855681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9BDAA6-8DC3-47AA-B9A2-9CD329CDEC57}" type="datetimeFigureOut">
              <a:rPr lang="en-US" smtClean="0"/>
              <a:t>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3458023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9BDAA6-8DC3-47AA-B9A2-9CD329CDEC57}" type="datetimeFigureOut">
              <a:rPr lang="en-US" smtClean="0"/>
              <a:t>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248693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BDAA6-8DC3-47AA-B9A2-9CD329CDEC57}" type="datetimeFigureOut">
              <a:rPr lang="en-US" smtClean="0"/>
              <a:t>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1419284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9BDAA6-8DC3-47AA-B9A2-9CD329CDEC57}"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2452977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9BDAA6-8DC3-47AA-B9A2-9CD329CDEC57}"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98582-8C7D-43D9-A966-ACD8D603DE4F}" type="slidenum">
              <a:rPr lang="en-US" smtClean="0"/>
              <a:t>‹#›</a:t>
            </a:fld>
            <a:endParaRPr lang="en-US"/>
          </a:p>
        </p:txBody>
      </p:sp>
    </p:spTree>
    <p:extLst>
      <p:ext uri="{BB962C8B-B14F-4D97-AF65-F5344CB8AC3E}">
        <p14:creationId xmlns:p14="http://schemas.microsoft.com/office/powerpoint/2010/main" val="2296859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9BDAA6-8DC3-47AA-B9A2-9CD329CDEC57}" type="datetimeFigureOut">
              <a:rPr lang="en-US" smtClean="0"/>
              <a:t>2/14/2022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98582-8C7D-43D9-A966-ACD8D603DE4F}" type="slidenum">
              <a:rPr lang="en-US" smtClean="0"/>
              <a:t>‹#›</a:t>
            </a:fld>
            <a:endParaRPr lang="en-US"/>
          </a:p>
        </p:txBody>
      </p:sp>
    </p:spTree>
    <p:extLst>
      <p:ext uri="{BB962C8B-B14F-4D97-AF65-F5344CB8AC3E}">
        <p14:creationId xmlns:p14="http://schemas.microsoft.com/office/powerpoint/2010/main" val="2169870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600" dirty="0" smtClean="0"/>
              <a:t>Fire Principle - Agni</a:t>
            </a:r>
            <a:endParaRPr lang="en-US" sz="3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0" y="1265237"/>
            <a:ext cx="6553200" cy="5135563"/>
          </a:xfrm>
        </p:spPr>
      </p:pic>
    </p:spTree>
    <p:extLst>
      <p:ext uri="{BB962C8B-B14F-4D97-AF65-F5344CB8AC3E}">
        <p14:creationId xmlns:p14="http://schemas.microsoft.com/office/powerpoint/2010/main" val="2325863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Five kinds of Fire Principle</a:t>
            </a:r>
            <a:endParaRPr lang="en-US" dirty="0"/>
          </a:p>
        </p:txBody>
      </p:sp>
      <p:sp>
        <p:nvSpPr>
          <p:cNvPr id="3" name="Content Placeholder 2"/>
          <p:cNvSpPr>
            <a:spLocks noGrp="1"/>
          </p:cNvSpPr>
          <p:nvPr>
            <p:ph idx="1"/>
          </p:nvPr>
        </p:nvSpPr>
        <p:spPr>
          <a:xfrm>
            <a:off x="457200" y="914400"/>
            <a:ext cx="8229600" cy="5211763"/>
          </a:xfrm>
        </p:spPr>
        <p:txBody>
          <a:bodyPr>
            <a:normAutofit fontScale="62500" lnSpcReduction="20000"/>
          </a:bodyPr>
          <a:lstStyle/>
          <a:p>
            <a:endParaRPr lang="en-US" dirty="0"/>
          </a:p>
          <a:p>
            <a:r>
              <a:rPr lang="en-US" dirty="0" smtClean="0"/>
              <a:t>Fire as experienced at the physical level are five kind.</a:t>
            </a:r>
          </a:p>
          <a:p>
            <a:r>
              <a:rPr lang="en-US" sz="4000" dirty="0" err="1" smtClean="0">
                <a:solidFill>
                  <a:srgbClr val="FF0000"/>
                </a:solidFill>
              </a:rPr>
              <a:t>udara-agni</a:t>
            </a:r>
            <a:r>
              <a:rPr lang="en-US" sz="4000" dirty="0">
                <a:solidFill>
                  <a:srgbClr val="FF0000"/>
                </a:solidFill>
              </a:rPr>
              <a:t>, </a:t>
            </a:r>
            <a:r>
              <a:rPr lang="en-US" sz="4000" dirty="0" err="1">
                <a:solidFill>
                  <a:srgbClr val="FF0000"/>
                </a:solidFill>
              </a:rPr>
              <a:t>manda-agni</a:t>
            </a:r>
            <a:r>
              <a:rPr lang="en-US" sz="4000" dirty="0">
                <a:solidFill>
                  <a:srgbClr val="FF0000"/>
                </a:solidFill>
              </a:rPr>
              <a:t>, </a:t>
            </a:r>
            <a:r>
              <a:rPr lang="en-US" sz="4000" dirty="0" err="1">
                <a:solidFill>
                  <a:srgbClr val="FF0000"/>
                </a:solidFill>
              </a:rPr>
              <a:t>kama-agni</a:t>
            </a:r>
            <a:r>
              <a:rPr lang="en-US" sz="4000" dirty="0">
                <a:solidFill>
                  <a:srgbClr val="FF0000"/>
                </a:solidFill>
              </a:rPr>
              <a:t>, </a:t>
            </a:r>
            <a:r>
              <a:rPr lang="en-US" sz="4000" dirty="0" err="1">
                <a:solidFill>
                  <a:srgbClr val="FF0000"/>
                </a:solidFill>
              </a:rPr>
              <a:t>shoka-agni</a:t>
            </a:r>
            <a:r>
              <a:rPr lang="en-US" sz="4000" dirty="0">
                <a:solidFill>
                  <a:srgbClr val="FF0000"/>
                </a:solidFill>
              </a:rPr>
              <a:t> and </a:t>
            </a:r>
            <a:r>
              <a:rPr lang="en-US" sz="4000" dirty="0" err="1">
                <a:solidFill>
                  <a:srgbClr val="FF0000"/>
                </a:solidFill>
              </a:rPr>
              <a:t>badava-agni</a:t>
            </a:r>
            <a:r>
              <a:rPr lang="en-US" sz="4000" dirty="0">
                <a:solidFill>
                  <a:srgbClr val="FF0000"/>
                </a:solidFill>
              </a:rPr>
              <a:t>. </a:t>
            </a:r>
          </a:p>
          <a:p>
            <a:r>
              <a:rPr lang="en-US" b="1" dirty="0" err="1" smtClean="0">
                <a:solidFill>
                  <a:srgbClr val="0070C0"/>
                </a:solidFill>
              </a:rPr>
              <a:t>Udara-agni</a:t>
            </a:r>
            <a:r>
              <a:rPr lang="en-US" dirty="0" smtClean="0"/>
              <a:t> </a:t>
            </a:r>
            <a:r>
              <a:rPr lang="en-US" dirty="0"/>
              <a:t>refers to the burning sensation caused by hunger (fire in the stomach). </a:t>
            </a:r>
            <a:endParaRPr lang="en-US" dirty="0" smtClean="0"/>
          </a:p>
          <a:p>
            <a:r>
              <a:rPr lang="en-US" b="1" dirty="0" err="1" smtClean="0">
                <a:solidFill>
                  <a:srgbClr val="0070C0"/>
                </a:solidFill>
              </a:rPr>
              <a:t>Manda-agni</a:t>
            </a:r>
            <a:r>
              <a:rPr lang="en-US" dirty="0" smtClean="0"/>
              <a:t> refers </a:t>
            </a:r>
            <a:r>
              <a:rPr lang="en-US" dirty="0"/>
              <a:t>to the burning feeling caused by excessive eating resulting in indigestion. </a:t>
            </a:r>
            <a:endParaRPr lang="en-US" dirty="0" smtClean="0"/>
          </a:p>
          <a:p>
            <a:r>
              <a:rPr lang="en-US" b="1" dirty="0" smtClean="0">
                <a:solidFill>
                  <a:srgbClr val="0070C0"/>
                </a:solidFill>
              </a:rPr>
              <a:t>Kama-</a:t>
            </a:r>
            <a:r>
              <a:rPr lang="en-US" b="1" dirty="0" err="1" smtClean="0">
                <a:solidFill>
                  <a:srgbClr val="0070C0"/>
                </a:solidFill>
              </a:rPr>
              <a:t>agni</a:t>
            </a:r>
            <a:r>
              <a:rPr lang="en-US" dirty="0" smtClean="0"/>
              <a:t> </a:t>
            </a:r>
            <a:r>
              <a:rPr lang="en-US" dirty="0"/>
              <a:t>is </a:t>
            </a:r>
            <a:r>
              <a:rPr lang="en-US" dirty="0" smtClean="0"/>
              <a:t>the </a:t>
            </a:r>
            <a:r>
              <a:rPr lang="en-US" dirty="0"/>
              <a:t>burning agony in the mind caused by numerous desires and passions. </a:t>
            </a:r>
            <a:endParaRPr lang="en-US" dirty="0" smtClean="0"/>
          </a:p>
          <a:p>
            <a:r>
              <a:rPr lang="en-US" b="1" dirty="0" err="1" smtClean="0">
                <a:solidFill>
                  <a:srgbClr val="0070C0"/>
                </a:solidFill>
              </a:rPr>
              <a:t>Shoka-agni</a:t>
            </a:r>
            <a:r>
              <a:rPr lang="en-US" dirty="0" smtClean="0"/>
              <a:t> </a:t>
            </a:r>
            <a:r>
              <a:rPr lang="en-US" dirty="0"/>
              <a:t>does not refer </a:t>
            </a:r>
            <a:r>
              <a:rPr lang="en-US" dirty="0" smtClean="0"/>
              <a:t>only </a:t>
            </a:r>
            <a:r>
              <a:rPr lang="en-US" dirty="0"/>
              <a:t>to consuming grief caused by worldly disappointments and losses. It pertains also to the </a:t>
            </a:r>
            <a:r>
              <a:rPr lang="en-US" dirty="0" smtClean="0"/>
              <a:t>burning </a:t>
            </a:r>
            <a:r>
              <a:rPr lang="en-US" dirty="0"/>
              <a:t>sorrow felt by one who is yearning for God thirsting for experiencing oneness with </a:t>
            </a:r>
            <a:r>
              <a:rPr lang="en-US" dirty="0" smtClean="0"/>
              <a:t>the divine. Swami points out that </a:t>
            </a:r>
            <a:r>
              <a:rPr lang="en-US" dirty="0" err="1" smtClean="0"/>
              <a:t>Arjuna</a:t>
            </a:r>
            <a:r>
              <a:rPr lang="en-US" dirty="0" smtClean="0"/>
              <a:t> had this type of fire when he saw problem affecting Dharma.</a:t>
            </a:r>
          </a:p>
          <a:p>
            <a:r>
              <a:rPr lang="en-US" b="1" dirty="0" err="1">
                <a:solidFill>
                  <a:srgbClr val="0070C0"/>
                </a:solidFill>
              </a:rPr>
              <a:t>Badava-agni</a:t>
            </a:r>
            <a:r>
              <a:rPr lang="en-US" dirty="0"/>
              <a:t> is the burning feeling caused in a person by dire diseases and death.</a:t>
            </a:r>
          </a:p>
          <a:p>
            <a:pPr marL="0" indent="0">
              <a:buNone/>
            </a:pPr>
            <a:endParaRPr lang="en-US" dirty="0"/>
          </a:p>
        </p:txBody>
      </p:sp>
    </p:spTree>
    <p:extLst>
      <p:ext uri="{BB962C8B-B14F-4D97-AF65-F5344CB8AC3E}">
        <p14:creationId xmlns:p14="http://schemas.microsoft.com/office/powerpoint/2010/main" val="3893500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Understanding Fire principle</a:t>
            </a:r>
            <a:endParaRPr lang="en-US" dirty="0"/>
          </a:p>
        </p:txBody>
      </p:sp>
      <p:sp>
        <p:nvSpPr>
          <p:cNvPr id="3" name="Content Placeholder 2"/>
          <p:cNvSpPr>
            <a:spLocks noGrp="1"/>
          </p:cNvSpPr>
          <p:nvPr>
            <p:ph idx="1"/>
          </p:nvPr>
        </p:nvSpPr>
        <p:spPr>
          <a:xfrm>
            <a:off x="457200" y="1066800"/>
            <a:ext cx="8229600" cy="5059363"/>
          </a:xfrm>
        </p:spPr>
        <p:txBody>
          <a:bodyPr>
            <a:normAutofit fontScale="55000" lnSpcReduction="20000"/>
          </a:bodyPr>
          <a:lstStyle/>
          <a:p>
            <a:r>
              <a:rPr lang="en-US" dirty="0"/>
              <a:t>All these five types of "fire" are related to physical conditions. They have no relation to the </a:t>
            </a:r>
            <a:r>
              <a:rPr lang="en-US" dirty="0" err="1" smtClean="0"/>
              <a:t>atma</a:t>
            </a:r>
            <a:r>
              <a:rPr lang="en-US" dirty="0" smtClean="0"/>
              <a:t> </a:t>
            </a:r>
            <a:r>
              <a:rPr lang="en-US" dirty="0"/>
              <a:t>(spirit) that is different from the body. </a:t>
            </a:r>
            <a:endParaRPr lang="en-US" dirty="0" smtClean="0"/>
          </a:p>
          <a:p>
            <a:r>
              <a:rPr lang="en-US" dirty="0" smtClean="0"/>
              <a:t>The </a:t>
            </a:r>
            <a:r>
              <a:rPr lang="en-US" dirty="0"/>
              <a:t>spirit is a witness to all the experiences </a:t>
            </a:r>
            <a:r>
              <a:rPr lang="en-US" dirty="0" smtClean="0"/>
              <a:t>resulting </a:t>
            </a:r>
            <a:r>
              <a:rPr lang="en-US" dirty="0"/>
              <a:t>from these five forms of fires. </a:t>
            </a:r>
            <a:r>
              <a:rPr lang="en-US" dirty="0" err="1"/>
              <a:t>Utilising</a:t>
            </a:r>
            <a:r>
              <a:rPr lang="en-US" dirty="0"/>
              <a:t> these five fires as experiences witnessed by </a:t>
            </a:r>
            <a:r>
              <a:rPr lang="en-US" dirty="0" smtClean="0"/>
              <a:t>the </a:t>
            </a:r>
            <a:r>
              <a:rPr lang="en-US" dirty="0"/>
              <a:t>spirit, the </a:t>
            </a:r>
            <a:r>
              <a:rPr lang="en-US" dirty="0" err="1"/>
              <a:t>upanishad</a:t>
            </a:r>
            <a:r>
              <a:rPr lang="en-US" dirty="0"/>
              <a:t> revealed the truth underlying physical phenomena.</a:t>
            </a:r>
          </a:p>
          <a:p>
            <a:r>
              <a:rPr lang="en-US" dirty="0" smtClean="0"/>
              <a:t>The </a:t>
            </a:r>
            <a:r>
              <a:rPr lang="en-US" dirty="0"/>
              <a:t>Vedas desire man to give up the </a:t>
            </a:r>
            <a:r>
              <a:rPr lang="en-US" dirty="0" smtClean="0"/>
              <a:t>animalistic </a:t>
            </a:r>
            <a:r>
              <a:rPr lang="en-US" dirty="0"/>
              <a:t>ego, and its complement, anger. The evils of envy, </a:t>
            </a:r>
            <a:r>
              <a:rPr lang="en-US" dirty="0" smtClean="0"/>
              <a:t>pride </a:t>
            </a:r>
            <a:r>
              <a:rPr lang="en-US" dirty="0"/>
              <a:t>and spite belong to the same brood. These are all 'bestial' though human in appearance. </a:t>
            </a:r>
          </a:p>
          <a:p>
            <a:r>
              <a:rPr lang="en-US" dirty="0"/>
              <a:t>They declare that love, tolerance, compassion, non-attachment, and adherence to truth are the </a:t>
            </a:r>
            <a:r>
              <a:rPr lang="en-US" dirty="0" smtClean="0"/>
              <a:t>genuine </a:t>
            </a:r>
            <a:r>
              <a:rPr lang="en-US" dirty="0"/>
              <a:t>human traits.</a:t>
            </a:r>
          </a:p>
          <a:p>
            <a:r>
              <a:rPr lang="en-US" dirty="0" smtClean="0"/>
              <a:t>The </a:t>
            </a:r>
            <a:r>
              <a:rPr lang="en-US" dirty="0" err="1"/>
              <a:t>homa</a:t>
            </a:r>
            <a:r>
              <a:rPr lang="en-US" dirty="0"/>
              <a:t> or offering of oblations in this ceremonially lit and ceremonially fed fire is the </a:t>
            </a:r>
            <a:r>
              <a:rPr lang="en-US" dirty="0" smtClean="0"/>
              <a:t>symbolic </a:t>
            </a:r>
            <a:r>
              <a:rPr lang="en-US" dirty="0"/>
              <a:t>adoration of the truth of truths, the </a:t>
            </a:r>
            <a:r>
              <a:rPr lang="en-US" dirty="0" smtClean="0"/>
              <a:t>SATHYA.</a:t>
            </a:r>
          </a:p>
          <a:p>
            <a:r>
              <a:rPr lang="en-US" dirty="0"/>
              <a:t>Fire has two </a:t>
            </a:r>
            <a:r>
              <a:rPr lang="en-US" dirty="0" smtClean="0"/>
              <a:t>states</a:t>
            </a:r>
            <a:r>
              <a:rPr lang="en-US" dirty="0"/>
              <a:t>: the inner and the outer. </a:t>
            </a:r>
            <a:endParaRPr lang="en-US" dirty="0" smtClean="0"/>
          </a:p>
          <a:p>
            <a:r>
              <a:rPr lang="en-US" dirty="0" smtClean="0"/>
              <a:t>The </a:t>
            </a:r>
            <a:r>
              <a:rPr lang="en-US" dirty="0"/>
              <a:t>fire that is invisible and latent is inner fire. This fire, </a:t>
            </a:r>
            <a:r>
              <a:rPr lang="en-US" dirty="0" smtClean="0"/>
              <a:t>though </a:t>
            </a:r>
            <a:r>
              <a:rPr lang="en-US" dirty="0"/>
              <a:t>it is present, cannot burn anything. The external fire manifests its true form and can </a:t>
            </a:r>
            <a:r>
              <a:rPr lang="en-US" dirty="0" smtClean="0"/>
              <a:t>burn </a:t>
            </a:r>
            <a:r>
              <a:rPr lang="en-US" dirty="0"/>
              <a:t>anything and reduce it to ashes. </a:t>
            </a:r>
            <a:endParaRPr lang="en-US" dirty="0" smtClean="0"/>
          </a:p>
          <a:p>
            <a:r>
              <a:rPr lang="en-US" dirty="0" smtClean="0"/>
              <a:t>Likewise</a:t>
            </a:r>
            <a:r>
              <a:rPr lang="en-US" dirty="0"/>
              <a:t>, the power to experience the omnipresent divine </a:t>
            </a:r>
            <a:r>
              <a:rPr lang="en-US" dirty="0" smtClean="0"/>
              <a:t>and </a:t>
            </a:r>
            <a:r>
              <a:rPr lang="en-US" dirty="0"/>
              <a:t>envision it internally is possessed by each one, while only some have the capacity to </a:t>
            </a:r>
            <a:r>
              <a:rPr lang="en-US" dirty="0" smtClean="0"/>
              <a:t>demonstrate </a:t>
            </a:r>
            <a:r>
              <a:rPr lang="en-US" dirty="0"/>
              <a:t>it externally.</a:t>
            </a:r>
          </a:p>
        </p:txBody>
      </p:sp>
    </p:spTree>
    <p:extLst>
      <p:ext uri="{BB962C8B-B14F-4D97-AF65-F5344CB8AC3E}">
        <p14:creationId xmlns:p14="http://schemas.microsoft.com/office/powerpoint/2010/main" val="3169116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Understanding Fire Principle</a:t>
            </a: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r>
              <a:rPr lang="en-US" dirty="0"/>
              <a:t>From time to time this divine power assumes numerous forms</a:t>
            </a:r>
            <a:r>
              <a:rPr lang="en-US" dirty="0" smtClean="0"/>
              <a:t>.</a:t>
            </a:r>
          </a:p>
          <a:p>
            <a:r>
              <a:rPr lang="en-US" dirty="0" smtClean="0"/>
              <a:t>In </a:t>
            </a:r>
            <a:r>
              <a:rPr lang="en-US" dirty="0"/>
              <a:t>devotees it shines as the </a:t>
            </a:r>
            <a:r>
              <a:rPr lang="en-US" dirty="0" err="1" smtClean="0"/>
              <a:t>jnana-agni</a:t>
            </a:r>
            <a:r>
              <a:rPr lang="en-US" dirty="0" smtClean="0"/>
              <a:t> </a:t>
            </a:r>
            <a:r>
              <a:rPr lang="en-US" dirty="0"/>
              <a:t>(fire of wisdom). </a:t>
            </a:r>
            <a:endParaRPr lang="en-US" dirty="0" smtClean="0"/>
          </a:p>
          <a:p>
            <a:r>
              <a:rPr lang="en-US" dirty="0" smtClean="0"/>
              <a:t>In </a:t>
            </a:r>
            <a:r>
              <a:rPr lang="en-US" dirty="0"/>
              <a:t>non-devotees it bums as </a:t>
            </a:r>
            <a:r>
              <a:rPr lang="en-US" dirty="0" err="1"/>
              <a:t>krodha-agni</a:t>
            </a:r>
            <a:r>
              <a:rPr lang="en-US" dirty="0"/>
              <a:t> (the fire of hatred) or the </a:t>
            </a:r>
            <a:r>
              <a:rPr lang="en-US" dirty="0" err="1" smtClean="0"/>
              <a:t>kama-agni</a:t>
            </a:r>
            <a:r>
              <a:rPr lang="en-US" dirty="0" smtClean="0"/>
              <a:t> </a:t>
            </a:r>
            <a:r>
              <a:rPr lang="en-US" dirty="0"/>
              <a:t>(fire of desire). </a:t>
            </a:r>
            <a:endParaRPr lang="en-US" dirty="0" smtClean="0"/>
          </a:p>
          <a:p>
            <a:r>
              <a:rPr lang="en-US" dirty="0" smtClean="0"/>
              <a:t>Fire </a:t>
            </a:r>
            <a:r>
              <a:rPr lang="en-US" dirty="0"/>
              <a:t>is a dreadful power. Even when it is at a distance, it evokes a sense </a:t>
            </a:r>
            <a:r>
              <a:rPr lang="en-US" dirty="0" smtClean="0"/>
              <a:t>of </a:t>
            </a:r>
            <a:r>
              <a:rPr lang="en-US" dirty="0"/>
              <a:t>fear and danger. But man today has this fire (of hatred, </a:t>
            </a:r>
            <a:r>
              <a:rPr lang="en-US" dirty="0" err="1"/>
              <a:t>etc</a:t>
            </a:r>
            <a:r>
              <a:rPr lang="en-US" dirty="0"/>
              <a:t>) in his heart and has become a </a:t>
            </a:r>
            <a:r>
              <a:rPr lang="en-US" dirty="0" smtClean="0"/>
              <a:t>victim </a:t>
            </a:r>
            <a:r>
              <a:rPr lang="en-US" dirty="0"/>
              <a:t>of fear and delusions. </a:t>
            </a:r>
            <a:endParaRPr lang="en-US" dirty="0" smtClean="0"/>
          </a:p>
          <a:p>
            <a:r>
              <a:rPr lang="en-US" dirty="0" smtClean="0"/>
              <a:t>The </a:t>
            </a:r>
            <a:r>
              <a:rPr lang="en-US" dirty="0"/>
              <a:t>fires of lust, anger, hatred and jealousy can do a lot of havoc </a:t>
            </a:r>
            <a:r>
              <a:rPr lang="en-US" dirty="0" smtClean="0"/>
              <a:t>to </a:t>
            </a:r>
            <a:r>
              <a:rPr lang="en-US" dirty="0"/>
              <a:t>man. All other types of fire subside in due course. But these fires (of hatred, etc.) never </a:t>
            </a:r>
            <a:r>
              <a:rPr lang="en-US" dirty="0" smtClean="0"/>
              <a:t>completely </a:t>
            </a:r>
            <a:r>
              <a:rPr lang="en-US" dirty="0"/>
              <a:t>cease. They may flare up at any moment. How, then, are these fires to be extinguished </a:t>
            </a:r>
            <a:r>
              <a:rPr lang="en-US" dirty="0" smtClean="0"/>
              <a:t>once </a:t>
            </a:r>
            <a:r>
              <a:rPr lang="en-US" dirty="0"/>
              <a:t>for all</a:t>
            </a:r>
            <a:r>
              <a:rPr lang="en-US" dirty="0" smtClean="0"/>
              <a:t>?</a:t>
            </a:r>
          </a:p>
          <a:p>
            <a:r>
              <a:rPr lang="en-US" dirty="0" smtClean="0"/>
              <a:t>What </a:t>
            </a:r>
            <a:r>
              <a:rPr lang="en-US" dirty="0"/>
              <a:t>do you need for putting them out? </a:t>
            </a:r>
            <a:r>
              <a:rPr lang="en-US" dirty="0" err="1"/>
              <a:t>Vairagya</a:t>
            </a:r>
            <a:r>
              <a:rPr lang="en-US" dirty="0"/>
              <a:t> (detachment) and </a:t>
            </a:r>
            <a:r>
              <a:rPr lang="en-US" dirty="0" err="1"/>
              <a:t>prema</a:t>
            </a:r>
            <a:r>
              <a:rPr lang="en-US" dirty="0"/>
              <a:t> (love) are </a:t>
            </a:r>
            <a:r>
              <a:rPr lang="en-US" dirty="0" smtClean="0"/>
              <a:t>the </a:t>
            </a:r>
            <a:r>
              <a:rPr lang="en-US" dirty="0"/>
              <a:t>two requisites to extinguish these fires</a:t>
            </a:r>
            <a:r>
              <a:rPr lang="en-US" dirty="0" smtClean="0"/>
              <a:t>.</a:t>
            </a:r>
          </a:p>
          <a:p>
            <a:r>
              <a:rPr lang="en-US" dirty="0" smtClean="0"/>
              <a:t>The fire of hunger can best be understood by what is known as Digestive fires.</a:t>
            </a:r>
            <a:endParaRPr lang="en-US" dirty="0"/>
          </a:p>
        </p:txBody>
      </p:sp>
    </p:spTree>
    <p:extLst>
      <p:ext uri="{BB962C8B-B14F-4D97-AF65-F5344CB8AC3E}">
        <p14:creationId xmlns:p14="http://schemas.microsoft.com/office/powerpoint/2010/main" val="4151521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Digestive Fire (</a:t>
            </a:r>
            <a:r>
              <a:rPr lang="en-US" dirty="0" err="1" smtClean="0"/>
              <a:t>Jataragni</a:t>
            </a:r>
            <a:r>
              <a:rPr lang="en-US" dirty="0" smtClean="0"/>
              <a:t>)</a:t>
            </a:r>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US" b="1" dirty="0" smtClean="0"/>
              <a:t>General Agni Functions</a:t>
            </a:r>
            <a:r>
              <a:rPr lang="en-US" dirty="0"/>
              <a:t>: Absorption, assimilation, metabolism, digestion, perception, taste, touch, hearing, vitality, clarity, alertness, regular appetite, combustion.</a:t>
            </a:r>
          </a:p>
          <a:p>
            <a:r>
              <a:rPr lang="en-US" dirty="0"/>
              <a:t>It includes the digestive function, sense perception, cellular metabolism and mental assimilation, linking mental well being and digestive health.</a:t>
            </a:r>
          </a:p>
          <a:p>
            <a:r>
              <a:rPr lang="en-US" dirty="0"/>
              <a:t>It gives immunity, a sparkle in the eyes and luster to the skin.</a:t>
            </a:r>
          </a:p>
          <a:p>
            <a:r>
              <a:rPr lang="en-US" dirty="0"/>
              <a:t>When </a:t>
            </a:r>
            <a:r>
              <a:rPr lang="en-US" dirty="0" err="1"/>
              <a:t>agni</a:t>
            </a:r>
            <a:r>
              <a:rPr lang="en-US" dirty="0"/>
              <a:t> is balanced, it causes emotions that are beneficial to health: courage, cheerfulness, lucid, intelligence. When </a:t>
            </a:r>
            <a:r>
              <a:rPr lang="en-US" dirty="0" err="1"/>
              <a:t>agni</a:t>
            </a:r>
            <a:r>
              <a:rPr lang="en-US" dirty="0"/>
              <a:t> is out of balance it causes emotions that are destructive to health: fear, anger, confusion, idiocy.   </a:t>
            </a:r>
          </a:p>
          <a:p>
            <a:pPr marL="0" indent="0">
              <a:buNone/>
            </a:pPr>
            <a:endParaRPr lang="en-US" dirty="0"/>
          </a:p>
        </p:txBody>
      </p:sp>
    </p:spTree>
    <p:extLst>
      <p:ext uri="{BB962C8B-B14F-4D97-AF65-F5344CB8AC3E}">
        <p14:creationId xmlns:p14="http://schemas.microsoft.com/office/powerpoint/2010/main" val="1415701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13 Digestive Fires</a:t>
            </a:r>
            <a:endParaRPr lang="en-US" dirty="0"/>
          </a:p>
        </p:txBody>
      </p:sp>
      <p:sp>
        <p:nvSpPr>
          <p:cNvPr id="3" name="Content Placeholder 2"/>
          <p:cNvSpPr>
            <a:spLocks noGrp="1"/>
          </p:cNvSpPr>
          <p:nvPr>
            <p:ph idx="1"/>
          </p:nvPr>
        </p:nvSpPr>
        <p:spPr>
          <a:xfrm>
            <a:off x="457200" y="914400"/>
            <a:ext cx="8229600" cy="5211763"/>
          </a:xfrm>
        </p:spPr>
        <p:txBody>
          <a:bodyPr>
            <a:normAutofit fontScale="62500" lnSpcReduction="20000"/>
          </a:bodyPr>
          <a:lstStyle/>
          <a:p>
            <a:r>
              <a:rPr lang="en-US" sz="4000" dirty="0" smtClean="0">
                <a:solidFill>
                  <a:srgbClr val="FF0000"/>
                </a:solidFill>
              </a:rPr>
              <a:t>The </a:t>
            </a:r>
            <a:r>
              <a:rPr lang="en-US" sz="4000" dirty="0">
                <a:solidFill>
                  <a:srgbClr val="FF0000"/>
                </a:solidFill>
              </a:rPr>
              <a:t>central digestive fire (</a:t>
            </a:r>
            <a:r>
              <a:rPr lang="en-US" sz="4000" dirty="0" err="1">
                <a:solidFill>
                  <a:srgbClr val="FF0000"/>
                </a:solidFill>
              </a:rPr>
              <a:t>jatharagni</a:t>
            </a:r>
            <a:r>
              <a:rPr lang="en-US" dirty="0"/>
              <a:t>): This is located beginning at the mouth ending at the anus and is present throughout the gastro-intestinal tract. Its main function is to help digest complex foods to a simple form known as '</a:t>
            </a:r>
            <a:r>
              <a:rPr lang="en-US" dirty="0" err="1"/>
              <a:t>ahara</a:t>
            </a:r>
            <a:r>
              <a:rPr lang="en-US" dirty="0"/>
              <a:t> rasa', the food essence. This </a:t>
            </a:r>
            <a:r>
              <a:rPr lang="en-US" dirty="0" err="1"/>
              <a:t>agni</a:t>
            </a:r>
            <a:r>
              <a:rPr lang="en-US" dirty="0"/>
              <a:t> exists in four types; (</a:t>
            </a:r>
            <a:r>
              <a:rPr lang="en-US" dirty="0" err="1"/>
              <a:t>visham</a:t>
            </a:r>
            <a:r>
              <a:rPr lang="en-US" dirty="0"/>
              <a:t>) irregular, (</a:t>
            </a:r>
            <a:r>
              <a:rPr lang="en-US" dirty="0" err="1"/>
              <a:t>tikshana</a:t>
            </a:r>
            <a:r>
              <a:rPr lang="en-US" dirty="0"/>
              <a:t>) intense, (</a:t>
            </a:r>
            <a:r>
              <a:rPr lang="en-US" dirty="0" err="1"/>
              <a:t>manda</a:t>
            </a:r>
            <a:r>
              <a:rPr lang="en-US" dirty="0"/>
              <a:t>) sluggish and (</a:t>
            </a:r>
            <a:r>
              <a:rPr lang="en-US" dirty="0" err="1"/>
              <a:t>sama</a:t>
            </a:r>
            <a:r>
              <a:rPr lang="en-US" dirty="0"/>
              <a:t>) balanced.</a:t>
            </a:r>
          </a:p>
          <a:p>
            <a:r>
              <a:rPr lang="en-US" sz="4000" dirty="0">
                <a:solidFill>
                  <a:srgbClr val="FF0000"/>
                </a:solidFill>
              </a:rPr>
              <a:t>Five elemental fires (</a:t>
            </a:r>
            <a:r>
              <a:rPr lang="en-US" sz="4000" dirty="0" err="1">
                <a:solidFill>
                  <a:srgbClr val="FF0000"/>
                </a:solidFill>
              </a:rPr>
              <a:t>bhutagni</a:t>
            </a:r>
            <a:r>
              <a:rPr lang="en-US" sz="4000" dirty="0">
                <a:solidFill>
                  <a:srgbClr val="FF0000"/>
                </a:solidFill>
              </a:rPr>
              <a:t>):</a:t>
            </a:r>
            <a:r>
              <a:rPr lang="en-US" dirty="0"/>
              <a:t> These metabolic fires digest the elements. They act on the food essence to release the five elements contained in food: ether, air, fire, water and earth. The </a:t>
            </a:r>
            <a:r>
              <a:rPr lang="en-US" dirty="0" err="1"/>
              <a:t>bhutagni</a:t>
            </a:r>
            <a:r>
              <a:rPr lang="en-US" dirty="0"/>
              <a:t> exist in the liver.</a:t>
            </a:r>
          </a:p>
          <a:p>
            <a:r>
              <a:rPr lang="en-US" sz="4000" dirty="0">
                <a:solidFill>
                  <a:srgbClr val="FF0000"/>
                </a:solidFill>
              </a:rPr>
              <a:t>Seven tissue fires (</a:t>
            </a:r>
            <a:r>
              <a:rPr lang="en-US" sz="4000" dirty="0" err="1">
                <a:solidFill>
                  <a:srgbClr val="FF0000"/>
                </a:solidFill>
              </a:rPr>
              <a:t>dhatu</a:t>
            </a:r>
            <a:r>
              <a:rPr lang="en-US" sz="4000" dirty="0">
                <a:solidFill>
                  <a:srgbClr val="FF0000"/>
                </a:solidFill>
              </a:rPr>
              <a:t> </a:t>
            </a:r>
            <a:r>
              <a:rPr lang="en-US" sz="4000" dirty="0" err="1">
                <a:solidFill>
                  <a:srgbClr val="FF0000"/>
                </a:solidFill>
              </a:rPr>
              <a:t>agni</a:t>
            </a:r>
            <a:r>
              <a:rPr lang="en-US" sz="4000" dirty="0">
                <a:solidFill>
                  <a:srgbClr val="FF0000"/>
                </a:solidFill>
              </a:rPr>
              <a:t>): </a:t>
            </a:r>
            <a:r>
              <a:rPr lang="en-US" dirty="0"/>
              <a:t>These are specific "enzymes" that help to transform the unstable tissue portion that helps to build the tissues. These are the seven tissues of the body that give it material structure: skin, blood, muscle, adipose tissue, bones, nerve tissue and reproductive tissue</a:t>
            </a:r>
            <a:r>
              <a:rPr lang="en-US" dirty="0" smtClean="0"/>
              <a:t>.</a:t>
            </a:r>
          </a:p>
          <a:p>
            <a:r>
              <a:rPr lang="en-US" i="1" dirty="0"/>
              <a:t>"The digestive fire in the intestines (</a:t>
            </a:r>
            <a:r>
              <a:rPr lang="en-US" i="1" dirty="0" err="1"/>
              <a:t>jataragni</a:t>
            </a:r>
            <a:r>
              <a:rPr lang="en-US" i="1" dirty="0"/>
              <a:t>) is the root of all the digestive fires in the body. As it causes the increase or decrease of the elemental and tissue digestive fires it should be treated with great care.“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19157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Types of Agni and Ayurveda</a:t>
            </a:r>
            <a:endParaRPr lang="en-US" dirty="0"/>
          </a:p>
        </p:txBody>
      </p:sp>
      <p:sp>
        <p:nvSpPr>
          <p:cNvPr id="3" name="Content Placeholder 2"/>
          <p:cNvSpPr>
            <a:spLocks noGrp="1"/>
          </p:cNvSpPr>
          <p:nvPr>
            <p:ph idx="1"/>
          </p:nvPr>
        </p:nvSpPr>
        <p:spPr>
          <a:xfrm>
            <a:off x="457200" y="990600"/>
            <a:ext cx="8229600" cy="5135563"/>
          </a:xfrm>
        </p:spPr>
        <p:txBody>
          <a:bodyPr>
            <a:normAutofit fontScale="62500" lnSpcReduction="20000"/>
          </a:bodyPr>
          <a:lstStyle/>
          <a:p>
            <a:r>
              <a:rPr lang="en-US" b="1" dirty="0">
                <a:solidFill>
                  <a:srgbClr val="FF0000"/>
                </a:solidFill>
              </a:rPr>
              <a:t>Ayurveda classifies four different states of </a:t>
            </a:r>
            <a:r>
              <a:rPr lang="en-US" b="1" dirty="0" err="1">
                <a:solidFill>
                  <a:srgbClr val="FF0000"/>
                </a:solidFill>
              </a:rPr>
              <a:t>agni</a:t>
            </a:r>
            <a:r>
              <a:rPr lang="en-US" b="1" dirty="0">
                <a:solidFill>
                  <a:srgbClr val="FF0000"/>
                </a:solidFill>
              </a:rPr>
              <a:t> that point to certain constitutional tendencies.</a:t>
            </a:r>
          </a:p>
          <a:p>
            <a:r>
              <a:rPr lang="en-US" dirty="0" err="1">
                <a:solidFill>
                  <a:srgbClr val="FF0000"/>
                </a:solidFill>
              </a:rPr>
              <a:t>Visham</a:t>
            </a:r>
            <a:r>
              <a:rPr lang="en-US" dirty="0">
                <a:solidFill>
                  <a:srgbClr val="FF0000"/>
                </a:solidFill>
              </a:rPr>
              <a:t> </a:t>
            </a:r>
            <a:r>
              <a:rPr lang="en-US" dirty="0" err="1">
                <a:solidFill>
                  <a:srgbClr val="FF0000"/>
                </a:solidFill>
              </a:rPr>
              <a:t>agni</a:t>
            </a:r>
            <a:r>
              <a:rPr lang="en-US" dirty="0"/>
              <a:t>: This is an irregular appetite and digestive system with signs of variable hunger, bloating, indigestion, intestinal cramps, constipation, dry stool and gas. It is common in </a:t>
            </a:r>
            <a:r>
              <a:rPr lang="en-US" dirty="0" err="1"/>
              <a:t>vata</a:t>
            </a:r>
            <a:r>
              <a:rPr lang="en-US" dirty="0"/>
              <a:t> types. Use sweet and pungent flavors. Include </a:t>
            </a:r>
            <a:r>
              <a:rPr lang="en-US" dirty="0" err="1"/>
              <a:t>Asafoetida</a:t>
            </a:r>
            <a:r>
              <a:rPr lang="en-US" dirty="0"/>
              <a:t> formula (</a:t>
            </a:r>
            <a:r>
              <a:rPr lang="en-US" dirty="0" err="1"/>
              <a:t>hingashtaka</a:t>
            </a:r>
            <a:r>
              <a:rPr lang="en-US" dirty="0"/>
              <a:t>), </a:t>
            </a:r>
            <a:r>
              <a:rPr lang="en-US" dirty="0" err="1"/>
              <a:t>Trikatu</a:t>
            </a:r>
            <a:r>
              <a:rPr lang="en-US" dirty="0"/>
              <a:t> and ginger before you eat.</a:t>
            </a:r>
          </a:p>
          <a:p>
            <a:r>
              <a:rPr lang="en-US" dirty="0" err="1">
                <a:solidFill>
                  <a:srgbClr val="FF0000"/>
                </a:solidFill>
              </a:rPr>
              <a:t>Tikshna</a:t>
            </a:r>
            <a:r>
              <a:rPr lang="en-US" dirty="0">
                <a:solidFill>
                  <a:srgbClr val="FF0000"/>
                </a:solidFill>
              </a:rPr>
              <a:t> </a:t>
            </a:r>
            <a:r>
              <a:rPr lang="en-US" dirty="0" err="1">
                <a:solidFill>
                  <a:srgbClr val="FF0000"/>
                </a:solidFill>
              </a:rPr>
              <a:t>agni</a:t>
            </a:r>
            <a:r>
              <a:rPr lang="en-US" dirty="0"/>
              <a:t>: Intense hunger but with poor digestion is a pitta sign. Also thirst, parched mouth, dry throat, loose stool and a burning sensation in intestines. Use mild sour flavors to dilute excess acid. Include </a:t>
            </a:r>
            <a:r>
              <a:rPr lang="en-US" dirty="0" err="1"/>
              <a:t>shatavari</a:t>
            </a:r>
            <a:r>
              <a:rPr lang="en-US" dirty="0"/>
              <a:t> (Asparagus </a:t>
            </a:r>
            <a:r>
              <a:rPr lang="en-US" dirty="0" err="1"/>
              <a:t>racemosa</a:t>
            </a:r>
            <a:r>
              <a:rPr lang="en-US" dirty="0"/>
              <a:t>), </a:t>
            </a:r>
            <a:r>
              <a:rPr lang="en-US" dirty="0" err="1"/>
              <a:t>guduchi</a:t>
            </a:r>
            <a:r>
              <a:rPr lang="en-US" dirty="0"/>
              <a:t> (</a:t>
            </a:r>
            <a:r>
              <a:rPr lang="en-US" dirty="0" err="1"/>
              <a:t>Tinosporia</a:t>
            </a:r>
            <a:r>
              <a:rPr lang="en-US" dirty="0"/>
              <a:t> </a:t>
            </a:r>
            <a:r>
              <a:rPr lang="en-US" dirty="0" err="1"/>
              <a:t>cordifolia</a:t>
            </a:r>
            <a:r>
              <a:rPr lang="en-US" dirty="0"/>
              <a:t>) and </a:t>
            </a:r>
            <a:r>
              <a:rPr lang="en-US" dirty="0" err="1"/>
              <a:t>Amalaki</a:t>
            </a:r>
            <a:r>
              <a:rPr lang="en-US" dirty="0"/>
              <a:t> to balance pitta.</a:t>
            </a:r>
          </a:p>
          <a:p>
            <a:r>
              <a:rPr lang="en-US" dirty="0" err="1">
                <a:solidFill>
                  <a:srgbClr val="FF0000"/>
                </a:solidFill>
              </a:rPr>
              <a:t>Mandagni</a:t>
            </a:r>
            <a:r>
              <a:rPr lang="en-US" dirty="0"/>
              <a:t>: Weak hunger is a </a:t>
            </a:r>
            <a:r>
              <a:rPr lang="en-US" dirty="0" err="1"/>
              <a:t>kapha</a:t>
            </a:r>
            <a:r>
              <a:rPr lang="en-US" dirty="0"/>
              <a:t> sign. Also slow digestion, </a:t>
            </a:r>
            <a:r>
              <a:rPr lang="en-US" dirty="0" err="1"/>
              <a:t>heavyness</a:t>
            </a:r>
            <a:r>
              <a:rPr lang="en-US" dirty="0"/>
              <a:t> after a meal, sluggish bowels, bulky stool, feeling cold, sweet craving, stimulant craving. Use pungent and bitter flavors. Include </a:t>
            </a:r>
            <a:r>
              <a:rPr lang="en-US" dirty="0" err="1"/>
              <a:t>trikatu</a:t>
            </a:r>
            <a:r>
              <a:rPr lang="en-US" dirty="0"/>
              <a:t>, ginger and cinnamon.  </a:t>
            </a:r>
          </a:p>
          <a:p>
            <a:r>
              <a:rPr lang="en-US" dirty="0" err="1">
                <a:solidFill>
                  <a:srgbClr val="FF0000"/>
                </a:solidFill>
              </a:rPr>
              <a:t>Samagni</a:t>
            </a:r>
            <a:r>
              <a:rPr lang="en-US" dirty="0"/>
              <a:t>: Balanced hunger and digestion; food is digested within four hours with no excess craving or lack of interest. Use </a:t>
            </a:r>
            <a:r>
              <a:rPr lang="en-US" dirty="0" err="1"/>
              <a:t>triphala</a:t>
            </a:r>
            <a:r>
              <a:rPr lang="en-US" dirty="0"/>
              <a:t> to maintain a healthy digestive system.</a:t>
            </a:r>
          </a:p>
          <a:p>
            <a:endParaRPr lang="en-US" dirty="0"/>
          </a:p>
        </p:txBody>
      </p:sp>
    </p:spTree>
    <p:extLst>
      <p:ext uri="{BB962C8B-B14F-4D97-AF65-F5344CB8AC3E}">
        <p14:creationId xmlns:p14="http://schemas.microsoft.com/office/powerpoint/2010/main" val="1626685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800" dirty="0" smtClean="0"/>
              <a:t>Three lines of Ash and the Three Sacrificial Fires</a:t>
            </a:r>
            <a:endParaRPr lang="en-US" sz="2800" dirty="0"/>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r>
              <a:rPr lang="en-US" dirty="0"/>
              <a:t>Its first line is the </a:t>
            </a:r>
            <a:r>
              <a:rPr lang="en-US" dirty="0" err="1">
                <a:solidFill>
                  <a:srgbClr val="FF0000"/>
                </a:solidFill>
              </a:rPr>
              <a:t>Grahapatya</a:t>
            </a:r>
            <a:r>
              <a:rPr lang="en-US" dirty="0">
                <a:solidFill>
                  <a:srgbClr val="FF0000"/>
                </a:solidFill>
              </a:rPr>
              <a:t> fire</a:t>
            </a:r>
            <a:r>
              <a:rPr lang="en-US" dirty="0"/>
              <a:t>, the a-sound (of AUM), the </a:t>
            </a:r>
            <a:r>
              <a:rPr lang="en-US" dirty="0">
                <a:solidFill>
                  <a:srgbClr val="FF0000"/>
                </a:solidFill>
              </a:rPr>
              <a:t>Rajas</a:t>
            </a:r>
            <a:r>
              <a:rPr lang="en-US" dirty="0"/>
              <a:t> (forceful characteristic), the terrestrial world, the external atman, the acting power, the Rig Veda, the morning pressing (of the Soma Juice), and </a:t>
            </a:r>
            <a:r>
              <a:rPr lang="en-US" dirty="0" err="1"/>
              <a:t>Maheswara</a:t>
            </a:r>
            <a:r>
              <a:rPr lang="en-US" dirty="0"/>
              <a:t> is its divinity.</a:t>
            </a:r>
          </a:p>
          <a:p>
            <a:r>
              <a:rPr lang="en-US" dirty="0"/>
              <a:t>Its second line is the </a:t>
            </a:r>
            <a:r>
              <a:rPr lang="en-US" dirty="0" err="1">
                <a:solidFill>
                  <a:srgbClr val="FF0000"/>
                </a:solidFill>
              </a:rPr>
              <a:t>Dakshina</a:t>
            </a:r>
            <a:r>
              <a:rPr lang="en-US" dirty="0">
                <a:solidFill>
                  <a:srgbClr val="FF0000"/>
                </a:solidFill>
              </a:rPr>
              <a:t> fire</a:t>
            </a:r>
            <a:r>
              <a:rPr lang="en-US" dirty="0"/>
              <a:t>, the u-sound, the </a:t>
            </a:r>
            <a:r>
              <a:rPr lang="en-US" dirty="0" err="1">
                <a:solidFill>
                  <a:srgbClr val="FF0000"/>
                </a:solidFill>
              </a:rPr>
              <a:t>Sattvam</a:t>
            </a:r>
            <a:r>
              <a:rPr lang="en-US" dirty="0"/>
              <a:t> (peaceful characteristic), the atmosphere, the inner Atman, the willing power, the </a:t>
            </a:r>
            <a:r>
              <a:rPr lang="en-US" dirty="0" err="1"/>
              <a:t>Yajur</a:t>
            </a:r>
            <a:r>
              <a:rPr lang="en-US" dirty="0"/>
              <a:t> Veda, the midday pressing of the Soma and </a:t>
            </a:r>
            <a:r>
              <a:rPr lang="en-US" dirty="0" err="1"/>
              <a:t>Sadasiva</a:t>
            </a:r>
            <a:r>
              <a:rPr lang="en-US" dirty="0"/>
              <a:t> is its divinity. </a:t>
            </a:r>
          </a:p>
          <a:p>
            <a:r>
              <a:rPr lang="en-US" dirty="0"/>
              <a:t>Its third line is the </a:t>
            </a:r>
            <a:r>
              <a:rPr lang="en-US" dirty="0" err="1">
                <a:solidFill>
                  <a:srgbClr val="FF0000"/>
                </a:solidFill>
              </a:rPr>
              <a:t>Ahavaniya</a:t>
            </a:r>
            <a:r>
              <a:rPr lang="en-US" dirty="0"/>
              <a:t> </a:t>
            </a:r>
            <a:r>
              <a:rPr lang="en-US" dirty="0">
                <a:solidFill>
                  <a:srgbClr val="FF0000"/>
                </a:solidFill>
              </a:rPr>
              <a:t>fire</a:t>
            </a:r>
            <a:r>
              <a:rPr lang="en-US" dirty="0"/>
              <a:t>, the m-sound, the </a:t>
            </a:r>
            <a:r>
              <a:rPr lang="en-US" dirty="0" err="1">
                <a:solidFill>
                  <a:srgbClr val="FF0000"/>
                </a:solidFill>
              </a:rPr>
              <a:t>Tamas</a:t>
            </a:r>
            <a:r>
              <a:rPr lang="en-US" dirty="0"/>
              <a:t> (lazy characteristic), the heaven, the highest Atman, the perceiving power, the </a:t>
            </a:r>
            <a:r>
              <a:rPr lang="en-US" dirty="0" err="1"/>
              <a:t>SamaVeda</a:t>
            </a:r>
            <a:r>
              <a:rPr lang="en-US" dirty="0"/>
              <a:t>, the evening pressing of the Soma and Siva is its divinity.</a:t>
            </a:r>
          </a:p>
          <a:p>
            <a:r>
              <a:rPr lang="en-US" dirty="0"/>
              <a:t>Therefore he makes the </a:t>
            </a:r>
            <a:r>
              <a:rPr lang="en-US" dirty="0" err="1"/>
              <a:t>Tripundram</a:t>
            </a:r>
            <a:r>
              <a:rPr lang="en-US" dirty="0"/>
              <a:t> from the ashes</a:t>
            </a:r>
            <a:r>
              <a:rPr lang="en-US" dirty="0" smtClean="0"/>
              <a:t>. (</a:t>
            </a:r>
            <a:r>
              <a:rPr lang="en-US" dirty="0" err="1" smtClean="0"/>
              <a:t>Tripundram</a:t>
            </a:r>
            <a:r>
              <a:rPr lang="en-US" dirty="0" smtClean="0"/>
              <a:t> is the name given for the three lines of ash)</a:t>
            </a:r>
          </a:p>
          <a:p>
            <a:r>
              <a:rPr lang="en-US" dirty="0" smtClean="0"/>
              <a:t>From </a:t>
            </a:r>
            <a:r>
              <a:rPr lang="en-US" dirty="0" err="1" smtClean="0"/>
              <a:t>Kalaagni</a:t>
            </a:r>
            <a:r>
              <a:rPr lang="en-US" dirty="0" smtClean="0"/>
              <a:t> </a:t>
            </a:r>
            <a:r>
              <a:rPr lang="en-US" dirty="0" err="1" smtClean="0"/>
              <a:t>Rudra</a:t>
            </a:r>
            <a:r>
              <a:rPr lang="en-US" dirty="0" smtClean="0"/>
              <a:t> Upanishad</a:t>
            </a:r>
          </a:p>
        </p:txBody>
      </p:sp>
    </p:spTree>
    <p:extLst>
      <p:ext uri="{BB962C8B-B14F-4D97-AF65-F5344CB8AC3E}">
        <p14:creationId xmlns:p14="http://schemas.microsoft.com/office/powerpoint/2010/main" val="1334249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mtClean="0"/>
              <a:t>Panchagni</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371600"/>
            <a:ext cx="6858000" cy="4724400"/>
          </a:xfrm>
        </p:spPr>
      </p:pic>
    </p:spTree>
    <p:extLst>
      <p:ext uri="{BB962C8B-B14F-4D97-AF65-F5344CB8AC3E}">
        <p14:creationId xmlns:p14="http://schemas.microsoft.com/office/powerpoint/2010/main" val="179895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err="1" smtClean="0"/>
              <a:t>Kalaagni</a:t>
            </a:r>
            <a:r>
              <a:rPr lang="en-US" dirty="0" smtClean="0"/>
              <a:t> (hidden universal energy)</a:t>
            </a:r>
            <a:endParaRPr lang="en-US" dirty="0"/>
          </a:p>
        </p:txBody>
      </p:sp>
      <p:sp>
        <p:nvSpPr>
          <p:cNvPr id="3" name="Content Placeholder 2"/>
          <p:cNvSpPr>
            <a:spLocks noGrp="1"/>
          </p:cNvSpPr>
          <p:nvPr>
            <p:ph idx="1"/>
          </p:nvPr>
        </p:nvSpPr>
        <p:spPr>
          <a:xfrm>
            <a:off x="457200" y="914400"/>
            <a:ext cx="8458200" cy="5211763"/>
          </a:xfrm>
        </p:spPr>
        <p:txBody>
          <a:bodyPr>
            <a:normAutofit fontScale="77500" lnSpcReduction="20000"/>
          </a:bodyPr>
          <a:lstStyle/>
          <a:p>
            <a:r>
              <a:rPr lang="en-US" sz="2800" b="1" dirty="0" smtClean="0"/>
              <a:t>Space as active part of the Manifested creation, pulsates as </a:t>
            </a:r>
            <a:r>
              <a:rPr lang="en-US" sz="2800" b="1" dirty="0" err="1" smtClean="0"/>
              <a:t>Prakriti</a:t>
            </a:r>
            <a:r>
              <a:rPr lang="en-US" sz="2800" b="1" dirty="0" smtClean="0"/>
              <a:t> or nature, </a:t>
            </a:r>
            <a:r>
              <a:rPr lang="en-US" sz="2800" b="1" dirty="0" smtClean="0">
                <a:solidFill>
                  <a:srgbClr val="FF0000"/>
                </a:solidFill>
              </a:rPr>
              <a:t>under the governance of dark fire (</a:t>
            </a:r>
            <a:r>
              <a:rPr lang="en-US" sz="2800" b="1" dirty="0" err="1" smtClean="0">
                <a:solidFill>
                  <a:srgbClr val="FF0000"/>
                </a:solidFill>
              </a:rPr>
              <a:t>Kaalagni</a:t>
            </a:r>
            <a:r>
              <a:rPr lang="en-US" sz="2800" b="1" dirty="0" smtClean="0">
                <a:solidFill>
                  <a:srgbClr val="FF0000"/>
                </a:solidFill>
              </a:rPr>
              <a:t>).</a:t>
            </a:r>
          </a:p>
          <a:p>
            <a:r>
              <a:rPr lang="en-US" sz="2800" b="1" dirty="0" smtClean="0"/>
              <a:t>From this is born </a:t>
            </a:r>
            <a:r>
              <a:rPr lang="en-US" sz="2800" b="1" dirty="0" err="1" smtClean="0">
                <a:solidFill>
                  <a:srgbClr val="FF0000"/>
                </a:solidFill>
              </a:rPr>
              <a:t>Akashik</a:t>
            </a:r>
            <a:r>
              <a:rPr lang="en-US" sz="2800" b="1" dirty="0" smtClean="0">
                <a:solidFill>
                  <a:srgbClr val="FF0000"/>
                </a:solidFill>
              </a:rPr>
              <a:t> Agni </a:t>
            </a:r>
            <a:r>
              <a:rPr lang="en-US" sz="2800" b="1" dirty="0" smtClean="0"/>
              <a:t>or “Fire Dragon” or </a:t>
            </a:r>
            <a:r>
              <a:rPr lang="en-US" sz="2800" b="1" dirty="0" err="1" smtClean="0"/>
              <a:t>Maha</a:t>
            </a:r>
            <a:r>
              <a:rPr lang="en-US" sz="2800" b="1" dirty="0" smtClean="0"/>
              <a:t> Naga of great serpent of Universal wisdom.</a:t>
            </a:r>
          </a:p>
          <a:p>
            <a:r>
              <a:rPr lang="en-US" sz="2800" b="1" dirty="0" smtClean="0"/>
              <a:t>Another name of fire is “expanding consciousness of Mind”</a:t>
            </a:r>
          </a:p>
          <a:p>
            <a:r>
              <a:rPr lang="en-US" sz="2800" b="1" dirty="0" smtClean="0"/>
              <a:t>Fire is generated in a sacrificial </a:t>
            </a:r>
            <a:r>
              <a:rPr lang="en-US" sz="2800" b="1" dirty="0" err="1" smtClean="0"/>
              <a:t>yagna</a:t>
            </a:r>
            <a:r>
              <a:rPr lang="en-US" sz="2800" b="1" dirty="0" smtClean="0"/>
              <a:t> by the </a:t>
            </a:r>
            <a:r>
              <a:rPr lang="en-US" sz="2800" b="1" dirty="0" err="1" smtClean="0"/>
              <a:t>ritwiks</a:t>
            </a:r>
            <a:r>
              <a:rPr lang="en-US" sz="2800" b="1" dirty="0" smtClean="0"/>
              <a:t> who bring together two wooden sticks. Thus the fire generated through this process, is considered the child of the </a:t>
            </a:r>
            <a:r>
              <a:rPr lang="en-US" sz="2800" b="1" dirty="0" err="1" smtClean="0"/>
              <a:t>Ritwik</a:t>
            </a:r>
            <a:r>
              <a:rPr lang="en-US" sz="2800" b="1" dirty="0" smtClean="0"/>
              <a:t>. Such fire is also known by the name “</a:t>
            </a:r>
            <a:r>
              <a:rPr lang="en-US" sz="2800" b="1" dirty="0" err="1" smtClean="0">
                <a:solidFill>
                  <a:srgbClr val="FF0000"/>
                </a:solidFill>
              </a:rPr>
              <a:t>Sahasa</a:t>
            </a:r>
            <a:r>
              <a:rPr lang="en-US" sz="2800" b="1" dirty="0" smtClean="0">
                <a:solidFill>
                  <a:srgbClr val="FF0000"/>
                </a:solidFill>
              </a:rPr>
              <a:t> Sad </a:t>
            </a:r>
            <a:r>
              <a:rPr lang="en-US" sz="2800" b="1" dirty="0" err="1" smtClean="0">
                <a:solidFill>
                  <a:srgbClr val="FF0000"/>
                </a:solidFill>
              </a:rPr>
              <a:t>Putraha</a:t>
            </a:r>
            <a:r>
              <a:rPr lang="en-US" sz="2800" b="1" dirty="0" smtClean="0"/>
              <a:t>”. Agni has more such names.</a:t>
            </a:r>
          </a:p>
          <a:p>
            <a:r>
              <a:rPr lang="en-US" sz="2800" b="1" dirty="0" smtClean="0"/>
              <a:t>Agni is also known by the name “</a:t>
            </a:r>
            <a:r>
              <a:rPr lang="en-US" sz="2800" b="1" dirty="0" err="1" smtClean="0">
                <a:solidFill>
                  <a:srgbClr val="FF0000"/>
                </a:solidFill>
              </a:rPr>
              <a:t>Bharata</a:t>
            </a:r>
            <a:r>
              <a:rPr lang="en-US" sz="2800" b="1" dirty="0" smtClean="0"/>
              <a:t>”.  So too, </a:t>
            </a:r>
            <a:r>
              <a:rPr lang="en-US" sz="2800" b="1" dirty="0" err="1" smtClean="0"/>
              <a:t>Ritwiks</a:t>
            </a:r>
            <a:r>
              <a:rPr lang="en-US" sz="2800" b="1" dirty="0" smtClean="0"/>
              <a:t> and </a:t>
            </a:r>
            <a:r>
              <a:rPr lang="en-US" sz="2800" b="1" dirty="0" err="1" smtClean="0"/>
              <a:t>Purohits</a:t>
            </a:r>
            <a:r>
              <a:rPr lang="en-US" sz="2800" b="1" dirty="0" smtClean="0"/>
              <a:t> are also known as “</a:t>
            </a:r>
            <a:r>
              <a:rPr lang="en-US" sz="2800" b="1" dirty="0" err="1" smtClean="0"/>
              <a:t>Bharata</a:t>
            </a:r>
            <a:r>
              <a:rPr lang="en-US" sz="2800" b="1" dirty="0" smtClean="0"/>
              <a:t>” since they generate fire through Mantras.</a:t>
            </a:r>
          </a:p>
          <a:p>
            <a:r>
              <a:rPr lang="en-US" sz="2800" b="1" dirty="0" smtClean="0"/>
              <a:t>Agni has two faces and has RAM for his vehicle. </a:t>
            </a:r>
            <a:r>
              <a:rPr lang="en-US" sz="2800" b="1" dirty="0" err="1" smtClean="0"/>
              <a:t>Kaalagni</a:t>
            </a:r>
            <a:r>
              <a:rPr lang="en-US" sz="2800" b="1" dirty="0" smtClean="0"/>
              <a:t> thus is the cause for all types of Agni, and into which sacrifices are made.</a:t>
            </a:r>
          </a:p>
          <a:p>
            <a:r>
              <a:rPr lang="en-US" sz="2800" b="1" dirty="0" err="1" smtClean="0"/>
              <a:t>Kaalagni</a:t>
            </a:r>
            <a:r>
              <a:rPr lang="en-US" sz="2800" b="1" dirty="0" smtClean="0"/>
              <a:t> controls all aspects of not only </a:t>
            </a:r>
            <a:r>
              <a:rPr lang="en-US" sz="2800" b="1" dirty="0" err="1" smtClean="0"/>
              <a:t>prakriti</a:t>
            </a:r>
            <a:r>
              <a:rPr lang="en-US" sz="2800" b="1" dirty="0" smtClean="0"/>
              <a:t> but the entire Cosmos. </a:t>
            </a:r>
            <a:r>
              <a:rPr lang="en-US" sz="2900" b="1" dirty="0" err="1"/>
              <a:t>Kalagni</a:t>
            </a:r>
            <a:r>
              <a:rPr lang="en-US" sz="2900" b="1" dirty="0"/>
              <a:t>, or </a:t>
            </a:r>
            <a:r>
              <a:rPr lang="en-US" sz="2900" b="1" i="1" dirty="0"/>
              <a:t>Kala-Agni</a:t>
            </a:r>
            <a:r>
              <a:rPr lang="en-US" sz="2900" b="1" dirty="0"/>
              <a:t>, means "fire that is time". </a:t>
            </a:r>
            <a:r>
              <a:rPr lang="en-US" sz="2900" b="1" dirty="0" err="1"/>
              <a:t>Rudra</a:t>
            </a:r>
            <a:r>
              <a:rPr lang="en-US" sz="2900" b="1" dirty="0"/>
              <a:t> is the prime mover and destroyer of material world as well as time.</a:t>
            </a:r>
          </a:p>
          <a:p>
            <a:endParaRPr lang="en-US" sz="2900" b="1" dirty="0" smtClean="0"/>
          </a:p>
        </p:txBody>
      </p:sp>
    </p:spTree>
    <p:extLst>
      <p:ext uri="{BB962C8B-B14F-4D97-AF65-F5344CB8AC3E}">
        <p14:creationId xmlns:p14="http://schemas.microsoft.com/office/powerpoint/2010/main" val="995780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Real meaning of word “</a:t>
            </a:r>
            <a:r>
              <a:rPr lang="en-US" dirty="0" err="1" smtClean="0"/>
              <a:t>Bharata</a:t>
            </a:r>
            <a:r>
              <a:rPr lang="en-US" dirty="0" smtClean="0"/>
              <a:t>”</a:t>
            </a:r>
            <a:endParaRPr lang="en-US"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r>
              <a:rPr lang="en-US" dirty="0"/>
              <a:t>In this subtle aspect of </a:t>
            </a:r>
            <a:r>
              <a:rPr lang="en-US" dirty="0" err="1"/>
              <a:t>prakriti</a:t>
            </a:r>
            <a:r>
              <a:rPr lang="en-US" dirty="0"/>
              <a:t>, if there </a:t>
            </a:r>
            <a:r>
              <a:rPr lang="en-US" dirty="0" smtClean="0"/>
              <a:t>is </a:t>
            </a:r>
            <a:r>
              <a:rPr lang="en-US" dirty="0"/>
              <a:t>no fire, then the body will perish. It is only through fire that there is a possibility of </a:t>
            </a:r>
            <a:r>
              <a:rPr lang="en-US" dirty="0" smtClean="0"/>
              <a:t>water </a:t>
            </a:r>
            <a:r>
              <a:rPr lang="en-US" dirty="0"/>
              <a:t>coming up for us. </a:t>
            </a:r>
            <a:endParaRPr lang="en-US" dirty="0" smtClean="0"/>
          </a:p>
          <a:p>
            <a:r>
              <a:rPr lang="en-US" dirty="0" smtClean="0"/>
              <a:t>In </a:t>
            </a:r>
            <a:r>
              <a:rPr lang="en-US" dirty="0"/>
              <a:t>every body air is present in the form of </a:t>
            </a:r>
            <a:r>
              <a:rPr lang="en-US" dirty="0" err="1"/>
              <a:t>prana</a:t>
            </a:r>
            <a:r>
              <a:rPr lang="en-US" dirty="0"/>
              <a:t> or life. </a:t>
            </a:r>
            <a:r>
              <a:rPr lang="en-US" dirty="0" smtClean="0"/>
              <a:t>If </a:t>
            </a:r>
            <a:r>
              <a:rPr lang="en-US" dirty="0"/>
              <a:t>air which </a:t>
            </a:r>
            <a:r>
              <a:rPr lang="en-US" dirty="0" smtClean="0"/>
              <a:t>takes </a:t>
            </a:r>
            <a:r>
              <a:rPr lang="en-US" dirty="0"/>
              <a:t>the form of life is not present in our body, then the entire life becomes extinct. </a:t>
            </a:r>
            <a:endParaRPr lang="en-US" dirty="0" smtClean="0"/>
          </a:p>
          <a:p>
            <a:r>
              <a:rPr lang="en-US" dirty="0" smtClean="0"/>
              <a:t>In </a:t>
            </a:r>
            <a:r>
              <a:rPr lang="en-US" dirty="0"/>
              <a:t>the </a:t>
            </a:r>
            <a:r>
              <a:rPr lang="en-US" dirty="0" smtClean="0"/>
              <a:t>aspect </a:t>
            </a:r>
            <a:r>
              <a:rPr lang="en-US" dirty="0"/>
              <a:t>of fire and that of air or </a:t>
            </a:r>
            <a:r>
              <a:rPr lang="en-US" dirty="0" err="1"/>
              <a:t>vayu</a:t>
            </a:r>
            <a:r>
              <a:rPr lang="en-US" dirty="0"/>
              <a:t>, the sun takes the place of the heart. </a:t>
            </a:r>
            <a:endParaRPr lang="en-US" dirty="0" smtClean="0"/>
          </a:p>
          <a:p>
            <a:r>
              <a:rPr lang="en-US" dirty="0" smtClean="0"/>
              <a:t>If </a:t>
            </a:r>
            <a:r>
              <a:rPr lang="en-US" dirty="0"/>
              <a:t>the heart is </a:t>
            </a:r>
            <a:r>
              <a:rPr lang="en-US" dirty="0" smtClean="0"/>
              <a:t>missing</a:t>
            </a:r>
            <a:r>
              <a:rPr lang="en-US" dirty="0"/>
              <a:t>, even if one is leading a life for outward purposes, it is equivalent to death. </a:t>
            </a:r>
          </a:p>
          <a:p>
            <a:r>
              <a:rPr lang="en-US" dirty="0"/>
              <a:t>Therefore, if there is no </a:t>
            </a:r>
            <a:r>
              <a:rPr lang="en-US" dirty="0" err="1"/>
              <a:t>agni</a:t>
            </a:r>
            <a:r>
              <a:rPr lang="en-US" dirty="0"/>
              <a:t>, </a:t>
            </a:r>
            <a:r>
              <a:rPr lang="en-US" dirty="0" err="1"/>
              <a:t>vayu</a:t>
            </a:r>
            <a:r>
              <a:rPr lang="en-US" dirty="0"/>
              <a:t> and sun, we cannot </a:t>
            </a:r>
            <a:r>
              <a:rPr lang="en-US" dirty="0" err="1"/>
              <a:t>recognise</a:t>
            </a:r>
            <a:r>
              <a:rPr lang="en-US" dirty="0"/>
              <a:t> human life. In this context, in </a:t>
            </a:r>
            <a:r>
              <a:rPr lang="en-US" dirty="0" smtClean="0"/>
              <a:t>order </a:t>
            </a:r>
            <a:r>
              <a:rPr lang="en-US" dirty="0"/>
              <a:t>that we may understand human life in its fullest sense, it is appropriate to use the word </a:t>
            </a:r>
            <a:r>
              <a:rPr lang="en-US" dirty="0" smtClean="0"/>
              <a:t>“</a:t>
            </a:r>
            <a:r>
              <a:rPr lang="en-US" dirty="0" err="1" smtClean="0">
                <a:solidFill>
                  <a:srgbClr val="FF0000"/>
                </a:solidFill>
              </a:rPr>
              <a:t>bharata</a:t>
            </a:r>
            <a:r>
              <a:rPr lang="en-US" dirty="0" smtClean="0"/>
              <a:t>” </a:t>
            </a:r>
            <a:r>
              <a:rPr lang="en-US" dirty="0"/>
              <a:t>for all that which encompasses humanity.</a:t>
            </a:r>
          </a:p>
        </p:txBody>
      </p:sp>
    </p:spTree>
    <p:extLst>
      <p:ext uri="{BB962C8B-B14F-4D97-AF65-F5344CB8AC3E}">
        <p14:creationId xmlns:p14="http://schemas.microsoft.com/office/powerpoint/2010/main" val="3150344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600" dirty="0" smtClean="0">
                <a:solidFill>
                  <a:srgbClr val="FF0000"/>
                </a:solidFill>
              </a:rPr>
              <a:t>Five Fire doctrine </a:t>
            </a:r>
            <a:r>
              <a:rPr lang="en-US" sz="3600" dirty="0" smtClean="0"/>
              <a:t>of </a:t>
            </a:r>
            <a:r>
              <a:rPr lang="en-US" sz="3600" dirty="0" err="1" smtClean="0"/>
              <a:t>Chandogya</a:t>
            </a:r>
            <a:r>
              <a:rPr lang="en-US" sz="3600" dirty="0" smtClean="0"/>
              <a:t> Upanishad</a:t>
            </a:r>
            <a:endParaRPr lang="en-US" sz="3600" dirty="0"/>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r>
              <a:rPr lang="en-US" dirty="0" smtClean="0"/>
              <a:t>Cosmos is Five Great Sacrificial Fires in which Gods make a series of offerings continuously.</a:t>
            </a:r>
          </a:p>
          <a:p>
            <a:r>
              <a:rPr lang="en-US" dirty="0" smtClean="0">
                <a:solidFill>
                  <a:srgbClr val="FF0000"/>
                </a:solidFill>
              </a:rPr>
              <a:t>FAITH</a:t>
            </a:r>
            <a:r>
              <a:rPr lang="en-US" dirty="0" smtClean="0"/>
              <a:t> in the </a:t>
            </a:r>
            <a:r>
              <a:rPr lang="en-US" dirty="0" smtClean="0">
                <a:solidFill>
                  <a:srgbClr val="FF0000"/>
                </a:solidFill>
              </a:rPr>
              <a:t>HEAVEN</a:t>
            </a:r>
            <a:r>
              <a:rPr lang="en-US" dirty="0" smtClean="0"/>
              <a:t> fire to produce </a:t>
            </a:r>
            <a:r>
              <a:rPr lang="en-US" dirty="0" smtClean="0">
                <a:solidFill>
                  <a:srgbClr val="FF0000"/>
                </a:solidFill>
              </a:rPr>
              <a:t>SOMA</a:t>
            </a:r>
          </a:p>
          <a:p>
            <a:r>
              <a:rPr lang="en-US" dirty="0" smtClean="0">
                <a:solidFill>
                  <a:srgbClr val="FF0000"/>
                </a:solidFill>
              </a:rPr>
              <a:t>SOMA</a:t>
            </a:r>
            <a:r>
              <a:rPr lang="en-US" dirty="0" smtClean="0"/>
              <a:t> in </a:t>
            </a:r>
            <a:r>
              <a:rPr lang="en-US" dirty="0" smtClean="0">
                <a:solidFill>
                  <a:srgbClr val="FF0000"/>
                </a:solidFill>
              </a:rPr>
              <a:t>PARJANYA</a:t>
            </a:r>
            <a:r>
              <a:rPr lang="en-US" dirty="0" smtClean="0"/>
              <a:t> fire to produce </a:t>
            </a:r>
            <a:r>
              <a:rPr lang="en-US" dirty="0" smtClean="0">
                <a:solidFill>
                  <a:srgbClr val="FF0000"/>
                </a:solidFill>
              </a:rPr>
              <a:t>RAIN</a:t>
            </a:r>
          </a:p>
          <a:p>
            <a:r>
              <a:rPr lang="en-US" dirty="0" smtClean="0">
                <a:solidFill>
                  <a:srgbClr val="FF0000"/>
                </a:solidFill>
              </a:rPr>
              <a:t>RAIN</a:t>
            </a:r>
            <a:r>
              <a:rPr lang="en-US" dirty="0" smtClean="0"/>
              <a:t> in </a:t>
            </a:r>
            <a:r>
              <a:rPr lang="en-US" dirty="0" smtClean="0">
                <a:solidFill>
                  <a:srgbClr val="FF0000"/>
                </a:solidFill>
              </a:rPr>
              <a:t>EARTH</a:t>
            </a:r>
            <a:r>
              <a:rPr lang="en-US" dirty="0" smtClean="0"/>
              <a:t> fire to produce </a:t>
            </a:r>
            <a:r>
              <a:rPr lang="en-US" dirty="0" smtClean="0">
                <a:solidFill>
                  <a:srgbClr val="FF0000"/>
                </a:solidFill>
              </a:rPr>
              <a:t>FOOD</a:t>
            </a:r>
          </a:p>
          <a:p>
            <a:r>
              <a:rPr lang="en-US" dirty="0" smtClean="0">
                <a:solidFill>
                  <a:srgbClr val="FF0000"/>
                </a:solidFill>
              </a:rPr>
              <a:t>FOOD</a:t>
            </a:r>
            <a:r>
              <a:rPr lang="en-US" dirty="0" smtClean="0"/>
              <a:t> in </a:t>
            </a:r>
            <a:r>
              <a:rPr lang="en-US" dirty="0" smtClean="0">
                <a:solidFill>
                  <a:srgbClr val="FF0000"/>
                </a:solidFill>
              </a:rPr>
              <a:t>MAN</a:t>
            </a:r>
            <a:r>
              <a:rPr lang="en-US" dirty="0" smtClean="0"/>
              <a:t> fire to produce </a:t>
            </a:r>
            <a:r>
              <a:rPr lang="en-US" dirty="0" smtClean="0">
                <a:solidFill>
                  <a:srgbClr val="FF0000"/>
                </a:solidFill>
              </a:rPr>
              <a:t>SEMEN</a:t>
            </a:r>
          </a:p>
          <a:p>
            <a:r>
              <a:rPr lang="en-US" dirty="0" smtClean="0">
                <a:solidFill>
                  <a:srgbClr val="FF0000"/>
                </a:solidFill>
              </a:rPr>
              <a:t>SEMEN</a:t>
            </a:r>
            <a:r>
              <a:rPr lang="en-US" dirty="0" smtClean="0"/>
              <a:t> in </a:t>
            </a:r>
            <a:r>
              <a:rPr lang="en-US" dirty="0" smtClean="0">
                <a:solidFill>
                  <a:srgbClr val="FF0000"/>
                </a:solidFill>
              </a:rPr>
              <a:t>WOMAN</a:t>
            </a:r>
            <a:r>
              <a:rPr lang="en-US" dirty="0" smtClean="0"/>
              <a:t> fire to produce </a:t>
            </a:r>
            <a:r>
              <a:rPr lang="en-US" dirty="0" smtClean="0">
                <a:solidFill>
                  <a:srgbClr val="FF0000"/>
                </a:solidFill>
              </a:rPr>
              <a:t>EMBRYO.</a:t>
            </a:r>
          </a:p>
          <a:p>
            <a:r>
              <a:rPr lang="en-US" dirty="0" smtClean="0"/>
              <a:t>Final ritual product ‘</a:t>
            </a:r>
            <a:r>
              <a:rPr lang="en-US" dirty="0" err="1" smtClean="0"/>
              <a:t>Garba</a:t>
            </a:r>
            <a:r>
              <a:rPr lang="en-US" dirty="0" smtClean="0"/>
              <a:t>’ will be born some 10 months later, and will live, until it meets it appointment with the </a:t>
            </a:r>
            <a:r>
              <a:rPr lang="en-US" dirty="0" smtClean="0">
                <a:solidFill>
                  <a:srgbClr val="FF0000"/>
                </a:solidFill>
              </a:rPr>
              <a:t>FUNERAL FIRE (</a:t>
            </a:r>
            <a:r>
              <a:rPr lang="en-US" dirty="0" err="1" smtClean="0">
                <a:solidFill>
                  <a:srgbClr val="FF0000"/>
                </a:solidFill>
              </a:rPr>
              <a:t>Dakshina</a:t>
            </a:r>
            <a:r>
              <a:rPr lang="en-US" dirty="0" smtClean="0">
                <a:solidFill>
                  <a:srgbClr val="FF0000"/>
                </a:solidFill>
              </a:rPr>
              <a:t> Agni) </a:t>
            </a:r>
            <a:r>
              <a:rPr lang="en-US" dirty="0" smtClean="0"/>
              <a:t>from which it came,  to continue the journey.</a:t>
            </a:r>
          </a:p>
          <a:p>
            <a:r>
              <a:rPr lang="en-US" dirty="0" smtClean="0"/>
              <a:t>This is also known as </a:t>
            </a:r>
            <a:r>
              <a:rPr lang="en-US" dirty="0" smtClean="0">
                <a:solidFill>
                  <a:srgbClr val="FF0000"/>
                </a:solidFill>
              </a:rPr>
              <a:t>“PANCHAGNI  VIDYA”</a:t>
            </a:r>
          </a:p>
          <a:p>
            <a:endParaRPr lang="en-US" dirty="0"/>
          </a:p>
        </p:txBody>
      </p:sp>
    </p:spTree>
    <p:extLst>
      <p:ext uri="{BB962C8B-B14F-4D97-AF65-F5344CB8AC3E}">
        <p14:creationId xmlns:p14="http://schemas.microsoft.com/office/powerpoint/2010/main" val="1954298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600" dirty="0" smtClean="0"/>
              <a:t>Fire Purifies</a:t>
            </a:r>
            <a:endParaRPr lang="en-US" sz="36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0600" y="914400"/>
            <a:ext cx="7391400" cy="5562600"/>
          </a:xfrm>
        </p:spPr>
      </p:pic>
    </p:spTree>
    <p:extLst>
      <p:ext uri="{BB962C8B-B14F-4D97-AF65-F5344CB8AC3E}">
        <p14:creationId xmlns:p14="http://schemas.microsoft.com/office/powerpoint/2010/main" val="2152589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Attributes of Fire</a:t>
            </a:r>
            <a:endParaRPr lang="en-US"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dirty="0"/>
              <a:t>The fire is the eternal purifier. </a:t>
            </a:r>
            <a:endParaRPr lang="en-US" dirty="0" smtClean="0"/>
          </a:p>
          <a:p>
            <a:r>
              <a:rPr lang="en-US" dirty="0" smtClean="0"/>
              <a:t>All </a:t>
            </a:r>
            <a:r>
              <a:rPr lang="en-US" dirty="0"/>
              <a:t>other elements are prone </a:t>
            </a:r>
            <a:r>
              <a:rPr lang="en-US" dirty="0" smtClean="0"/>
              <a:t>to contamination</a:t>
            </a:r>
            <a:r>
              <a:rPr lang="en-US" dirty="0"/>
              <a:t>, except fire. Fire burns everything and converts them </a:t>
            </a:r>
            <a:r>
              <a:rPr lang="en-US" dirty="0" smtClean="0"/>
              <a:t>into ashes</a:t>
            </a:r>
            <a:r>
              <a:rPr lang="en-US" dirty="0"/>
              <a:t>. </a:t>
            </a:r>
            <a:endParaRPr lang="en-US" dirty="0" smtClean="0"/>
          </a:p>
          <a:p>
            <a:r>
              <a:rPr lang="en-US" dirty="0" smtClean="0"/>
              <a:t>Water</a:t>
            </a:r>
            <a:r>
              <a:rPr lang="en-US" dirty="0"/>
              <a:t>, earth or air can be contaminated, while fire cannot be.</a:t>
            </a:r>
          </a:p>
          <a:p>
            <a:r>
              <a:rPr lang="en-US" dirty="0"/>
              <a:t>Cleansing by fire is considered to be much more powerful and effective </a:t>
            </a:r>
            <a:r>
              <a:rPr lang="en-US" dirty="0" smtClean="0"/>
              <a:t>than cleansing </a:t>
            </a:r>
            <a:r>
              <a:rPr lang="en-US" dirty="0"/>
              <a:t>by water. This is why along with offerings of various </a:t>
            </a:r>
            <a:r>
              <a:rPr lang="en-US" dirty="0" smtClean="0"/>
              <a:t>materials for </a:t>
            </a:r>
            <a:r>
              <a:rPr lang="en-US" dirty="0"/>
              <a:t>various deities, the effect of cleansing with fire through their </a:t>
            </a:r>
            <a:r>
              <a:rPr lang="en-US" dirty="0" smtClean="0"/>
              <a:t>aura was </a:t>
            </a:r>
            <a:r>
              <a:rPr lang="en-US" dirty="0"/>
              <a:t>experienced by people who </a:t>
            </a:r>
            <a:r>
              <a:rPr lang="en-US" dirty="0" smtClean="0"/>
              <a:t>perform </a:t>
            </a:r>
            <a:r>
              <a:rPr lang="en-US" dirty="0"/>
              <a:t>fire rituals such as </a:t>
            </a:r>
            <a:r>
              <a:rPr lang="en-US" dirty="0" err="1" smtClean="0"/>
              <a:t>Agnihotra</a:t>
            </a:r>
            <a:r>
              <a:rPr lang="en-US" dirty="0" smtClean="0"/>
              <a:t>.</a:t>
            </a:r>
            <a:endParaRPr lang="en-US" dirty="0"/>
          </a:p>
          <a:p>
            <a:r>
              <a:rPr lang="en-US" dirty="0" smtClean="0"/>
              <a:t>Fire </a:t>
            </a:r>
            <a:r>
              <a:rPr lang="en-US" dirty="0"/>
              <a:t>is the element that helps our digestion too. (I am born in the fire of passion</a:t>
            </a:r>
            <a:r>
              <a:rPr lang="en-US" dirty="0" smtClean="0"/>
              <a:t>).</a:t>
            </a:r>
          </a:p>
          <a:p>
            <a:r>
              <a:rPr lang="en-US" dirty="0" smtClean="0"/>
              <a:t> </a:t>
            </a:r>
            <a:r>
              <a:rPr lang="en-US" dirty="0"/>
              <a:t>Fire is also associated as the cause for emotions such as Anger</a:t>
            </a:r>
            <a:r>
              <a:rPr lang="en-US" dirty="0" smtClean="0"/>
              <a:t>, passion, hatred, greed </a:t>
            </a:r>
            <a:r>
              <a:rPr lang="en-US" dirty="0"/>
              <a:t>etc.</a:t>
            </a:r>
          </a:p>
        </p:txBody>
      </p:sp>
    </p:spTree>
    <p:extLst>
      <p:ext uri="{BB962C8B-B14F-4D97-AF65-F5344CB8AC3E}">
        <p14:creationId xmlns:p14="http://schemas.microsoft.com/office/powerpoint/2010/main" val="363949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txBody>
          <a:bodyPr>
            <a:normAutofit fontScale="90000"/>
          </a:bodyPr>
          <a:lstStyle/>
          <a:p>
            <a:r>
              <a:rPr lang="en-US" dirty="0" smtClean="0"/>
              <a:t>Nature of Fire Element</a:t>
            </a:r>
            <a:endParaRPr lang="en-US" dirty="0"/>
          </a:p>
        </p:txBody>
      </p:sp>
      <p:sp>
        <p:nvSpPr>
          <p:cNvPr id="3" name="Subtitle 2"/>
          <p:cNvSpPr>
            <a:spLocks noGrp="1"/>
          </p:cNvSpPr>
          <p:nvPr>
            <p:ph type="subTitle" idx="1"/>
          </p:nvPr>
        </p:nvSpPr>
        <p:spPr>
          <a:xfrm>
            <a:off x="381000" y="762000"/>
            <a:ext cx="8534400" cy="5715000"/>
          </a:xfrm>
        </p:spPr>
        <p:txBody>
          <a:bodyPr>
            <a:noAutofit/>
          </a:bodyPr>
          <a:lstStyle/>
          <a:p>
            <a:pPr algn="just"/>
            <a:r>
              <a:rPr lang="en-US" sz="2400" b="1" dirty="0" smtClean="0">
                <a:solidFill>
                  <a:srgbClr val="FF0000"/>
                </a:solidFill>
              </a:rPr>
              <a:t>Fire </a:t>
            </a:r>
            <a:r>
              <a:rPr lang="en-US" sz="2400" b="1" dirty="0">
                <a:solidFill>
                  <a:srgbClr val="FF0000"/>
                </a:solidFill>
              </a:rPr>
              <a:t>is passion, inspiration and motivation. </a:t>
            </a:r>
            <a:r>
              <a:rPr lang="en-US" sz="2400" b="1" dirty="0"/>
              <a:t>Fire motivates us and gives us a will and drive to push forward. </a:t>
            </a:r>
            <a:r>
              <a:rPr lang="en-US" sz="2400" b="1" dirty="0" smtClean="0"/>
              <a:t>We </a:t>
            </a:r>
            <a:r>
              <a:rPr lang="en-US" sz="2400" b="1" dirty="0"/>
              <a:t>generally associate the fire nature with a person who is outgoing, bold, impulsive, aggressive, inspirational, joyous, very active and highly driven</a:t>
            </a:r>
            <a:r>
              <a:rPr lang="en-US" sz="2400" b="1" dirty="0" smtClean="0"/>
              <a:t>.</a:t>
            </a:r>
          </a:p>
          <a:p>
            <a:pPr algn="just"/>
            <a:r>
              <a:rPr lang="en-US" sz="2400" b="1" dirty="0" smtClean="0">
                <a:solidFill>
                  <a:srgbClr val="FF0000"/>
                </a:solidFill>
              </a:rPr>
              <a:t>Fire </a:t>
            </a:r>
            <a:r>
              <a:rPr lang="en-US" sz="2400" b="1" dirty="0">
                <a:solidFill>
                  <a:srgbClr val="FF0000"/>
                </a:solidFill>
              </a:rPr>
              <a:t>has the nature of regenerating itself and gives strength to persevere. </a:t>
            </a:r>
            <a:r>
              <a:rPr lang="en-US" sz="2400" b="1" dirty="0"/>
              <a:t>We see that people who have more of a fire element </a:t>
            </a:r>
            <a:r>
              <a:rPr lang="en-US" sz="2400" b="1" dirty="0" smtClean="0"/>
              <a:t>are </a:t>
            </a:r>
            <a:r>
              <a:rPr lang="en-US" sz="2400" b="1" dirty="0"/>
              <a:t>very intuitive, have quick thought processes are optimistic and very spontaneous. </a:t>
            </a:r>
            <a:r>
              <a:rPr lang="en-US" sz="2400" b="1" dirty="0">
                <a:solidFill>
                  <a:srgbClr val="FF0000"/>
                </a:solidFill>
              </a:rPr>
              <a:t>They either make huge advances in understanding or jump to conclusions</a:t>
            </a:r>
            <a:r>
              <a:rPr lang="en-US" sz="2400" b="1" dirty="0" smtClean="0">
                <a:solidFill>
                  <a:srgbClr val="FF0000"/>
                </a:solidFill>
              </a:rPr>
              <a:t>.</a:t>
            </a:r>
            <a:endParaRPr lang="en-US" sz="2400" b="1" dirty="0">
              <a:solidFill>
                <a:srgbClr val="FF0000"/>
              </a:solidFill>
            </a:endParaRPr>
          </a:p>
          <a:p>
            <a:pPr algn="just"/>
            <a:r>
              <a:rPr lang="en-US" sz="2400" b="1" dirty="0">
                <a:solidFill>
                  <a:srgbClr val="FF0000"/>
                </a:solidFill>
              </a:rPr>
              <a:t>Fire </a:t>
            </a:r>
            <a:r>
              <a:rPr lang="en-US" sz="2400" b="1" dirty="0" smtClean="0">
                <a:solidFill>
                  <a:srgbClr val="FF0000"/>
                </a:solidFill>
              </a:rPr>
              <a:t>element can also be </a:t>
            </a:r>
            <a:r>
              <a:rPr lang="en-US" sz="2400" b="1" dirty="0">
                <a:solidFill>
                  <a:srgbClr val="FF0000"/>
                </a:solidFill>
              </a:rPr>
              <a:t>applied to the concept of mental impressions and how our mind filters, processes and digests the sensory impressions that we are exposed to in life. </a:t>
            </a:r>
            <a:endParaRPr lang="en-US" sz="2400" b="1" dirty="0" smtClean="0">
              <a:solidFill>
                <a:srgbClr val="FF0000"/>
              </a:solidFill>
            </a:endParaRPr>
          </a:p>
          <a:p>
            <a:pPr algn="just"/>
            <a:r>
              <a:rPr lang="en-US" sz="2400" b="1" dirty="0" smtClean="0"/>
              <a:t>The </a:t>
            </a:r>
            <a:r>
              <a:rPr lang="en-US" sz="2400" b="1" dirty="0"/>
              <a:t>fire element gives confidence and leadership and </a:t>
            </a:r>
            <a:r>
              <a:rPr lang="en-US" sz="2400" b="1" dirty="0">
                <a:solidFill>
                  <a:srgbClr val="FF0000"/>
                </a:solidFill>
              </a:rPr>
              <a:t>in excessiveness makes us overconfident, egotistical and fanatic</a:t>
            </a:r>
            <a:r>
              <a:rPr lang="en-US" sz="2400" b="1" dirty="0" smtClean="0">
                <a:solidFill>
                  <a:srgbClr val="FF0000"/>
                </a:solidFill>
              </a:rPr>
              <a:t>.</a:t>
            </a:r>
          </a:p>
          <a:p>
            <a:pPr algn="just"/>
            <a:r>
              <a:rPr lang="en-US" sz="2400" b="1" dirty="0"/>
              <a:t/>
            </a:r>
            <a:br>
              <a:rPr lang="en-US" sz="2400" b="1" dirty="0"/>
            </a:br>
            <a:endParaRPr lang="en-US" sz="2400" b="1" dirty="0"/>
          </a:p>
        </p:txBody>
      </p:sp>
    </p:spTree>
    <p:extLst>
      <p:ext uri="{BB962C8B-B14F-4D97-AF65-F5344CB8AC3E}">
        <p14:creationId xmlns:p14="http://schemas.microsoft.com/office/powerpoint/2010/main" val="1199625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txBody>
          <a:bodyPr>
            <a:normAutofit/>
          </a:bodyPr>
          <a:lstStyle/>
          <a:p>
            <a:r>
              <a:rPr lang="en-US" sz="3200" b="1" dirty="0" smtClean="0"/>
              <a:t>Fire Element: Imbalanced Or Deficient</a:t>
            </a:r>
          </a:p>
        </p:txBody>
      </p:sp>
      <p:sp>
        <p:nvSpPr>
          <p:cNvPr id="3" name="Subtitle 2"/>
          <p:cNvSpPr>
            <a:spLocks noGrp="1"/>
          </p:cNvSpPr>
          <p:nvPr>
            <p:ph type="subTitle" idx="1"/>
          </p:nvPr>
        </p:nvSpPr>
        <p:spPr>
          <a:xfrm>
            <a:off x="685800" y="1066800"/>
            <a:ext cx="7772400" cy="5410200"/>
          </a:xfrm>
        </p:spPr>
        <p:txBody>
          <a:bodyPr>
            <a:normAutofit fontScale="77500" lnSpcReduction="20000"/>
          </a:bodyPr>
          <a:lstStyle/>
          <a:p>
            <a:pPr algn="just"/>
            <a:r>
              <a:rPr lang="en-US" sz="2800" b="1" dirty="0" smtClean="0"/>
              <a:t>A fire is a very active and consuming force in nature, but a fire that is uncontrolled is highly destructive. </a:t>
            </a:r>
          </a:p>
          <a:p>
            <a:pPr algn="just"/>
            <a:r>
              <a:rPr lang="en-US" sz="2800" b="1" dirty="0" smtClean="0"/>
              <a:t>An imbalanced excessive fire element leads to a person being over-enthusiastic, over-aggressive, angry. </a:t>
            </a:r>
          </a:p>
          <a:p>
            <a:pPr algn="just"/>
            <a:r>
              <a:rPr lang="en-US" sz="2800" b="1" dirty="0" smtClean="0"/>
              <a:t>Negative expressions include being violent, selfish, excessively impulsive, excessive risk-takers, highly accident-prone and with a tendency to give in to their passions easily.</a:t>
            </a:r>
          </a:p>
          <a:p>
            <a:pPr algn="just"/>
            <a:r>
              <a:rPr lang="en-US" sz="2800" b="1" dirty="0" smtClean="0"/>
              <a:t>In addition to this, they start many projects that they never finish and hence they burnout. </a:t>
            </a:r>
          </a:p>
          <a:p>
            <a:pPr algn="just"/>
            <a:r>
              <a:rPr lang="en-US" sz="2800" b="1" dirty="0" smtClean="0"/>
              <a:t>When a person is deficient in the fire element they are cold and lack passion, drive, courage, enthusiasm, energy and creativity. </a:t>
            </a:r>
          </a:p>
          <a:p>
            <a:pPr algn="just"/>
            <a:r>
              <a:rPr lang="en-US" sz="2800" b="1" dirty="0" smtClean="0"/>
              <a:t>They have poor digestion, dull eyes and low resistance to infections. They are uninspired and lack perseverance. </a:t>
            </a:r>
          </a:p>
          <a:p>
            <a:pPr algn="just"/>
            <a:r>
              <a:rPr lang="en-US" sz="2800" b="1" dirty="0" smtClean="0">
                <a:solidFill>
                  <a:srgbClr val="FF0000"/>
                </a:solidFill>
              </a:rPr>
              <a:t>Fire in a balanced measure is essential to a person.</a:t>
            </a:r>
          </a:p>
          <a:p>
            <a:pPr algn="just"/>
            <a:r>
              <a:rPr lang="en-US" sz="2800" dirty="0"/>
              <a:t/>
            </a:r>
            <a:br>
              <a:rPr lang="en-US" sz="2800" dirty="0"/>
            </a:br>
            <a:endParaRPr lang="en-US" sz="2800" dirty="0"/>
          </a:p>
        </p:txBody>
      </p:sp>
    </p:spTree>
    <p:extLst>
      <p:ext uri="{BB962C8B-B14F-4D97-AF65-F5344CB8AC3E}">
        <p14:creationId xmlns:p14="http://schemas.microsoft.com/office/powerpoint/2010/main" val="3771282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The eternal journey of Fire</a:t>
            </a:r>
            <a:endParaRPr lang="en-US" dirty="0"/>
          </a:p>
        </p:txBody>
      </p:sp>
      <p:sp>
        <p:nvSpPr>
          <p:cNvPr id="3" name="Content Placeholder 2"/>
          <p:cNvSpPr>
            <a:spLocks noGrp="1"/>
          </p:cNvSpPr>
          <p:nvPr>
            <p:ph idx="1"/>
          </p:nvPr>
        </p:nvSpPr>
        <p:spPr>
          <a:xfrm>
            <a:off x="457200" y="990600"/>
            <a:ext cx="8229600" cy="5135563"/>
          </a:xfrm>
        </p:spPr>
        <p:txBody>
          <a:bodyPr>
            <a:normAutofit fontScale="55000" lnSpcReduction="20000"/>
          </a:bodyPr>
          <a:lstStyle/>
          <a:p>
            <a:r>
              <a:rPr lang="en-US" b="1" dirty="0"/>
              <a:t>The Fire </a:t>
            </a:r>
            <a:r>
              <a:rPr lang="en-US" b="1" dirty="0" smtClean="0"/>
              <a:t>restarts  its journey when one goes through the </a:t>
            </a:r>
            <a:r>
              <a:rPr lang="en-US" b="1" dirty="0" err="1" smtClean="0"/>
              <a:t>Upanayanam</a:t>
            </a:r>
            <a:r>
              <a:rPr lang="en-US" b="1" dirty="0" smtClean="0"/>
              <a:t> </a:t>
            </a:r>
            <a:r>
              <a:rPr lang="en-US" b="1" dirty="0"/>
              <a:t>ceremony, </a:t>
            </a:r>
            <a:r>
              <a:rPr lang="en-US" b="1" dirty="0" smtClean="0"/>
              <a:t>and becomes </a:t>
            </a:r>
            <a:r>
              <a:rPr lang="en-US" b="1" dirty="0"/>
              <a:t>a </a:t>
            </a:r>
            <a:r>
              <a:rPr lang="en-US" b="1" dirty="0" err="1" smtClean="0"/>
              <a:t>dvija</a:t>
            </a:r>
            <a:r>
              <a:rPr lang="en-US" b="1" dirty="0" smtClean="0"/>
              <a:t> or twice born. </a:t>
            </a:r>
          </a:p>
          <a:p>
            <a:r>
              <a:rPr lang="en-US" b="1" dirty="0" smtClean="0"/>
              <a:t>As </a:t>
            </a:r>
            <a:r>
              <a:rPr lang="en-US" b="1" dirty="0"/>
              <a:t>a Brahma-</a:t>
            </a:r>
            <a:r>
              <a:rPr lang="en-US" b="1" dirty="0" err="1"/>
              <a:t>Charin</a:t>
            </a:r>
            <a:r>
              <a:rPr lang="en-US" b="1" dirty="0"/>
              <a:t>, one who has begun the walk on the path of Brahma, </a:t>
            </a:r>
            <a:r>
              <a:rPr lang="en-US" b="1" dirty="0" smtClean="0"/>
              <a:t>performs fire worship through the </a:t>
            </a:r>
            <a:r>
              <a:rPr lang="en-US" b="1" dirty="0" err="1" smtClean="0"/>
              <a:t>Samita</a:t>
            </a:r>
            <a:r>
              <a:rPr lang="en-US" b="1" dirty="0" smtClean="0"/>
              <a:t> </a:t>
            </a:r>
            <a:r>
              <a:rPr lang="en-US" b="1" dirty="0" err="1"/>
              <a:t>Dhaanam</a:t>
            </a:r>
            <a:r>
              <a:rPr lang="en-US" b="1" dirty="0"/>
              <a:t>, offerings of fuel sticks of sacred wood into Agni, offerings which are to be made every day. </a:t>
            </a:r>
            <a:endParaRPr lang="en-US" b="1" dirty="0" smtClean="0"/>
          </a:p>
          <a:p>
            <a:r>
              <a:rPr lang="en-US" b="1" dirty="0" smtClean="0"/>
              <a:t>After </a:t>
            </a:r>
            <a:r>
              <a:rPr lang="en-US" b="1" dirty="0"/>
              <a:t>marriage</a:t>
            </a:r>
            <a:r>
              <a:rPr lang="en-US" b="1" dirty="0" smtClean="0"/>
              <a:t>, </a:t>
            </a:r>
            <a:r>
              <a:rPr lang="en-US" b="1" dirty="0"/>
              <a:t>the </a:t>
            </a:r>
            <a:r>
              <a:rPr lang="en-US" b="1" dirty="0" err="1"/>
              <a:t>Aupasanagni</a:t>
            </a:r>
            <a:r>
              <a:rPr lang="en-US" b="1" dirty="0"/>
              <a:t>, duly kindled, </a:t>
            </a:r>
            <a:r>
              <a:rPr lang="en-US" b="1" dirty="0" smtClean="0"/>
              <a:t>is brought into the home and is to </a:t>
            </a:r>
            <a:r>
              <a:rPr lang="en-US" b="1" dirty="0"/>
              <a:t>be maintained every day. </a:t>
            </a:r>
            <a:r>
              <a:rPr lang="en-US" b="1" dirty="0" smtClean="0"/>
              <a:t>(One makes </a:t>
            </a:r>
            <a:r>
              <a:rPr lang="en-US" b="1" dirty="0"/>
              <a:t>offerings of milk, twice a day, a prelude or precursor to the </a:t>
            </a:r>
            <a:r>
              <a:rPr lang="en-US" b="1" dirty="0" err="1"/>
              <a:t>Agnihotra</a:t>
            </a:r>
            <a:r>
              <a:rPr lang="en-US" b="1" dirty="0"/>
              <a:t> to come later. There is also the </a:t>
            </a:r>
            <a:r>
              <a:rPr lang="en-US" b="1" dirty="0" err="1"/>
              <a:t>Sthalipaka</a:t>
            </a:r>
            <a:r>
              <a:rPr lang="en-US" b="1" dirty="0"/>
              <a:t>, offerings of cooked rice every fortnight, recommended to be carried out by the married couple. </a:t>
            </a:r>
            <a:endParaRPr lang="en-US" b="1" dirty="0" smtClean="0"/>
          </a:p>
          <a:p>
            <a:r>
              <a:rPr lang="en-US" b="1" dirty="0" smtClean="0"/>
              <a:t>As </a:t>
            </a:r>
            <a:r>
              <a:rPr lang="en-US" b="1" dirty="0"/>
              <a:t>a married adult, at some point in </a:t>
            </a:r>
            <a:r>
              <a:rPr lang="en-US" b="1" dirty="0" smtClean="0"/>
              <a:t> life</a:t>
            </a:r>
            <a:r>
              <a:rPr lang="en-US" b="1" dirty="0"/>
              <a:t>, </a:t>
            </a:r>
            <a:r>
              <a:rPr lang="en-US" b="1" dirty="0" smtClean="0"/>
              <a:t>one must decide </a:t>
            </a:r>
            <a:r>
              <a:rPr lang="en-US" b="1" dirty="0"/>
              <a:t>to establish the three Vedic fires, the </a:t>
            </a:r>
            <a:r>
              <a:rPr lang="en-US" b="1" dirty="0" err="1"/>
              <a:t>Tretagni</a:t>
            </a:r>
            <a:r>
              <a:rPr lang="en-US" b="1" dirty="0"/>
              <a:t>, becoming an </a:t>
            </a:r>
            <a:r>
              <a:rPr lang="en-US" b="1" dirty="0" err="1"/>
              <a:t>Ahitagni</a:t>
            </a:r>
            <a:r>
              <a:rPr lang="en-US" b="1" dirty="0"/>
              <a:t> </a:t>
            </a:r>
            <a:r>
              <a:rPr lang="en-US" b="1" dirty="0" smtClean="0"/>
              <a:t>(</a:t>
            </a:r>
            <a:r>
              <a:rPr lang="en-US" b="1" dirty="0"/>
              <a:t> a </a:t>
            </a:r>
            <a:r>
              <a:rPr lang="en-US" b="1" dirty="0" err="1"/>
              <a:t>Brāhmaṇa</a:t>
            </a:r>
            <a:r>
              <a:rPr lang="en-US" b="1" dirty="0"/>
              <a:t> </a:t>
            </a:r>
            <a:r>
              <a:rPr lang="en-US" b="1" dirty="0" smtClean="0"/>
              <a:t> who </a:t>
            </a:r>
            <a:r>
              <a:rPr lang="en-US" b="1" dirty="0"/>
              <a:t>maintains and consecrates sacred fire in his house </a:t>
            </a:r>
            <a:r>
              <a:rPr lang="en-US" b="1" dirty="0" smtClean="0"/>
              <a:t>perpetually), for </a:t>
            </a:r>
            <a:r>
              <a:rPr lang="en-US" b="1" dirty="0"/>
              <a:t>the rest of </a:t>
            </a:r>
            <a:r>
              <a:rPr lang="en-US" b="1" dirty="0" smtClean="0"/>
              <a:t>the  </a:t>
            </a:r>
            <a:r>
              <a:rPr lang="en-US" b="1" dirty="0"/>
              <a:t>life. </a:t>
            </a:r>
            <a:endParaRPr lang="en-US" b="1" dirty="0" smtClean="0"/>
          </a:p>
          <a:p>
            <a:r>
              <a:rPr lang="en-US" b="1" dirty="0" err="1" smtClean="0"/>
              <a:t>Srautagni</a:t>
            </a:r>
            <a:r>
              <a:rPr lang="en-US" b="1" dirty="0" smtClean="0"/>
              <a:t> </a:t>
            </a:r>
            <a:r>
              <a:rPr lang="en-US" b="1" dirty="0"/>
              <a:t>or the sacrificial fire is further divided into three </a:t>
            </a:r>
            <a:r>
              <a:rPr lang="en-US" b="1" dirty="0" smtClean="0"/>
              <a:t>fires for </a:t>
            </a:r>
            <a:r>
              <a:rPr lang="en-US" b="1" dirty="0" err="1" smtClean="0"/>
              <a:t>Grihatasrama</a:t>
            </a:r>
            <a:r>
              <a:rPr lang="en-US" b="1" dirty="0" smtClean="0"/>
              <a:t> stage. </a:t>
            </a:r>
          </a:p>
          <a:p>
            <a:r>
              <a:rPr lang="en-US" b="1" dirty="0" smtClean="0"/>
              <a:t>They </a:t>
            </a:r>
            <a:r>
              <a:rPr lang="en-US" b="1" dirty="0"/>
              <a:t>are called »»- </a:t>
            </a:r>
            <a:r>
              <a:rPr lang="en-US" b="1" dirty="0" err="1">
                <a:solidFill>
                  <a:srgbClr val="FF0000"/>
                </a:solidFill>
              </a:rPr>
              <a:t>Garhapatya</a:t>
            </a:r>
            <a:r>
              <a:rPr lang="en-US" b="1" dirty="0">
                <a:solidFill>
                  <a:srgbClr val="FF0000"/>
                </a:solidFill>
              </a:rPr>
              <a:t>, </a:t>
            </a:r>
            <a:r>
              <a:rPr lang="en-US" b="1" dirty="0" err="1" smtClean="0">
                <a:solidFill>
                  <a:srgbClr val="FF0000"/>
                </a:solidFill>
              </a:rPr>
              <a:t>Ahavaniya</a:t>
            </a:r>
            <a:r>
              <a:rPr lang="en-US" b="1" dirty="0" smtClean="0">
                <a:solidFill>
                  <a:srgbClr val="FF0000"/>
                </a:solidFill>
              </a:rPr>
              <a:t> </a:t>
            </a:r>
            <a:r>
              <a:rPr lang="en-US" b="1" dirty="0">
                <a:solidFill>
                  <a:srgbClr val="FF0000"/>
                </a:solidFill>
              </a:rPr>
              <a:t>and </a:t>
            </a:r>
            <a:r>
              <a:rPr lang="en-US" b="1" dirty="0" err="1">
                <a:solidFill>
                  <a:srgbClr val="FF0000"/>
                </a:solidFill>
              </a:rPr>
              <a:t>Daksina</a:t>
            </a:r>
            <a:r>
              <a:rPr lang="en-US" b="1" dirty="0"/>
              <a:t>. These three fires are established or kindled to play an extremely important role in performing the </a:t>
            </a:r>
            <a:r>
              <a:rPr lang="en-US" b="1" dirty="0" err="1"/>
              <a:t>Srauta</a:t>
            </a:r>
            <a:r>
              <a:rPr lang="en-US" b="1" dirty="0"/>
              <a:t> rituals</a:t>
            </a:r>
            <a:r>
              <a:rPr lang="en-US" b="1" dirty="0" smtClean="0"/>
              <a:t>.  Some add two more fire called “</a:t>
            </a:r>
            <a:r>
              <a:rPr lang="en-US" b="1" dirty="0" err="1" smtClean="0"/>
              <a:t>Sabhya</a:t>
            </a:r>
            <a:r>
              <a:rPr lang="en-US" b="1" dirty="0" smtClean="0"/>
              <a:t> and </a:t>
            </a:r>
            <a:r>
              <a:rPr lang="en-US" b="1" dirty="0" err="1" smtClean="0"/>
              <a:t>Avasathya</a:t>
            </a:r>
            <a:r>
              <a:rPr lang="en-US" b="1" dirty="0" smtClean="0"/>
              <a:t>”.</a:t>
            </a:r>
            <a:endParaRPr lang="en-US" b="1" dirty="0"/>
          </a:p>
          <a:p>
            <a:r>
              <a:rPr lang="en-US" b="1" dirty="0" smtClean="0"/>
              <a:t>They are also compared to father, mother and Teacher.</a:t>
            </a:r>
          </a:p>
          <a:p>
            <a:r>
              <a:rPr lang="en-US" b="1" dirty="0" smtClean="0"/>
              <a:t>The sacrificial fire area could be round, semi-circle or square for the above.</a:t>
            </a:r>
          </a:p>
        </p:txBody>
      </p:sp>
    </p:spTree>
    <p:extLst>
      <p:ext uri="{BB962C8B-B14F-4D97-AF65-F5344CB8AC3E}">
        <p14:creationId xmlns:p14="http://schemas.microsoft.com/office/powerpoint/2010/main" val="975636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1320</TotalTime>
  <Words>2305</Words>
  <Application>Microsoft Office PowerPoint</Application>
  <PresentationFormat>On-screen Show (4:3)</PresentationFormat>
  <Paragraphs>107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Fire Principle - Agni</vt:lpstr>
      <vt:lpstr>Kalaagni (hidden universal energy)</vt:lpstr>
      <vt:lpstr>Real meaning of word “Bharata”</vt:lpstr>
      <vt:lpstr>Five Fire doctrine of Chandogya Upanishad</vt:lpstr>
      <vt:lpstr>Fire Purifies</vt:lpstr>
      <vt:lpstr>Attributes of Fire</vt:lpstr>
      <vt:lpstr>Nature of Fire Element</vt:lpstr>
      <vt:lpstr>Fire Element: Imbalanced Or Deficient</vt:lpstr>
      <vt:lpstr>The eternal journey of Fire</vt:lpstr>
      <vt:lpstr>Five kinds of Fire Principle</vt:lpstr>
      <vt:lpstr>Understanding Fire principle</vt:lpstr>
      <vt:lpstr>Understanding Fire Principle</vt:lpstr>
      <vt:lpstr>Digestive Fire (Jataragni)</vt:lpstr>
      <vt:lpstr>13 Digestive Fires</vt:lpstr>
      <vt:lpstr>Types of Agni and Ayurveda</vt:lpstr>
      <vt:lpstr>Three lines of Ash and the Three Sacrificial Fires</vt:lpstr>
      <vt:lpstr>Panchagni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Nature of Fire Element</dc:title>
  <dc:creator>yasas</dc:creator>
  <cp:lastModifiedBy>HP</cp:lastModifiedBy>
  <cp:revision>48</cp:revision>
  <dcterms:created xsi:type="dcterms:W3CDTF">2021-09-10T15:24:27Z</dcterms:created>
  <dcterms:modified xsi:type="dcterms:W3CDTF">2022-02-14T04:36:42Z</dcterms:modified>
</cp:coreProperties>
</file>