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0" r:id="rId2"/>
    <p:sldId id="256" r:id="rId3"/>
    <p:sldId id="257" r:id="rId4"/>
    <p:sldId id="269" r:id="rId5"/>
    <p:sldId id="270" r:id="rId6"/>
    <p:sldId id="258" r:id="rId7"/>
    <p:sldId id="263" r:id="rId8"/>
    <p:sldId id="264" r:id="rId9"/>
    <p:sldId id="265" r:id="rId10"/>
    <p:sldId id="273" r:id="rId11"/>
    <p:sldId id="274" r:id="rId12"/>
    <p:sldId id="260" r:id="rId13"/>
    <p:sldId id="261" r:id="rId14"/>
    <p:sldId id="262" r:id="rId15"/>
    <p:sldId id="266" r:id="rId16"/>
    <p:sldId id="267" r:id="rId17"/>
    <p:sldId id="275" r:id="rId18"/>
    <p:sldId id="276" r:id="rId19"/>
    <p:sldId id="271" r:id="rId20"/>
    <p:sldId id="277" r:id="rId21"/>
    <p:sldId id="268"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34162E-7A39-4452-B0FB-9A0DD632EC21}" type="datetimeFigureOut">
              <a:rPr lang="en-IN" smtClean="0"/>
              <a:t>22-08-2021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4B4740-1604-4FE3-AD68-3B570E6665E8}" type="slidenum">
              <a:rPr lang="en-IN" smtClean="0"/>
              <a:t>‹#›</a:t>
            </a:fld>
            <a:endParaRPr lang="en-IN"/>
          </a:p>
        </p:txBody>
      </p:sp>
    </p:spTree>
    <p:extLst>
      <p:ext uri="{BB962C8B-B14F-4D97-AF65-F5344CB8AC3E}">
        <p14:creationId xmlns:p14="http://schemas.microsoft.com/office/powerpoint/2010/main" val="206796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E4B4740-1604-4FE3-AD68-3B570E6665E8}" type="slidenum">
              <a:rPr lang="en-IN" smtClean="0"/>
              <a:t>13</a:t>
            </a:fld>
            <a:endParaRPr lang="en-IN"/>
          </a:p>
        </p:txBody>
      </p:sp>
    </p:spTree>
    <p:extLst>
      <p:ext uri="{BB962C8B-B14F-4D97-AF65-F5344CB8AC3E}">
        <p14:creationId xmlns:p14="http://schemas.microsoft.com/office/powerpoint/2010/main" val="1032851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415ADB6-091E-4C41-9424-EC1146C6F29E}" type="datetimeFigureOut">
              <a:rPr lang="en-IN" smtClean="0"/>
              <a:t>22-08-2021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BBE996D-7AB2-459F-9CE9-209E61D202E2}" type="slidenum">
              <a:rPr lang="en-IN" smtClean="0"/>
              <a:t>‹#›</a:t>
            </a:fld>
            <a:endParaRPr lang="en-IN"/>
          </a:p>
        </p:txBody>
      </p:sp>
    </p:spTree>
    <p:extLst>
      <p:ext uri="{BB962C8B-B14F-4D97-AF65-F5344CB8AC3E}">
        <p14:creationId xmlns:p14="http://schemas.microsoft.com/office/powerpoint/2010/main" val="375674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415ADB6-091E-4C41-9424-EC1146C6F29E}" type="datetimeFigureOut">
              <a:rPr lang="en-IN" smtClean="0"/>
              <a:t>22-08-2021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BBE996D-7AB2-459F-9CE9-209E61D202E2}" type="slidenum">
              <a:rPr lang="en-IN" smtClean="0"/>
              <a:t>‹#›</a:t>
            </a:fld>
            <a:endParaRPr lang="en-IN"/>
          </a:p>
        </p:txBody>
      </p:sp>
    </p:spTree>
    <p:extLst>
      <p:ext uri="{BB962C8B-B14F-4D97-AF65-F5344CB8AC3E}">
        <p14:creationId xmlns:p14="http://schemas.microsoft.com/office/powerpoint/2010/main" val="2861753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415ADB6-091E-4C41-9424-EC1146C6F29E}" type="datetimeFigureOut">
              <a:rPr lang="en-IN" smtClean="0"/>
              <a:t>22-08-2021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BBE996D-7AB2-459F-9CE9-209E61D202E2}" type="slidenum">
              <a:rPr lang="en-IN" smtClean="0"/>
              <a:t>‹#›</a:t>
            </a:fld>
            <a:endParaRPr lang="en-IN"/>
          </a:p>
        </p:txBody>
      </p:sp>
    </p:spTree>
    <p:extLst>
      <p:ext uri="{BB962C8B-B14F-4D97-AF65-F5344CB8AC3E}">
        <p14:creationId xmlns:p14="http://schemas.microsoft.com/office/powerpoint/2010/main" val="372462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415ADB6-091E-4C41-9424-EC1146C6F29E}" type="datetimeFigureOut">
              <a:rPr lang="en-IN" smtClean="0"/>
              <a:t>22-08-2021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BBE996D-7AB2-459F-9CE9-209E61D202E2}" type="slidenum">
              <a:rPr lang="en-IN" smtClean="0"/>
              <a:t>‹#›</a:t>
            </a:fld>
            <a:endParaRPr lang="en-IN"/>
          </a:p>
        </p:txBody>
      </p:sp>
    </p:spTree>
    <p:extLst>
      <p:ext uri="{BB962C8B-B14F-4D97-AF65-F5344CB8AC3E}">
        <p14:creationId xmlns:p14="http://schemas.microsoft.com/office/powerpoint/2010/main" val="221162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15ADB6-091E-4C41-9424-EC1146C6F29E}" type="datetimeFigureOut">
              <a:rPr lang="en-IN" smtClean="0"/>
              <a:t>22-08-2021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BBE996D-7AB2-459F-9CE9-209E61D202E2}" type="slidenum">
              <a:rPr lang="en-IN" smtClean="0"/>
              <a:t>‹#›</a:t>
            </a:fld>
            <a:endParaRPr lang="en-IN"/>
          </a:p>
        </p:txBody>
      </p:sp>
    </p:spTree>
    <p:extLst>
      <p:ext uri="{BB962C8B-B14F-4D97-AF65-F5344CB8AC3E}">
        <p14:creationId xmlns:p14="http://schemas.microsoft.com/office/powerpoint/2010/main" val="49200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415ADB6-091E-4C41-9424-EC1146C6F29E}" type="datetimeFigureOut">
              <a:rPr lang="en-IN" smtClean="0"/>
              <a:t>22-08-2021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BBE996D-7AB2-459F-9CE9-209E61D202E2}" type="slidenum">
              <a:rPr lang="en-IN" smtClean="0"/>
              <a:t>‹#›</a:t>
            </a:fld>
            <a:endParaRPr lang="en-IN"/>
          </a:p>
        </p:txBody>
      </p:sp>
    </p:spTree>
    <p:extLst>
      <p:ext uri="{BB962C8B-B14F-4D97-AF65-F5344CB8AC3E}">
        <p14:creationId xmlns:p14="http://schemas.microsoft.com/office/powerpoint/2010/main" val="42608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415ADB6-091E-4C41-9424-EC1146C6F29E}" type="datetimeFigureOut">
              <a:rPr lang="en-IN" smtClean="0"/>
              <a:t>22-08-2021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BBE996D-7AB2-459F-9CE9-209E61D202E2}" type="slidenum">
              <a:rPr lang="en-IN" smtClean="0"/>
              <a:t>‹#›</a:t>
            </a:fld>
            <a:endParaRPr lang="en-IN"/>
          </a:p>
        </p:txBody>
      </p:sp>
    </p:spTree>
    <p:extLst>
      <p:ext uri="{BB962C8B-B14F-4D97-AF65-F5344CB8AC3E}">
        <p14:creationId xmlns:p14="http://schemas.microsoft.com/office/powerpoint/2010/main" val="212421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415ADB6-091E-4C41-9424-EC1146C6F29E}" type="datetimeFigureOut">
              <a:rPr lang="en-IN" smtClean="0"/>
              <a:t>22-08-2021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BBE996D-7AB2-459F-9CE9-209E61D202E2}" type="slidenum">
              <a:rPr lang="en-IN" smtClean="0"/>
              <a:t>‹#›</a:t>
            </a:fld>
            <a:endParaRPr lang="en-IN"/>
          </a:p>
        </p:txBody>
      </p:sp>
    </p:spTree>
    <p:extLst>
      <p:ext uri="{BB962C8B-B14F-4D97-AF65-F5344CB8AC3E}">
        <p14:creationId xmlns:p14="http://schemas.microsoft.com/office/powerpoint/2010/main" val="47642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5ADB6-091E-4C41-9424-EC1146C6F29E}" type="datetimeFigureOut">
              <a:rPr lang="en-IN" smtClean="0"/>
              <a:t>22-08-2021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BBE996D-7AB2-459F-9CE9-209E61D202E2}" type="slidenum">
              <a:rPr lang="en-IN" smtClean="0"/>
              <a:t>‹#›</a:t>
            </a:fld>
            <a:endParaRPr lang="en-IN"/>
          </a:p>
        </p:txBody>
      </p:sp>
    </p:spTree>
    <p:extLst>
      <p:ext uri="{BB962C8B-B14F-4D97-AF65-F5344CB8AC3E}">
        <p14:creationId xmlns:p14="http://schemas.microsoft.com/office/powerpoint/2010/main" val="1606467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15ADB6-091E-4C41-9424-EC1146C6F29E}" type="datetimeFigureOut">
              <a:rPr lang="en-IN" smtClean="0"/>
              <a:t>22-08-2021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BBE996D-7AB2-459F-9CE9-209E61D202E2}" type="slidenum">
              <a:rPr lang="en-IN" smtClean="0"/>
              <a:t>‹#›</a:t>
            </a:fld>
            <a:endParaRPr lang="en-IN"/>
          </a:p>
        </p:txBody>
      </p:sp>
    </p:spTree>
    <p:extLst>
      <p:ext uri="{BB962C8B-B14F-4D97-AF65-F5344CB8AC3E}">
        <p14:creationId xmlns:p14="http://schemas.microsoft.com/office/powerpoint/2010/main" val="421924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15ADB6-091E-4C41-9424-EC1146C6F29E}" type="datetimeFigureOut">
              <a:rPr lang="en-IN" smtClean="0"/>
              <a:t>22-08-2021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BBE996D-7AB2-459F-9CE9-209E61D202E2}" type="slidenum">
              <a:rPr lang="en-IN" smtClean="0"/>
              <a:t>‹#›</a:t>
            </a:fld>
            <a:endParaRPr lang="en-IN"/>
          </a:p>
        </p:txBody>
      </p:sp>
    </p:spTree>
    <p:extLst>
      <p:ext uri="{BB962C8B-B14F-4D97-AF65-F5344CB8AC3E}">
        <p14:creationId xmlns:p14="http://schemas.microsoft.com/office/powerpoint/2010/main" val="52650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5ADB6-091E-4C41-9424-EC1146C6F29E}" type="datetimeFigureOut">
              <a:rPr lang="en-IN" smtClean="0"/>
              <a:t>22-08-2021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E996D-7AB2-459F-9CE9-209E61D202E2}" type="slidenum">
              <a:rPr lang="en-IN" smtClean="0"/>
              <a:t>‹#›</a:t>
            </a:fld>
            <a:endParaRPr lang="en-IN"/>
          </a:p>
        </p:txBody>
      </p:sp>
    </p:spTree>
    <p:extLst>
      <p:ext uri="{BB962C8B-B14F-4D97-AF65-F5344CB8AC3E}">
        <p14:creationId xmlns:p14="http://schemas.microsoft.com/office/powerpoint/2010/main" val="119788307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2400" u="sng" dirty="0" smtClean="0">
                <a:latin typeface="Times New Roman" pitchFamily="18" charset="0"/>
                <a:cs typeface="Times New Roman" pitchFamily="18" charset="0"/>
              </a:rPr>
              <a:t>Om Sri Sai Ram</a:t>
            </a:r>
            <a:endParaRPr lang="en-IN" sz="2400"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980728"/>
            <a:ext cx="8229600" cy="5544616"/>
          </a:xfrm>
        </p:spPr>
        <p:txBody>
          <a:bodyPr/>
          <a:lstStyle/>
          <a:p>
            <a:pPr marL="0" indent="0" algn="ctr">
              <a:buNone/>
            </a:pPr>
            <a:r>
              <a:rPr lang="en-GB" sz="4000" i="1" dirty="0" smtClean="0">
                <a:latin typeface="Times New Roman" pitchFamily="18" charset="0"/>
                <a:cs typeface="Times New Roman" pitchFamily="18" charset="0"/>
              </a:rPr>
              <a:t>Inner Significance of observing</a:t>
            </a:r>
          </a:p>
          <a:p>
            <a:pPr marL="0" indent="0" algn="ctr">
              <a:buNone/>
            </a:pPr>
            <a:r>
              <a:rPr lang="en-GB" sz="6000" b="1" i="1" dirty="0" smtClean="0">
                <a:latin typeface="Times New Roman" pitchFamily="18" charset="0"/>
                <a:cs typeface="Times New Roman" pitchFamily="18" charset="0"/>
              </a:rPr>
              <a:t>Sri Krishna Janmastami</a:t>
            </a:r>
          </a:p>
          <a:p>
            <a:pPr marL="0" indent="0" algn="ctr">
              <a:buNone/>
            </a:pPr>
            <a:endParaRPr lang="en-IN" sz="6000" b="1"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319" y="3068960"/>
            <a:ext cx="5832648" cy="328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608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418058"/>
          </a:xfrm>
        </p:spPr>
        <p:txBody>
          <a:bodyPr>
            <a:noAutofit/>
          </a:bodyPr>
          <a:lstStyle/>
          <a:p>
            <a:r>
              <a:rPr lang="en-GB" sz="2800" u="sng" dirty="0" smtClean="0"/>
              <a:t>Krishna’s Divinity revealed</a:t>
            </a:r>
            <a:endParaRPr lang="en-IN" sz="2800" u="sng" dirty="0"/>
          </a:p>
        </p:txBody>
      </p:sp>
      <p:sp>
        <p:nvSpPr>
          <p:cNvPr id="4" name="TextBox 3"/>
          <p:cNvSpPr txBox="1"/>
          <p:nvPr/>
        </p:nvSpPr>
        <p:spPr>
          <a:xfrm>
            <a:off x="323528" y="795699"/>
            <a:ext cx="3240360" cy="563231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000" b="1" dirty="0" smtClean="0">
                <a:solidFill>
                  <a:srgbClr val="A80000"/>
                </a:solidFill>
              </a:rPr>
              <a:t>“Once Krishna played  a game and acted as if he ate mud….Yashoda </a:t>
            </a:r>
            <a:r>
              <a:rPr lang="en-GB" sz="2000" b="1" dirty="0">
                <a:solidFill>
                  <a:srgbClr val="A80000"/>
                </a:solidFill>
              </a:rPr>
              <a:t>could not</a:t>
            </a:r>
          </a:p>
          <a:p>
            <a:r>
              <a:rPr lang="en-GB" sz="2000" b="1" dirty="0">
                <a:solidFill>
                  <a:srgbClr val="A80000"/>
                </a:solidFill>
              </a:rPr>
              <a:t>recognize Krishna’s Divinity. She said sternly, “Open </a:t>
            </a:r>
            <a:r>
              <a:rPr lang="en-GB" sz="2000" b="1" dirty="0" smtClean="0">
                <a:solidFill>
                  <a:srgbClr val="A80000"/>
                </a:solidFill>
              </a:rPr>
              <a:t>your mouth</a:t>
            </a:r>
            <a:r>
              <a:rPr lang="en-GB" sz="2000" b="1" dirty="0">
                <a:solidFill>
                  <a:srgbClr val="A80000"/>
                </a:solidFill>
              </a:rPr>
              <a:t>! I want to look inside.” Krishna complied. </a:t>
            </a:r>
            <a:r>
              <a:rPr lang="en-GB" sz="2000" b="1" dirty="0" smtClean="0">
                <a:solidFill>
                  <a:srgbClr val="A80000"/>
                </a:solidFill>
              </a:rPr>
              <a:t>Yashoda  saw the </a:t>
            </a:r>
            <a:r>
              <a:rPr lang="en-GB" sz="2000" b="1" dirty="0">
                <a:solidFill>
                  <a:srgbClr val="A80000"/>
                </a:solidFill>
              </a:rPr>
              <a:t>entire universe inside His mouth! </a:t>
            </a:r>
            <a:endParaRPr lang="en-GB" sz="2000" b="1" dirty="0" smtClean="0">
              <a:solidFill>
                <a:srgbClr val="A80000"/>
              </a:solidFill>
            </a:endParaRPr>
          </a:p>
          <a:p>
            <a:r>
              <a:rPr lang="en-GB" sz="2000" b="1" dirty="0" smtClean="0">
                <a:solidFill>
                  <a:srgbClr val="A80000"/>
                </a:solidFill>
              </a:rPr>
              <a:t>“</a:t>
            </a:r>
            <a:r>
              <a:rPr lang="en-GB" sz="2000" b="1" dirty="0">
                <a:solidFill>
                  <a:srgbClr val="A80000"/>
                </a:solidFill>
              </a:rPr>
              <a:t>Is it a dream, an illusion... what is happening? </a:t>
            </a:r>
            <a:endParaRPr lang="en-GB" sz="2000" b="1" dirty="0" smtClean="0">
              <a:solidFill>
                <a:srgbClr val="A80000"/>
              </a:solidFill>
            </a:endParaRPr>
          </a:p>
          <a:p>
            <a:r>
              <a:rPr lang="en-GB" sz="2000" b="1" dirty="0" smtClean="0">
                <a:solidFill>
                  <a:srgbClr val="A80000"/>
                </a:solidFill>
              </a:rPr>
              <a:t>Am </a:t>
            </a:r>
            <a:r>
              <a:rPr lang="en-GB" sz="2000" b="1" dirty="0">
                <a:solidFill>
                  <a:srgbClr val="A80000"/>
                </a:solidFill>
              </a:rPr>
              <a:t>I </a:t>
            </a:r>
            <a:r>
              <a:rPr lang="en-GB" sz="2000" b="1" dirty="0" smtClean="0">
                <a:solidFill>
                  <a:srgbClr val="A80000"/>
                </a:solidFill>
              </a:rPr>
              <a:t>Yashoda?” </a:t>
            </a:r>
          </a:p>
          <a:p>
            <a:r>
              <a:rPr lang="en-GB" sz="2000" b="1" dirty="0" smtClean="0">
                <a:solidFill>
                  <a:srgbClr val="A80000"/>
                </a:solidFill>
              </a:rPr>
              <a:t>she </a:t>
            </a:r>
            <a:r>
              <a:rPr lang="en-GB" sz="2000" b="1" dirty="0">
                <a:solidFill>
                  <a:srgbClr val="A80000"/>
                </a:solidFill>
              </a:rPr>
              <a:t>wondered. </a:t>
            </a:r>
            <a:endParaRPr lang="en-GB" sz="2000" b="1" dirty="0" smtClean="0">
              <a:solidFill>
                <a:srgbClr val="A80000"/>
              </a:solidFill>
            </a:endParaRPr>
          </a:p>
          <a:p>
            <a:r>
              <a:rPr lang="en-GB" sz="2000" b="1" dirty="0" smtClean="0">
                <a:solidFill>
                  <a:srgbClr val="A80000"/>
                </a:solidFill>
              </a:rPr>
              <a:t>She was </a:t>
            </a:r>
            <a:r>
              <a:rPr lang="en-GB" sz="2000" b="1" dirty="0">
                <a:solidFill>
                  <a:srgbClr val="A80000"/>
                </a:solidFill>
              </a:rPr>
              <a:t>totally confused. In this way Krishna gave glimpses of </a:t>
            </a:r>
            <a:r>
              <a:rPr lang="en-GB" sz="2000" b="1" dirty="0" smtClean="0">
                <a:solidFill>
                  <a:srgbClr val="A80000"/>
                </a:solidFill>
              </a:rPr>
              <a:t>His Divinity </a:t>
            </a:r>
            <a:r>
              <a:rPr lang="en-GB" sz="2000" b="1" dirty="0">
                <a:solidFill>
                  <a:srgbClr val="A80000"/>
                </a:solidFill>
              </a:rPr>
              <a:t>to His </a:t>
            </a:r>
            <a:r>
              <a:rPr lang="en-GB" sz="2000" b="1" dirty="0" smtClean="0">
                <a:solidFill>
                  <a:srgbClr val="A80000"/>
                </a:solidFill>
              </a:rPr>
              <a:t>Mother.”</a:t>
            </a:r>
          </a:p>
          <a:p>
            <a:r>
              <a:rPr lang="en-GB" sz="2000" b="1" i="1" dirty="0" smtClean="0">
                <a:solidFill>
                  <a:srgbClr val="A80000"/>
                </a:solidFill>
              </a:rPr>
              <a:t>- </a:t>
            </a:r>
            <a:r>
              <a:rPr lang="en-GB" sz="1400" b="1" i="1" dirty="0" smtClean="0">
                <a:solidFill>
                  <a:srgbClr val="A80000"/>
                </a:solidFill>
              </a:rPr>
              <a:t>21</a:t>
            </a:r>
            <a:r>
              <a:rPr lang="en-GB" sz="1400" b="1" i="1" baseline="30000" dirty="0" smtClean="0">
                <a:solidFill>
                  <a:srgbClr val="A80000"/>
                </a:solidFill>
              </a:rPr>
              <a:t>st</a:t>
            </a:r>
            <a:r>
              <a:rPr lang="en-GB" sz="1400" b="1" i="1" dirty="0" smtClean="0">
                <a:solidFill>
                  <a:srgbClr val="A80000"/>
                </a:solidFill>
              </a:rPr>
              <a:t> May 1995- Summer Course</a:t>
            </a:r>
            <a:endParaRPr lang="en-GB" sz="1400" b="1" i="1" dirty="0">
              <a:solidFill>
                <a:srgbClr val="A8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2816932"/>
            <a:ext cx="1944216" cy="194421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801844"/>
            <a:ext cx="2592288" cy="1672026"/>
          </a:xfrm>
          <a:prstGeom prst="rect">
            <a:avLst/>
          </a:prstGeom>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79912" y="2636912"/>
            <a:ext cx="3096343" cy="4007001"/>
          </a:xfrm>
        </p:spPr>
      </p:pic>
    </p:spTree>
    <p:extLst>
      <p:ext uri="{BB962C8B-B14F-4D97-AF65-F5344CB8AC3E}">
        <p14:creationId xmlns:p14="http://schemas.microsoft.com/office/powerpoint/2010/main" val="2507963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en-GB" sz="2800" b="1" u="sng" dirty="0" smtClean="0"/>
              <a:t>Love and Attachment</a:t>
            </a:r>
            <a:endParaRPr lang="en-IN" sz="2800" b="1" u="sng" dirty="0"/>
          </a:p>
        </p:txBody>
      </p:sp>
      <p:sp>
        <p:nvSpPr>
          <p:cNvPr id="4" name="TextBox 3"/>
          <p:cNvSpPr txBox="1"/>
          <p:nvPr/>
        </p:nvSpPr>
        <p:spPr>
          <a:xfrm>
            <a:off x="323528" y="3789040"/>
            <a:ext cx="8424936"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smtClean="0">
                <a:solidFill>
                  <a:srgbClr val="A80000"/>
                </a:solidFill>
              </a:rPr>
              <a:t>“</a:t>
            </a:r>
            <a:r>
              <a:rPr lang="en-GB" b="1" dirty="0" smtClean="0">
                <a:solidFill>
                  <a:srgbClr val="A80000"/>
                </a:solidFill>
              </a:rPr>
              <a:t>Once </a:t>
            </a:r>
            <a:r>
              <a:rPr lang="en-GB" b="1" dirty="0" err="1" smtClean="0">
                <a:solidFill>
                  <a:srgbClr val="A80000"/>
                </a:solidFill>
              </a:rPr>
              <a:t>Yasoda</a:t>
            </a:r>
            <a:r>
              <a:rPr lang="en-GB" b="1" dirty="0" smtClean="0">
                <a:solidFill>
                  <a:srgbClr val="A80000"/>
                </a:solidFill>
              </a:rPr>
              <a:t> </a:t>
            </a:r>
            <a:r>
              <a:rPr lang="en-GB" b="1" dirty="0">
                <a:solidFill>
                  <a:srgbClr val="A80000"/>
                </a:solidFill>
              </a:rPr>
              <a:t>caught Krishna and scolded, “You don’t </a:t>
            </a:r>
            <a:r>
              <a:rPr lang="en-GB" b="1" dirty="0" smtClean="0">
                <a:solidFill>
                  <a:srgbClr val="A80000"/>
                </a:solidFill>
              </a:rPr>
              <a:t>eat  what </a:t>
            </a:r>
            <a:r>
              <a:rPr lang="en-GB" b="1" dirty="0">
                <a:solidFill>
                  <a:srgbClr val="A80000"/>
                </a:solidFill>
              </a:rPr>
              <a:t>I serve. You go to other houses and steal. You are </a:t>
            </a:r>
            <a:r>
              <a:rPr lang="en-GB" b="1" dirty="0" smtClean="0">
                <a:solidFill>
                  <a:srgbClr val="A80000"/>
                </a:solidFill>
              </a:rPr>
              <a:t>ruining our </a:t>
            </a:r>
            <a:r>
              <a:rPr lang="en-GB" b="1" dirty="0">
                <a:solidFill>
                  <a:srgbClr val="A80000"/>
                </a:solidFill>
              </a:rPr>
              <a:t>reputation. Why don’t you eat the butter I give? </a:t>
            </a:r>
            <a:endParaRPr lang="en-GB" b="1" dirty="0" smtClean="0">
              <a:solidFill>
                <a:srgbClr val="A80000"/>
              </a:solidFill>
            </a:endParaRPr>
          </a:p>
          <a:p>
            <a:r>
              <a:rPr lang="en-GB" b="1" dirty="0" smtClean="0">
                <a:solidFill>
                  <a:srgbClr val="A80000"/>
                </a:solidFill>
              </a:rPr>
              <a:t>Is </a:t>
            </a:r>
            <a:r>
              <a:rPr lang="en-GB" b="1" dirty="0">
                <a:solidFill>
                  <a:srgbClr val="A80000"/>
                </a:solidFill>
              </a:rPr>
              <a:t>the butter in our house not tasty?”</a:t>
            </a:r>
          </a:p>
          <a:p>
            <a:r>
              <a:rPr lang="en-GB" b="1" dirty="0">
                <a:solidFill>
                  <a:srgbClr val="A80000"/>
                </a:solidFill>
              </a:rPr>
              <a:t>What is the inner significance of this incident? </a:t>
            </a:r>
            <a:r>
              <a:rPr lang="en-GB" b="1" dirty="0" smtClean="0">
                <a:solidFill>
                  <a:srgbClr val="A80000"/>
                </a:solidFill>
              </a:rPr>
              <a:t>The mother </a:t>
            </a:r>
            <a:r>
              <a:rPr lang="en-GB" b="1" dirty="0">
                <a:solidFill>
                  <a:srgbClr val="A80000"/>
                </a:solidFill>
              </a:rPr>
              <a:t>serves with motherly affection. But the gopikas </a:t>
            </a:r>
            <a:r>
              <a:rPr lang="en-GB" b="1" dirty="0" smtClean="0">
                <a:solidFill>
                  <a:srgbClr val="A80000"/>
                </a:solidFill>
              </a:rPr>
              <a:t>served the </a:t>
            </a:r>
            <a:r>
              <a:rPr lang="en-GB" b="1" dirty="0">
                <a:solidFill>
                  <a:srgbClr val="A80000"/>
                </a:solidFill>
              </a:rPr>
              <a:t>same food with pure love, divine feelings! It was not </a:t>
            </a:r>
            <a:r>
              <a:rPr lang="en-GB" b="1" dirty="0" smtClean="0">
                <a:solidFill>
                  <a:srgbClr val="A80000"/>
                </a:solidFill>
              </a:rPr>
              <a:t>the butter </a:t>
            </a:r>
            <a:r>
              <a:rPr lang="en-GB" b="1" dirty="0">
                <a:solidFill>
                  <a:srgbClr val="A80000"/>
                </a:solidFill>
              </a:rPr>
              <a:t>that attracted Krishna but the purity of their hearts.</a:t>
            </a:r>
          </a:p>
          <a:p>
            <a:r>
              <a:rPr lang="en-GB" b="1" dirty="0">
                <a:solidFill>
                  <a:srgbClr val="A80000"/>
                </a:solidFill>
              </a:rPr>
              <a:t>Butter symbolizes the hearts of the gopikas, which were </a:t>
            </a:r>
            <a:r>
              <a:rPr lang="en-GB" b="1" dirty="0" smtClean="0">
                <a:solidFill>
                  <a:srgbClr val="A80000"/>
                </a:solidFill>
              </a:rPr>
              <a:t>filled with </a:t>
            </a:r>
            <a:r>
              <a:rPr lang="en-GB" b="1" dirty="0">
                <a:solidFill>
                  <a:srgbClr val="A80000"/>
                </a:solidFill>
              </a:rPr>
              <a:t>purity, one-pointedness, and selflessness. </a:t>
            </a:r>
            <a:r>
              <a:rPr lang="en-GB" b="1" dirty="0" err="1">
                <a:solidFill>
                  <a:srgbClr val="A80000"/>
                </a:solidFill>
              </a:rPr>
              <a:t>Yashoda’s</a:t>
            </a:r>
            <a:r>
              <a:rPr lang="en-GB" b="1" dirty="0">
                <a:solidFill>
                  <a:srgbClr val="A80000"/>
                </a:solidFill>
              </a:rPr>
              <a:t> butter was attachment, while the gopikas’ was </a:t>
            </a:r>
            <a:r>
              <a:rPr lang="en-GB" b="1" dirty="0" err="1">
                <a:solidFill>
                  <a:srgbClr val="A80000"/>
                </a:solidFill>
              </a:rPr>
              <a:t>prema</a:t>
            </a:r>
            <a:r>
              <a:rPr lang="en-GB" b="1" dirty="0">
                <a:solidFill>
                  <a:srgbClr val="A80000"/>
                </a:solidFill>
              </a:rPr>
              <a:t>.  </a:t>
            </a:r>
            <a:r>
              <a:rPr lang="en-GB" b="1" dirty="0" smtClean="0">
                <a:solidFill>
                  <a:srgbClr val="A80000"/>
                </a:solidFill>
              </a:rPr>
              <a:t>This </a:t>
            </a:r>
            <a:r>
              <a:rPr lang="en-GB" b="1" dirty="0">
                <a:solidFill>
                  <a:srgbClr val="A80000"/>
                </a:solidFill>
              </a:rPr>
              <a:t>is </a:t>
            </a:r>
            <a:r>
              <a:rPr lang="en-GB" b="1" dirty="0" smtClean="0">
                <a:solidFill>
                  <a:srgbClr val="A80000"/>
                </a:solidFill>
              </a:rPr>
              <a:t>the  difference </a:t>
            </a:r>
            <a:r>
              <a:rPr lang="en-GB" b="1" dirty="0">
                <a:solidFill>
                  <a:srgbClr val="A80000"/>
                </a:solidFill>
              </a:rPr>
              <a:t>between love and </a:t>
            </a:r>
            <a:r>
              <a:rPr lang="en-GB" b="1" dirty="0" smtClean="0">
                <a:solidFill>
                  <a:srgbClr val="A80000"/>
                </a:solidFill>
              </a:rPr>
              <a:t>attachment”.                     -</a:t>
            </a:r>
            <a:r>
              <a:rPr lang="en-GB" sz="1400" b="1" i="1" dirty="0" smtClean="0">
                <a:solidFill>
                  <a:srgbClr val="A80000"/>
                </a:solidFill>
              </a:rPr>
              <a:t>21</a:t>
            </a:r>
            <a:r>
              <a:rPr lang="en-GB" sz="1400" b="1" i="1" baseline="30000" dirty="0" smtClean="0">
                <a:solidFill>
                  <a:srgbClr val="A80000"/>
                </a:solidFill>
              </a:rPr>
              <a:t>st</a:t>
            </a:r>
            <a:r>
              <a:rPr lang="en-GB" sz="1400" b="1" i="1" dirty="0" smtClean="0">
                <a:solidFill>
                  <a:srgbClr val="A80000"/>
                </a:solidFill>
              </a:rPr>
              <a:t> May 1995.</a:t>
            </a:r>
            <a:endParaRPr lang="en-GB" sz="1400" b="1" i="1" dirty="0">
              <a:solidFill>
                <a:srgbClr val="A80000"/>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6016" y="762509"/>
            <a:ext cx="3339038" cy="277397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980728"/>
            <a:ext cx="3879524" cy="2592288"/>
          </a:xfrm>
          <a:prstGeom prst="rect">
            <a:avLst/>
          </a:prstGeom>
        </p:spPr>
      </p:pic>
    </p:spTree>
    <p:extLst>
      <p:ext uri="{BB962C8B-B14F-4D97-AF65-F5344CB8AC3E}">
        <p14:creationId xmlns:p14="http://schemas.microsoft.com/office/powerpoint/2010/main" val="1942384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n-GB" sz="2800" b="1" u="sng" dirty="0" smtClean="0"/>
              <a:t>The complexion of Sri Krishna</a:t>
            </a:r>
            <a:endParaRPr lang="en-IN" sz="2800" b="1" u="sng" dirty="0"/>
          </a:p>
        </p:txBody>
      </p:sp>
      <p:sp>
        <p:nvSpPr>
          <p:cNvPr id="4" name="TextBox 3"/>
          <p:cNvSpPr txBox="1"/>
          <p:nvPr/>
        </p:nvSpPr>
        <p:spPr>
          <a:xfrm>
            <a:off x="395536" y="1124744"/>
            <a:ext cx="4032448"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400" b="1" dirty="0" smtClean="0">
                <a:solidFill>
                  <a:srgbClr val="A80000"/>
                </a:solidFill>
              </a:rPr>
              <a:t>“Krishna's </a:t>
            </a:r>
            <a:r>
              <a:rPr lang="en-GB" sz="2400" b="1" dirty="0">
                <a:solidFill>
                  <a:srgbClr val="A80000"/>
                </a:solidFill>
              </a:rPr>
              <a:t>complexion was neither fair nor dark; it was three parts dark and one-part fair, an amalgam of both. Since they were of the </a:t>
            </a:r>
            <a:r>
              <a:rPr lang="en-GB" sz="2400" b="1" dirty="0" err="1">
                <a:solidFill>
                  <a:srgbClr val="A80000"/>
                </a:solidFill>
              </a:rPr>
              <a:t>Vaishnava</a:t>
            </a:r>
            <a:r>
              <a:rPr lang="en-GB" sz="2400" b="1" dirty="0">
                <a:solidFill>
                  <a:srgbClr val="A80000"/>
                </a:solidFill>
              </a:rPr>
              <a:t> caste, the parents placed a line of musk on the centre of his brow. He wore silver kankans (bangles) on His wrists, such as cow-herd boys wore in those days in that part of the </a:t>
            </a:r>
            <a:r>
              <a:rPr lang="en-GB" sz="2400" b="1" dirty="0" smtClean="0">
                <a:solidFill>
                  <a:srgbClr val="A80000"/>
                </a:solidFill>
              </a:rPr>
              <a:t>country”</a:t>
            </a:r>
          </a:p>
          <a:p>
            <a:r>
              <a:rPr lang="en-GB" sz="2400" b="1" dirty="0" smtClean="0">
                <a:solidFill>
                  <a:srgbClr val="A80000"/>
                </a:solidFill>
              </a:rPr>
              <a:t>-</a:t>
            </a:r>
            <a:r>
              <a:rPr lang="en-GB" b="1" i="1" dirty="0" smtClean="0">
                <a:solidFill>
                  <a:srgbClr val="A80000"/>
                </a:solidFill>
              </a:rPr>
              <a:t>6</a:t>
            </a:r>
            <a:r>
              <a:rPr lang="en-GB" b="1" i="1" baseline="30000" dirty="0" smtClean="0">
                <a:solidFill>
                  <a:srgbClr val="A80000"/>
                </a:solidFill>
              </a:rPr>
              <a:t>th</a:t>
            </a:r>
            <a:r>
              <a:rPr lang="en-GB" b="1" i="1" dirty="0" smtClean="0">
                <a:solidFill>
                  <a:srgbClr val="A80000"/>
                </a:solidFill>
              </a:rPr>
              <a:t> September 1977</a:t>
            </a:r>
            <a:endParaRPr lang="en-IN" b="1" i="1" dirty="0">
              <a:solidFill>
                <a:srgbClr val="A8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76056" y="1235172"/>
            <a:ext cx="2804403" cy="441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85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432048"/>
          </a:xfrm>
        </p:spPr>
        <p:txBody>
          <a:bodyPr>
            <a:noAutofit/>
          </a:bodyPr>
          <a:lstStyle/>
          <a:p>
            <a:r>
              <a:rPr lang="en-GB" sz="3200" u="sng" dirty="0" smtClean="0"/>
              <a:t>The Three vows that Krishna took</a:t>
            </a:r>
            <a:endParaRPr lang="en-IN" sz="3200" u="sng" dirty="0"/>
          </a:p>
        </p:txBody>
      </p:sp>
      <p:sp>
        <p:nvSpPr>
          <p:cNvPr id="6" name="TextBox 5"/>
          <p:cNvSpPr txBox="1"/>
          <p:nvPr/>
        </p:nvSpPr>
        <p:spPr>
          <a:xfrm>
            <a:off x="4571998" y="2636912"/>
            <a:ext cx="3600402" cy="40934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000" b="1" dirty="0">
                <a:solidFill>
                  <a:srgbClr val="A80000"/>
                </a:solidFill>
              </a:rPr>
              <a:t>But the kankans that Krishna wore were not mere kankans. They had profound implications</a:t>
            </a:r>
            <a:r>
              <a:rPr lang="en-GB" sz="2000" b="1" dirty="0" smtClean="0">
                <a:solidFill>
                  <a:srgbClr val="A80000"/>
                </a:solidFill>
              </a:rPr>
              <a:t>.. </a:t>
            </a:r>
            <a:r>
              <a:rPr lang="en-GB" sz="2000" b="1" dirty="0">
                <a:solidFill>
                  <a:srgbClr val="A80000"/>
                </a:solidFill>
              </a:rPr>
              <a:t>Krishna had taken three vows and the kankans were symbolic of his determination to fulfill them. They were, as mentioned by Him in the </a:t>
            </a:r>
            <a:r>
              <a:rPr lang="en-GB" sz="2000" b="1" dirty="0" smtClean="0">
                <a:solidFill>
                  <a:srgbClr val="A80000"/>
                </a:solidFill>
              </a:rPr>
              <a:t>Gita</a:t>
            </a:r>
            <a:r>
              <a:rPr lang="en-GB" sz="2000" b="1" dirty="0">
                <a:solidFill>
                  <a:srgbClr val="A80000"/>
                </a:solidFill>
              </a:rPr>
              <a:t>: </a:t>
            </a:r>
            <a:endParaRPr lang="en-GB" sz="2000" b="1" dirty="0" smtClean="0">
              <a:solidFill>
                <a:srgbClr val="A80000"/>
              </a:solidFill>
            </a:endParaRPr>
          </a:p>
          <a:p>
            <a:pPr marL="457200" indent="-457200">
              <a:buFont typeface="+mj-lt"/>
              <a:buAutoNum type="arabicPeriod"/>
            </a:pPr>
            <a:r>
              <a:rPr lang="en-GB" sz="2000" b="1" dirty="0" smtClean="0">
                <a:solidFill>
                  <a:srgbClr val="002060"/>
                </a:solidFill>
              </a:rPr>
              <a:t>Dharma </a:t>
            </a:r>
            <a:r>
              <a:rPr lang="en-GB" sz="2000" b="1" dirty="0" err="1" smtClean="0">
                <a:solidFill>
                  <a:srgbClr val="002060"/>
                </a:solidFill>
              </a:rPr>
              <a:t>samsthapanarthaya</a:t>
            </a:r>
            <a:r>
              <a:rPr lang="en-GB" sz="2000" b="1" dirty="0" smtClean="0">
                <a:solidFill>
                  <a:srgbClr val="002060"/>
                </a:solidFill>
              </a:rPr>
              <a:t> </a:t>
            </a:r>
            <a:r>
              <a:rPr lang="en-GB" sz="2000" b="1" dirty="0" err="1" smtClean="0">
                <a:solidFill>
                  <a:srgbClr val="002060"/>
                </a:solidFill>
              </a:rPr>
              <a:t>sambhavami</a:t>
            </a:r>
            <a:r>
              <a:rPr lang="en-GB" sz="2000" b="1" dirty="0" smtClean="0">
                <a:solidFill>
                  <a:srgbClr val="002060"/>
                </a:solidFill>
              </a:rPr>
              <a:t> </a:t>
            </a:r>
            <a:r>
              <a:rPr lang="en-GB" sz="2000" b="1" dirty="0" err="1" smtClean="0">
                <a:solidFill>
                  <a:srgbClr val="002060"/>
                </a:solidFill>
              </a:rPr>
              <a:t>yuge</a:t>
            </a:r>
            <a:r>
              <a:rPr lang="en-GB" sz="2000" b="1" dirty="0" smtClean="0">
                <a:solidFill>
                  <a:srgbClr val="002060"/>
                </a:solidFill>
              </a:rPr>
              <a:t> </a:t>
            </a:r>
            <a:r>
              <a:rPr lang="en-GB" sz="2000" b="1" dirty="0" err="1" smtClean="0">
                <a:solidFill>
                  <a:srgbClr val="002060"/>
                </a:solidFill>
              </a:rPr>
              <a:t>yuge</a:t>
            </a:r>
            <a:r>
              <a:rPr lang="en-GB" sz="2000" b="1" dirty="0" smtClean="0">
                <a:solidFill>
                  <a:srgbClr val="002060"/>
                </a:solidFill>
              </a:rPr>
              <a:t> </a:t>
            </a:r>
          </a:p>
          <a:p>
            <a:r>
              <a:rPr lang="en-GB" sz="2000" b="1" dirty="0" smtClean="0">
                <a:solidFill>
                  <a:srgbClr val="002060"/>
                </a:solidFill>
              </a:rPr>
              <a:t>2</a:t>
            </a:r>
            <a:r>
              <a:rPr lang="en-GB" sz="2000" dirty="0" smtClean="0">
                <a:solidFill>
                  <a:srgbClr val="002060"/>
                </a:solidFill>
              </a:rPr>
              <a:t>.</a:t>
            </a:r>
            <a:r>
              <a:rPr lang="en-GB" sz="2000" b="1" dirty="0" smtClean="0">
                <a:solidFill>
                  <a:srgbClr val="002060"/>
                </a:solidFill>
              </a:rPr>
              <a:t>   </a:t>
            </a:r>
            <a:r>
              <a:rPr lang="en-GB" sz="2000" b="1" dirty="0" err="1" smtClean="0">
                <a:solidFill>
                  <a:srgbClr val="002060"/>
                </a:solidFill>
              </a:rPr>
              <a:t>Yogakshemam</a:t>
            </a:r>
            <a:r>
              <a:rPr lang="en-GB" sz="2000" b="1" dirty="0" smtClean="0">
                <a:solidFill>
                  <a:srgbClr val="002060"/>
                </a:solidFill>
              </a:rPr>
              <a:t> </a:t>
            </a:r>
            <a:r>
              <a:rPr lang="en-GB" sz="2000" b="1" dirty="0" err="1" smtClean="0">
                <a:solidFill>
                  <a:srgbClr val="002060"/>
                </a:solidFill>
              </a:rPr>
              <a:t>vahamyham</a:t>
            </a:r>
            <a:r>
              <a:rPr lang="en-GB" sz="2000" b="1" dirty="0" smtClean="0">
                <a:solidFill>
                  <a:srgbClr val="002060"/>
                </a:solidFill>
              </a:rPr>
              <a:t>. </a:t>
            </a:r>
          </a:p>
          <a:p>
            <a:pPr marL="457200" indent="-457200">
              <a:buAutoNum type="arabicPeriod" startAt="3"/>
            </a:pPr>
            <a:r>
              <a:rPr lang="en-GB" sz="2000" b="1" dirty="0" err="1" smtClean="0">
                <a:solidFill>
                  <a:srgbClr val="002060"/>
                </a:solidFill>
              </a:rPr>
              <a:t>Mokshayishyami</a:t>
            </a:r>
            <a:r>
              <a:rPr lang="en-GB" sz="2000" b="1" dirty="0" smtClean="0">
                <a:solidFill>
                  <a:srgbClr val="002060"/>
                </a:solidFill>
              </a:rPr>
              <a:t> </a:t>
            </a:r>
            <a:r>
              <a:rPr lang="en-GB" sz="2000" b="1" dirty="0">
                <a:solidFill>
                  <a:srgbClr val="002060"/>
                </a:solidFill>
              </a:rPr>
              <a:t>ma </a:t>
            </a:r>
            <a:r>
              <a:rPr lang="en-GB" sz="2000" b="1" dirty="0" err="1" smtClean="0">
                <a:solidFill>
                  <a:srgbClr val="002060"/>
                </a:solidFill>
              </a:rPr>
              <a:t>sucha</a:t>
            </a:r>
            <a:r>
              <a:rPr lang="en-GB" sz="2000" b="1" dirty="0" smtClean="0">
                <a:solidFill>
                  <a:srgbClr val="A80000"/>
                </a:solidFill>
              </a:rPr>
              <a:t>.</a:t>
            </a:r>
          </a:p>
          <a:p>
            <a:r>
              <a:rPr lang="en-GB" sz="2000" b="1" dirty="0" smtClean="0">
                <a:solidFill>
                  <a:srgbClr val="A80000"/>
                </a:solidFill>
              </a:rPr>
              <a:t>       -</a:t>
            </a:r>
            <a:r>
              <a:rPr lang="en-GB" sz="1400" b="1" dirty="0" smtClean="0">
                <a:solidFill>
                  <a:srgbClr val="A80000"/>
                </a:solidFill>
              </a:rPr>
              <a:t>6</a:t>
            </a:r>
            <a:r>
              <a:rPr lang="en-GB" sz="1400" b="1" baseline="30000" dirty="0" smtClean="0">
                <a:solidFill>
                  <a:srgbClr val="A80000"/>
                </a:solidFill>
              </a:rPr>
              <a:t>th</a:t>
            </a:r>
            <a:r>
              <a:rPr lang="en-GB" sz="1400" b="1" dirty="0" smtClean="0">
                <a:solidFill>
                  <a:srgbClr val="A80000"/>
                </a:solidFill>
              </a:rPr>
              <a:t> September 1977</a:t>
            </a:r>
            <a:endParaRPr lang="en-IN" sz="1400" b="1" dirty="0">
              <a:solidFill>
                <a:srgbClr val="A8000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570708"/>
            <a:ext cx="2839659" cy="1902572"/>
          </a:xfrm>
          <a:prstGeom prst="rect">
            <a:avLst/>
          </a:prstGeom>
        </p:spPr>
      </p:pic>
      <p:pic>
        <p:nvPicPr>
          <p:cNvPr id="3077" name="Picture 5"/>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764704"/>
            <a:ext cx="3168352" cy="565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4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en-GB" sz="2800" b="1" u="sng" dirty="0" smtClean="0"/>
              <a:t>Radha and Gopikas- Prajnanam Bramha…..</a:t>
            </a:r>
            <a:endParaRPr lang="en-IN" sz="2800" b="1" u="sng" dirty="0"/>
          </a:p>
        </p:txBody>
      </p:sp>
      <p:sp>
        <p:nvSpPr>
          <p:cNvPr id="4" name="TextBox 3"/>
          <p:cNvSpPr txBox="1"/>
          <p:nvPr/>
        </p:nvSpPr>
        <p:spPr>
          <a:xfrm>
            <a:off x="668740" y="4005064"/>
            <a:ext cx="7920880"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000" b="1" dirty="0" smtClean="0">
                <a:solidFill>
                  <a:srgbClr val="A80000"/>
                </a:solidFill>
              </a:rPr>
              <a:t>“The </a:t>
            </a:r>
            <a:r>
              <a:rPr lang="en-GB" sz="2000" b="1" dirty="0">
                <a:solidFill>
                  <a:srgbClr val="A80000"/>
                </a:solidFill>
              </a:rPr>
              <a:t>Gopikas have been misunderstood and misrepresented by commentators. Gopikas symbolise thoughts. Radha symbolises the combination of all thoughts in the mind. So, thoughts and the mind should merge in Krishna, represented by Prajna (in a human being). That is the significance of the Vedantic declaration, "Prajnanam Brahma." This Prajnanam pervades every part of the human body, the mind and the intellect. It is constant integrated awareness. All our thoughts, desires and aspirations should be merged in this Prajna</a:t>
            </a:r>
            <a:r>
              <a:rPr lang="en-GB" sz="2000" b="1" dirty="0" smtClean="0">
                <a:solidFill>
                  <a:srgbClr val="A80000"/>
                </a:solidFill>
              </a:rPr>
              <a:t>.”                                      - </a:t>
            </a:r>
            <a:r>
              <a:rPr lang="en-GB" sz="1400" b="1" dirty="0" smtClean="0">
                <a:solidFill>
                  <a:srgbClr val="A80000"/>
                </a:solidFill>
              </a:rPr>
              <a:t>21</a:t>
            </a:r>
            <a:r>
              <a:rPr lang="en-GB" sz="1400" b="1" baseline="30000" dirty="0" smtClean="0">
                <a:solidFill>
                  <a:srgbClr val="A80000"/>
                </a:solidFill>
              </a:rPr>
              <a:t>st</a:t>
            </a:r>
            <a:r>
              <a:rPr lang="en-GB" sz="1400" b="1" dirty="0" smtClean="0">
                <a:solidFill>
                  <a:srgbClr val="A80000"/>
                </a:solidFill>
              </a:rPr>
              <a:t> August 1992 </a:t>
            </a:r>
            <a:endParaRPr lang="en-IN" sz="1400" b="1" dirty="0">
              <a:solidFill>
                <a:srgbClr val="A8000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9912" y="805138"/>
            <a:ext cx="4881717"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395" y="980728"/>
            <a:ext cx="3338152" cy="2097092"/>
          </a:xfrm>
          <a:prstGeom prst="rect">
            <a:avLst/>
          </a:prstGeom>
        </p:spPr>
      </p:pic>
    </p:spTree>
    <p:extLst>
      <p:ext uri="{BB962C8B-B14F-4D97-AF65-F5344CB8AC3E}">
        <p14:creationId xmlns:p14="http://schemas.microsoft.com/office/powerpoint/2010/main" val="1072353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360040"/>
          </a:xfrm>
        </p:spPr>
        <p:txBody>
          <a:bodyPr>
            <a:noAutofit/>
          </a:bodyPr>
          <a:lstStyle/>
          <a:p>
            <a:r>
              <a:rPr lang="en-GB" sz="3200" b="1" u="sng" dirty="0" smtClean="0"/>
              <a:t>Inner meaning of 8 consorts</a:t>
            </a:r>
            <a:endParaRPr lang="en-IN" sz="3200" b="1" u="sng" dirty="0"/>
          </a:p>
        </p:txBody>
      </p:sp>
      <p:sp>
        <p:nvSpPr>
          <p:cNvPr id="4" name="TextBox 3"/>
          <p:cNvSpPr txBox="1"/>
          <p:nvPr/>
        </p:nvSpPr>
        <p:spPr>
          <a:xfrm>
            <a:off x="94499" y="710542"/>
            <a:ext cx="2952328" cy="594008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000" b="1" dirty="0" smtClean="0">
                <a:solidFill>
                  <a:srgbClr val="A80000"/>
                </a:solidFill>
              </a:rPr>
              <a:t>“In </a:t>
            </a:r>
            <a:r>
              <a:rPr lang="en-GB" sz="2000" b="1" dirty="0">
                <a:solidFill>
                  <a:srgbClr val="A80000"/>
                </a:solidFill>
              </a:rPr>
              <a:t>the life of Krishna, there are many incidents which have an esoteric meaning, but which have been misunderstood and misinterpreted by scholars and commentators Such misunderstandings have been caused by stories that Krishna had eight </a:t>
            </a:r>
            <a:r>
              <a:rPr lang="en-GB" sz="2000" b="1" dirty="0" smtClean="0">
                <a:solidFill>
                  <a:srgbClr val="A80000"/>
                </a:solidFill>
              </a:rPr>
              <a:t>wives</a:t>
            </a:r>
          </a:p>
          <a:p>
            <a:r>
              <a:rPr lang="en-GB" sz="2000" b="1" dirty="0">
                <a:solidFill>
                  <a:srgbClr val="A80000"/>
                </a:solidFill>
              </a:rPr>
              <a:t>Hridayachakra in the middle of the spinal column. The Hridayachakra is a flower-like chakra with eight petals. The eight petals are symbols of the eight parts of the earth, whose master is the Lord </a:t>
            </a:r>
            <a:r>
              <a:rPr lang="en-GB" sz="2000" b="1" dirty="0" smtClean="0">
                <a:solidFill>
                  <a:srgbClr val="A80000"/>
                </a:solidFill>
              </a:rPr>
              <a:t>Himself”. </a:t>
            </a:r>
          </a:p>
        </p:txBody>
      </p:sp>
      <p:sp>
        <p:nvSpPr>
          <p:cNvPr id="5" name="TextBox 4"/>
          <p:cNvSpPr txBox="1"/>
          <p:nvPr/>
        </p:nvSpPr>
        <p:spPr>
          <a:xfrm>
            <a:off x="3203848" y="4303455"/>
            <a:ext cx="5760640"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000" b="1" dirty="0">
                <a:solidFill>
                  <a:srgbClr val="A80000"/>
                </a:solidFill>
              </a:rPr>
              <a:t>The esoteric meaning of this is that God is the Lord of the eight-petalled lotus of the heart in man. The Lord of the heart is described as Madhava. "Ma" means Lakshmi or Maya or </a:t>
            </a:r>
            <a:r>
              <a:rPr lang="en-GB" sz="2000" b="1" dirty="0" smtClean="0">
                <a:solidFill>
                  <a:srgbClr val="A80000"/>
                </a:solidFill>
              </a:rPr>
              <a:t>Prakruthi. </a:t>
            </a:r>
            <a:r>
              <a:rPr lang="en-GB" sz="2000" b="1" dirty="0">
                <a:solidFill>
                  <a:srgbClr val="A80000"/>
                </a:solidFill>
              </a:rPr>
              <a:t>"Dhava" means husband. God is the Lord of Lakshmi, or Maya or </a:t>
            </a:r>
            <a:r>
              <a:rPr lang="en-GB" sz="2000" b="1" dirty="0" smtClean="0">
                <a:solidFill>
                  <a:srgbClr val="A80000"/>
                </a:solidFill>
              </a:rPr>
              <a:t>Prakruthi. </a:t>
            </a:r>
            <a:r>
              <a:rPr lang="en-GB" sz="2000" b="1" dirty="0">
                <a:solidFill>
                  <a:srgbClr val="A80000"/>
                </a:solidFill>
              </a:rPr>
              <a:t>Krishna is thus the Lord of the eight-petalled lotus of the </a:t>
            </a:r>
            <a:r>
              <a:rPr lang="en-GB" sz="2000" b="1" dirty="0" smtClean="0">
                <a:solidFill>
                  <a:srgbClr val="A80000"/>
                </a:solidFill>
              </a:rPr>
              <a:t>heart</a:t>
            </a:r>
          </a:p>
          <a:p>
            <a:r>
              <a:rPr lang="en-GB" sz="2000" b="1" dirty="0" smtClean="0">
                <a:solidFill>
                  <a:srgbClr val="A80000"/>
                </a:solidFill>
              </a:rPr>
              <a:t>-</a:t>
            </a:r>
            <a:r>
              <a:rPr lang="en-GB" sz="1400" b="1" i="1" dirty="0" smtClean="0">
                <a:solidFill>
                  <a:srgbClr val="A80000"/>
                </a:solidFill>
              </a:rPr>
              <a:t>2</a:t>
            </a:r>
            <a:r>
              <a:rPr lang="en-GB" sz="1400" b="1" i="1" baseline="30000" dirty="0" smtClean="0">
                <a:solidFill>
                  <a:srgbClr val="A80000"/>
                </a:solidFill>
              </a:rPr>
              <a:t>nd</a:t>
            </a:r>
            <a:r>
              <a:rPr lang="en-GB" sz="1400" b="1" i="1" dirty="0" smtClean="0">
                <a:solidFill>
                  <a:srgbClr val="A80000"/>
                </a:solidFill>
              </a:rPr>
              <a:t> September 1991</a:t>
            </a:r>
            <a:r>
              <a:rPr lang="en-GB" sz="2000" b="1" dirty="0" smtClean="0">
                <a:solidFill>
                  <a:srgbClr val="A80000"/>
                </a:solidFill>
              </a:rPr>
              <a:t>.</a:t>
            </a:r>
            <a:endParaRPr lang="en-IN" sz="2000" b="1" dirty="0">
              <a:solidFill>
                <a:srgbClr val="A80000"/>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40417" y="2629643"/>
            <a:ext cx="2761499" cy="1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2629643"/>
            <a:ext cx="1713554" cy="149936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611363"/>
            <a:ext cx="2915816" cy="1940840"/>
          </a:xfrm>
          <a:prstGeom prst="rect">
            <a:avLst/>
          </a:prstGeom>
        </p:spPr>
      </p:pic>
    </p:spTree>
    <p:extLst>
      <p:ext uri="{BB962C8B-B14F-4D97-AF65-F5344CB8AC3E}">
        <p14:creationId xmlns:p14="http://schemas.microsoft.com/office/powerpoint/2010/main" val="4061406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sz="3200" b="1" u="sng" dirty="0" smtClean="0"/>
              <a:t>Sixteen thousand Gopikas</a:t>
            </a:r>
            <a:endParaRPr lang="en-IN" sz="3200" b="1" u="sng" dirty="0"/>
          </a:p>
        </p:txBody>
      </p:sp>
      <p:sp>
        <p:nvSpPr>
          <p:cNvPr id="4" name="TextBox 3"/>
          <p:cNvSpPr txBox="1"/>
          <p:nvPr/>
        </p:nvSpPr>
        <p:spPr>
          <a:xfrm>
            <a:off x="395536" y="959060"/>
            <a:ext cx="3528392" cy="563231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000" b="1" dirty="0" smtClean="0">
                <a:solidFill>
                  <a:srgbClr val="A80000"/>
                </a:solidFill>
              </a:rPr>
              <a:t>“Sahasrara </a:t>
            </a:r>
            <a:r>
              <a:rPr lang="en-GB" sz="2000" b="1" dirty="0">
                <a:solidFill>
                  <a:srgbClr val="A80000"/>
                </a:solidFill>
              </a:rPr>
              <a:t>is the topmost chakra of the spinal column. It is pictured as a thousand-petalled flower. In each petal, God dwells with all his sixteen kalas (potencies). Altogether, there are 16,000 potencies, which represent the gopikas. "Go" means sound, speech, and life breath. God is the Lord of this thousand-petalled </a:t>
            </a:r>
            <a:r>
              <a:rPr lang="en-GB" sz="2000" b="1" dirty="0" smtClean="0">
                <a:solidFill>
                  <a:srgbClr val="A80000"/>
                </a:solidFill>
              </a:rPr>
              <a:t> Sahasrara.”</a:t>
            </a:r>
          </a:p>
          <a:p>
            <a:r>
              <a:rPr lang="en-GB" sz="2000" b="1" dirty="0">
                <a:solidFill>
                  <a:srgbClr val="A80000"/>
                </a:solidFill>
              </a:rPr>
              <a:t>The inner significance of the reference to 16,000 gopikas should be understood in this manner.. Few attempt to understand the spiritual significance of many episodes in the </a:t>
            </a:r>
            <a:r>
              <a:rPr lang="en-GB" sz="2000" b="1" dirty="0" smtClean="0">
                <a:solidFill>
                  <a:srgbClr val="A80000"/>
                </a:solidFill>
              </a:rPr>
              <a:t>Bhagavatham”-</a:t>
            </a:r>
            <a:r>
              <a:rPr lang="en-GB" sz="1400" b="1" i="1" dirty="0" smtClean="0">
                <a:solidFill>
                  <a:srgbClr val="A80000"/>
                </a:solidFill>
              </a:rPr>
              <a:t>2</a:t>
            </a:r>
            <a:r>
              <a:rPr lang="en-GB" sz="1400" b="1" i="1" baseline="30000" dirty="0" smtClean="0">
                <a:solidFill>
                  <a:srgbClr val="A80000"/>
                </a:solidFill>
              </a:rPr>
              <a:t>nd</a:t>
            </a:r>
            <a:r>
              <a:rPr lang="en-GB" sz="1400" b="1" i="1" dirty="0" smtClean="0">
                <a:solidFill>
                  <a:srgbClr val="A80000"/>
                </a:solidFill>
              </a:rPr>
              <a:t> Sept 1991</a:t>
            </a:r>
            <a:endParaRPr lang="en-IN" sz="1400" b="1" i="1" dirty="0">
              <a:solidFill>
                <a:srgbClr val="A8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9952" y="3823435"/>
            <a:ext cx="4321175" cy="279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986909"/>
            <a:ext cx="2127003" cy="24974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364" y="775873"/>
            <a:ext cx="2016224" cy="2999342"/>
          </a:xfrm>
          <a:prstGeom prst="rect">
            <a:avLst/>
          </a:prstGeom>
        </p:spPr>
      </p:pic>
    </p:spTree>
    <p:extLst>
      <p:ext uri="{BB962C8B-B14F-4D97-AF65-F5344CB8AC3E}">
        <p14:creationId xmlns:p14="http://schemas.microsoft.com/office/powerpoint/2010/main" val="3083128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GB" sz="2800" b="1" u="sng" dirty="0" smtClean="0"/>
              <a:t>Inner significance of Krishna’s Actions</a:t>
            </a:r>
            <a:endParaRPr lang="en-IN" sz="2800" b="1" u="sng"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7984" y="934747"/>
            <a:ext cx="3991856" cy="5218113"/>
          </a:xfrm>
        </p:spPr>
      </p:pic>
      <p:sp>
        <p:nvSpPr>
          <p:cNvPr id="4" name="TextBox 3"/>
          <p:cNvSpPr txBox="1"/>
          <p:nvPr/>
        </p:nvSpPr>
        <p:spPr>
          <a:xfrm>
            <a:off x="539552" y="908720"/>
            <a:ext cx="3384376" cy="49244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000" b="1" dirty="0" smtClean="0">
                <a:solidFill>
                  <a:srgbClr val="A80000"/>
                </a:solidFill>
              </a:rPr>
              <a:t>“To </a:t>
            </a:r>
            <a:r>
              <a:rPr lang="en-GB" sz="2000" b="1" dirty="0">
                <a:solidFill>
                  <a:srgbClr val="A80000"/>
                </a:solidFill>
              </a:rPr>
              <a:t>understand the glories of the Lord as related in the </a:t>
            </a:r>
            <a:r>
              <a:rPr lang="en-GB" sz="2000" b="1" dirty="0" smtClean="0">
                <a:solidFill>
                  <a:srgbClr val="A80000"/>
                </a:solidFill>
              </a:rPr>
              <a:t>Bhagawatha, </a:t>
            </a:r>
            <a:r>
              <a:rPr lang="en-GB" sz="2000" b="1" dirty="0">
                <a:solidFill>
                  <a:srgbClr val="A80000"/>
                </a:solidFill>
              </a:rPr>
              <a:t>you have to enjoy the </a:t>
            </a:r>
            <a:r>
              <a:rPr lang="en-GB" sz="2000" b="1" dirty="0" smtClean="0">
                <a:solidFill>
                  <a:srgbClr val="A80000"/>
                </a:solidFill>
              </a:rPr>
              <a:t>Leela  </a:t>
            </a:r>
            <a:r>
              <a:rPr lang="en-GB" sz="2000" b="1" dirty="0">
                <a:solidFill>
                  <a:srgbClr val="A80000"/>
                </a:solidFill>
              </a:rPr>
              <a:t>of Krishna and realise their inner meaning. For instance, the real meaning of the story about Krishna taking away the clothes of the gopikas while they were bathing is that to realise the Lord they have to abandon the attachment to the body, which is the vesture of the Spirit. These stories should not be treated in a spirit of levity or profanity</a:t>
            </a:r>
            <a:r>
              <a:rPr lang="en-GB" sz="2000" b="1" dirty="0" smtClean="0">
                <a:solidFill>
                  <a:srgbClr val="A80000"/>
                </a:solidFill>
              </a:rPr>
              <a:t>.”</a:t>
            </a:r>
          </a:p>
          <a:p>
            <a:r>
              <a:rPr lang="en-GB" sz="1400" b="1" i="1" dirty="0" smtClean="0">
                <a:solidFill>
                  <a:srgbClr val="A80000"/>
                </a:solidFill>
              </a:rPr>
              <a:t>                                            -4</a:t>
            </a:r>
            <a:r>
              <a:rPr lang="en-GB" sz="1400" b="1" i="1" baseline="30000" dirty="0" smtClean="0">
                <a:solidFill>
                  <a:srgbClr val="A80000"/>
                </a:solidFill>
              </a:rPr>
              <a:t>th</a:t>
            </a:r>
            <a:r>
              <a:rPr lang="en-GB" sz="1400" b="1" i="1" dirty="0" smtClean="0">
                <a:solidFill>
                  <a:srgbClr val="A80000"/>
                </a:solidFill>
              </a:rPr>
              <a:t> September 1996</a:t>
            </a:r>
            <a:endParaRPr lang="en-IN" sz="1400" b="1" i="1" dirty="0">
              <a:solidFill>
                <a:srgbClr val="A80000"/>
              </a:solidFill>
            </a:endParaRPr>
          </a:p>
        </p:txBody>
      </p:sp>
    </p:spTree>
    <p:extLst>
      <p:ext uri="{BB962C8B-B14F-4D97-AF65-F5344CB8AC3E}">
        <p14:creationId xmlns:p14="http://schemas.microsoft.com/office/powerpoint/2010/main" val="469034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360040"/>
          </a:xfrm>
        </p:spPr>
        <p:txBody>
          <a:bodyPr>
            <a:noAutofit/>
          </a:bodyPr>
          <a:lstStyle/>
          <a:p>
            <a:r>
              <a:rPr lang="en-GB" sz="3200" b="1" u="sng" dirty="0" smtClean="0"/>
              <a:t>Radha &amp; Krishna</a:t>
            </a:r>
            <a:endParaRPr lang="en-IN" sz="3200" b="1" u="sng" dirty="0"/>
          </a:p>
        </p:txBody>
      </p:sp>
      <p:sp>
        <p:nvSpPr>
          <p:cNvPr id="4" name="TextBox 3"/>
          <p:cNvSpPr txBox="1"/>
          <p:nvPr/>
        </p:nvSpPr>
        <p:spPr>
          <a:xfrm>
            <a:off x="179512" y="3923831"/>
            <a:ext cx="8712967"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b="1" dirty="0" smtClean="0">
                <a:solidFill>
                  <a:srgbClr val="A80000"/>
                </a:solidFill>
              </a:rPr>
              <a:t>“Radha </a:t>
            </a:r>
            <a:r>
              <a:rPr lang="en-GB" b="1" dirty="0">
                <a:solidFill>
                  <a:srgbClr val="A80000"/>
                </a:solidFill>
              </a:rPr>
              <a:t>was living in </a:t>
            </a:r>
            <a:r>
              <a:rPr lang="en-GB" b="1" dirty="0" err="1">
                <a:solidFill>
                  <a:srgbClr val="A80000"/>
                </a:solidFill>
              </a:rPr>
              <a:t>Vrishabhapura</a:t>
            </a:r>
            <a:r>
              <a:rPr lang="en-GB" b="1" dirty="0">
                <a:solidFill>
                  <a:srgbClr val="A80000"/>
                </a:solidFill>
              </a:rPr>
              <a:t> and knew from the very beginning her being an embodiment of Prakruthi and her connection with </a:t>
            </a:r>
            <a:r>
              <a:rPr lang="en-GB" b="1" dirty="0" err="1">
                <a:solidFill>
                  <a:srgbClr val="A80000"/>
                </a:solidFill>
              </a:rPr>
              <a:t>Paramatma</a:t>
            </a:r>
            <a:r>
              <a:rPr lang="en-GB" b="1" dirty="0">
                <a:solidFill>
                  <a:srgbClr val="A80000"/>
                </a:solidFill>
              </a:rPr>
              <a:t>. Since the entire creation was only a projection of </a:t>
            </a:r>
            <a:r>
              <a:rPr lang="en-GB" b="1" dirty="0" err="1" smtClean="0">
                <a:solidFill>
                  <a:srgbClr val="A80000"/>
                </a:solidFill>
              </a:rPr>
              <a:t>Paramatma</a:t>
            </a:r>
            <a:r>
              <a:rPr lang="en-GB" b="1" dirty="0" smtClean="0">
                <a:solidFill>
                  <a:srgbClr val="A80000"/>
                </a:solidFill>
              </a:rPr>
              <a:t>., The </a:t>
            </a:r>
            <a:r>
              <a:rPr lang="en-GB" b="1" dirty="0">
                <a:solidFill>
                  <a:srgbClr val="A80000"/>
                </a:solidFill>
              </a:rPr>
              <a:t>relationship between Radha and Krishna was one like the relationship between an object and its image. Radha, in the bodily aspect, was nine years older than Krishna. She was also a cousin sister of Nanda and thus was closely connected with Nanda. Ever since Krishna reached the home of Nanda and </a:t>
            </a:r>
            <a:r>
              <a:rPr lang="en-GB" b="1" dirty="0" err="1">
                <a:solidFill>
                  <a:srgbClr val="A80000"/>
                </a:solidFill>
              </a:rPr>
              <a:t>Yasoda</a:t>
            </a:r>
            <a:r>
              <a:rPr lang="en-GB" b="1" dirty="0">
                <a:solidFill>
                  <a:srgbClr val="A80000"/>
                </a:solidFill>
              </a:rPr>
              <a:t>, </a:t>
            </a:r>
            <a:r>
              <a:rPr lang="en-GB" b="1" dirty="0" err="1">
                <a:solidFill>
                  <a:srgbClr val="A80000"/>
                </a:solidFill>
              </a:rPr>
              <a:t>Radha’s</a:t>
            </a:r>
            <a:r>
              <a:rPr lang="en-GB" b="1" dirty="0">
                <a:solidFill>
                  <a:srgbClr val="A80000"/>
                </a:solidFill>
              </a:rPr>
              <a:t> ideas began to take shape in the direction of wanting to move closer and closer to Krishna. At all times, Radha was thinking of Krishna and uttering the name of Krishna. Her daily routine was filled with work connected with Krishna. Krishna was a seven-year-old boy at that </a:t>
            </a:r>
            <a:r>
              <a:rPr lang="en-GB" b="1" dirty="0" smtClean="0">
                <a:solidFill>
                  <a:srgbClr val="A80000"/>
                </a:solidFill>
              </a:rPr>
              <a:t>time”</a:t>
            </a:r>
          </a:p>
          <a:p>
            <a:r>
              <a:rPr lang="en-GB" sz="1600" b="1" i="1" dirty="0" smtClean="0">
                <a:solidFill>
                  <a:srgbClr val="A80000"/>
                </a:solidFill>
              </a:rPr>
              <a:t>-Summer Course 1978</a:t>
            </a:r>
            <a:endParaRPr lang="en-IN" sz="1600" b="1" i="1" dirty="0">
              <a:solidFill>
                <a:srgbClr val="A8000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5995" y="606996"/>
            <a:ext cx="3600400" cy="3312368"/>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692696"/>
            <a:ext cx="3564219" cy="3140968"/>
          </a:xfrm>
          <a:prstGeom prst="rect">
            <a:avLst/>
          </a:prstGeom>
        </p:spPr>
      </p:pic>
    </p:spTree>
    <p:extLst>
      <p:ext uri="{BB962C8B-B14F-4D97-AF65-F5344CB8AC3E}">
        <p14:creationId xmlns:p14="http://schemas.microsoft.com/office/powerpoint/2010/main" val="2543986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Autofit/>
          </a:bodyPr>
          <a:lstStyle/>
          <a:p>
            <a:r>
              <a:rPr lang="en-GB" sz="2800" u="sng" dirty="0" smtClean="0"/>
              <a:t>Radha and Krishna…</a:t>
            </a:r>
            <a:endParaRPr lang="en-IN" sz="2800" u="sng" dirty="0"/>
          </a:p>
        </p:txBody>
      </p:sp>
      <p:sp>
        <p:nvSpPr>
          <p:cNvPr id="4" name="TextBox 3"/>
          <p:cNvSpPr txBox="1"/>
          <p:nvPr/>
        </p:nvSpPr>
        <p:spPr>
          <a:xfrm>
            <a:off x="323528" y="3645024"/>
            <a:ext cx="8352928" cy="313932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b="1" dirty="0" smtClean="0">
                <a:solidFill>
                  <a:srgbClr val="A80000"/>
                </a:solidFill>
              </a:rPr>
              <a:t>“This </a:t>
            </a:r>
            <a:r>
              <a:rPr lang="en-GB" b="1" dirty="0">
                <a:solidFill>
                  <a:srgbClr val="A80000"/>
                </a:solidFill>
              </a:rPr>
              <a:t>relationship is the sacred relationship that exists between God and His creation. It is as inseparable as the white colour of milk is inseparable from the milk itself. The colour of the milk is white. It is not possible for us to remove the white colour from milk. If we turn milk into curds, the curd is also white. If we churn the curd and get buttermilk out of it, the buttermilk is also white. If from that buttermilk, we separate the butter, it is also white. Thus, do what you may, it is not possible to separate the white colour of milk from the milk itself. Radha is part and parcel of Krishna even as much as white colour is part and parcel of milk. The kind of association between Radha and Krishna has no parallel in the world and cannot occur in any other instance. The Creator is Krishna. The creation is the </a:t>
            </a:r>
            <a:r>
              <a:rPr lang="en-GB" b="1" dirty="0" smtClean="0">
                <a:solidFill>
                  <a:srgbClr val="A80000"/>
                </a:solidFill>
              </a:rPr>
              <a:t>Prakruthi”</a:t>
            </a:r>
          </a:p>
          <a:p>
            <a:r>
              <a:rPr lang="en-GB" b="1" dirty="0" smtClean="0">
                <a:solidFill>
                  <a:srgbClr val="A80000"/>
                </a:solidFill>
              </a:rPr>
              <a:t>-</a:t>
            </a:r>
            <a:r>
              <a:rPr lang="en-GB" sz="1400" b="1" i="1" dirty="0" smtClean="0">
                <a:solidFill>
                  <a:srgbClr val="A80000"/>
                </a:solidFill>
              </a:rPr>
              <a:t>Summer Course 1978</a:t>
            </a:r>
            <a:endParaRPr lang="en-IN" sz="1400" b="1" i="1" dirty="0">
              <a:solidFill>
                <a:srgbClr val="A80000"/>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1840" y="692696"/>
            <a:ext cx="5544616" cy="2727258"/>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42" y="116632"/>
            <a:ext cx="2400300" cy="3429000"/>
          </a:xfrm>
          <a:prstGeom prst="rect">
            <a:avLst/>
          </a:prstGeom>
        </p:spPr>
      </p:pic>
    </p:spTree>
    <p:extLst>
      <p:ext uri="{BB962C8B-B14F-4D97-AF65-F5344CB8AC3E}">
        <p14:creationId xmlns:p14="http://schemas.microsoft.com/office/powerpoint/2010/main" val="129970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3"/>
            <a:ext cx="7772400" cy="432047"/>
          </a:xfrm>
        </p:spPr>
        <p:txBody>
          <a:bodyPr>
            <a:noAutofit/>
          </a:bodyPr>
          <a:lstStyle/>
          <a:p>
            <a:r>
              <a:rPr lang="en-GB" sz="1800" u="sng" dirty="0" smtClean="0"/>
              <a:t>Om Sri Sai Ram</a:t>
            </a:r>
            <a:endParaRPr lang="en-IN" sz="1800" u="sng" dirty="0"/>
          </a:p>
        </p:txBody>
      </p:sp>
      <p:sp>
        <p:nvSpPr>
          <p:cNvPr id="3" name="Subtitle 2"/>
          <p:cNvSpPr>
            <a:spLocks noGrp="1"/>
          </p:cNvSpPr>
          <p:nvPr>
            <p:ph type="subTitle" idx="1"/>
          </p:nvPr>
        </p:nvSpPr>
        <p:spPr>
          <a:xfrm>
            <a:off x="467544" y="620688"/>
            <a:ext cx="7992888" cy="5832648"/>
          </a:xfrm>
        </p:spPr>
        <p:txBody>
          <a:bodyPr>
            <a:normAutofit lnSpcReduction="10000"/>
          </a:bodyPr>
          <a:lstStyle/>
          <a:p>
            <a:endParaRPr lang="en-GB" dirty="0" smtClean="0">
              <a:solidFill>
                <a:srgbClr val="C00000"/>
              </a:solidFill>
            </a:endParaRPr>
          </a:p>
          <a:p>
            <a:endParaRPr lang="en-GB" dirty="0" smtClean="0">
              <a:solidFill>
                <a:srgbClr val="C00000"/>
              </a:solidFill>
            </a:endParaRPr>
          </a:p>
          <a:p>
            <a:r>
              <a:rPr lang="en-GB" sz="3600" b="1" i="1" dirty="0" smtClean="0">
                <a:solidFill>
                  <a:schemeClr val="tx1"/>
                </a:solidFill>
                <a:latin typeface="Times New Roman" pitchFamily="18" charset="0"/>
                <a:cs typeface="Times New Roman" pitchFamily="18" charset="0"/>
              </a:rPr>
              <a:t>Sri Sathya Sai Seva Organisation</a:t>
            </a:r>
          </a:p>
          <a:p>
            <a:r>
              <a:rPr lang="en-GB" sz="2800" b="1" i="1" u="sng" dirty="0" smtClean="0">
                <a:solidFill>
                  <a:schemeClr val="tx1"/>
                </a:solidFill>
                <a:latin typeface="Times New Roman" pitchFamily="18" charset="0"/>
                <a:cs typeface="Times New Roman" pitchFamily="18" charset="0"/>
              </a:rPr>
              <a:t>Karnataka South</a:t>
            </a:r>
          </a:p>
          <a:p>
            <a:endParaRPr lang="en-GB" sz="2800" b="1" i="1" u="sng" dirty="0" smtClean="0">
              <a:solidFill>
                <a:schemeClr val="tx1"/>
              </a:solidFill>
              <a:latin typeface="Times New Roman" pitchFamily="18" charset="0"/>
              <a:cs typeface="Times New Roman" pitchFamily="18" charset="0"/>
            </a:endParaRPr>
          </a:p>
          <a:p>
            <a:r>
              <a:rPr lang="en-GB" sz="2400" b="1" i="1" dirty="0" smtClean="0">
                <a:solidFill>
                  <a:schemeClr val="tx1"/>
                </a:solidFill>
                <a:latin typeface="Times New Roman" pitchFamily="18" charset="0"/>
                <a:cs typeface="Times New Roman" pitchFamily="18" charset="0"/>
              </a:rPr>
              <a:t>Swami has given a lot of insights to the divine incarnation of </a:t>
            </a:r>
          </a:p>
          <a:p>
            <a:r>
              <a:rPr lang="en-GB" sz="2400" b="1" i="1" dirty="0" smtClean="0">
                <a:solidFill>
                  <a:schemeClr val="tx1"/>
                </a:solidFill>
                <a:latin typeface="Times New Roman" pitchFamily="18" charset="0"/>
                <a:cs typeface="Times New Roman" pitchFamily="18" charset="0"/>
              </a:rPr>
              <a:t>Lord Krishna in HIS discourses during Krishna Janmastami and similar occasions…Here is an extract of such precious messages of Bhagawan covered in this PPT.</a:t>
            </a:r>
          </a:p>
          <a:p>
            <a:r>
              <a:rPr lang="en-GB" sz="2400" b="1" i="1" dirty="0" smtClean="0">
                <a:solidFill>
                  <a:schemeClr val="tx1"/>
                </a:solidFill>
                <a:latin typeface="Times New Roman" pitchFamily="18" charset="0"/>
                <a:cs typeface="Times New Roman" pitchFamily="18" charset="0"/>
              </a:rPr>
              <a:t>Request all to share this content widely in all Samithis and Bhajan Mandalis for the awareness of all the devotees</a:t>
            </a:r>
            <a:r>
              <a:rPr lang="en-GB" sz="2400" dirty="0" smtClean="0">
                <a:solidFill>
                  <a:schemeClr val="tx1"/>
                </a:solidFill>
              </a:rPr>
              <a:t>.</a:t>
            </a:r>
          </a:p>
          <a:p>
            <a:r>
              <a:rPr lang="en-GB" dirty="0" smtClean="0">
                <a:solidFill>
                  <a:schemeClr val="tx1"/>
                </a:solidFill>
              </a:rPr>
              <a:t>JAI SAI RAM</a:t>
            </a:r>
            <a:endParaRPr lang="en-IN"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20689"/>
            <a:ext cx="1157730" cy="1030380"/>
          </a:xfrm>
          <a:prstGeom prst="rect">
            <a:avLst/>
          </a:prstGeom>
        </p:spPr>
      </p:pic>
    </p:spTree>
    <p:extLst>
      <p:ext uri="{BB962C8B-B14F-4D97-AF65-F5344CB8AC3E}">
        <p14:creationId xmlns:p14="http://schemas.microsoft.com/office/powerpoint/2010/main" val="212881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095"/>
            <a:ext cx="8229600" cy="404593"/>
          </a:xfrm>
        </p:spPr>
        <p:txBody>
          <a:bodyPr>
            <a:normAutofit fontScale="90000"/>
          </a:bodyPr>
          <a:lstStyle/>
          <a:p>
            <a:pPr algn="l"/>
            <a:r>
              <a:rPr lang="en-GB" sz="2800" b="1" u="sng" dirty="0" smtClean="0"/>
              <a:t>      Radha &amp;  the Flute…</a:t>
            </a:r>
            <a:endParaRPr lang="en-IN" sz="2800" b="1" u="sng"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952" y="2636912"/>
            <a:ext cx="4695804" cy="3779465"/>
          </a:xfrm>
        </p:spPr>
      </p:pic>
      <p:sp>
        <p:nvSpPr>
          <p:cNvPr id="4" name="TextBox 3"/>
          <p:cNvSpPr txBox="1"/>
          <p:nvPr/>
        </p:nvSpPr>
        <p:spPr>
          <a:xfrm>
            <a:off x="299255" y="764704"/>
            <a:ext cx="3600400" cy="59093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b="1" dirty="0">
                <a:solidFill>
                  <a:srgbClr val="A80000"/>
                </a:solidFill>
              </a:rPr>
              <a:t>In the case of Radha, Krishna churned her heart and gave here the nectar of Divine bliss. Radha had no attachment to any of her kith and kin. </a:t>
            </a:r>
            <a:r>
              <a:rPr lang="en-GB" b="1" dirty="0" smtClean="0">
                <a:solidFill>
                  <a:srgbClr val="A80000"/>
                </a:solidFill>
              </a:rPr>
              <a:t> </a:t>
            </a:r>
            <a:r>
              <a:rPr lang="en-GB" b="1" dirty="0">
                <a:solidFill>
                  <a:srgbClr val="A80000"/>
                </a:solidFill>
              </a:rPr>
              <a:t>Krishna appeared before Radha before she gave up her life and blessed her. God will give anything for the devotee including Himself. No one can equal Him in the sacrifice He will make for the sake of the devotees. Krishna asked Radha what she wanted at the last moment of her life. Radha said</a:t>
            </a:r>
            <a:r>
              <a:rPr lang="en-GB" b="1" dirty="0" smtClean="0">
                <a:solidFill>
                  <a:srgbClr val="A80000"/>
                </a:solidFill>
              </a:rPr>
              <a:t>:. </a:t>
            </a:r>
            <a:r>
              <a:rPr lang="en-GB" b="1" dirty="0" smtClean="0">
                <a:solidFill>
                  <a:srgbClr val="A80000"/>
                </a:solidFill>
              </a:rPr>
              <a:t>"Distil </a:t>
            </a:r>
            <a:r>
              <a:rPr lang="en-GB" b="1" dirty="0">
                <a:solidFill>
                  <a:srgbClr val="A80000"/>
                </a:solidFill>
              </a:rPr>
              <a:t>the essence of the Vedas and make it flow into the eternal music of your flute, Oh Krishna." Krishna took out His flute and played on it and when Radha closed her eyes, He threw it away. He never touched it again. He dedicated the flute to give delight to Radha</a:t>
            </a:r>
            <a:r>
              <a:rPr lang="en-GB" b="1" dirty="0" smtClean="0">
                <a:solidFill>
                  <a:srgbClr val="A80000"/>
                </a:solidFill>
              </a:rPr>
              <a:t>.</a:t>
            </a:r>
          </a:p>
          <a:p>
            <a:r>
              <a:rPr lang="en-GB" b="1" dirty="0" smtClean="0">
                <a:solidFill>
                  <a:srgbClr val="A80000"/>
                </a:solidFill>
              </a:rPr>
              <a:t>-</a:t>
            </a:r>
            <a:r>
              <a:rPr lang="en-GB" sz="1400" b="1" i="1" dirty="0" smtClean="0">
                <a:solidFill>
                  <a:srgbClr val="A80000"/>
                </a:solidFill>
              </a:rPr>
              <a:t>4</a:t>
            </a:r>
            <a:r>
              <a:rPr lang="en-GB" sz="1400" b="1" i="1" baseline="30000" dirty="0" smtClean="0">
                <a:solidFill>
                  <a:srgbClr val="A80000"/>
                </a:solidFill>
              </a:rPr>
              <a:t>th</a:t>
            </a:r>
            <a:r>
              <a:rPr lang="en-GB" sz="1400" b="1" i="1" dirty="0" smtClean="0">
                <a:solidFill>
                  <a:srgbClr val="A80000"/>
                </a:solidFill>
              </a:rPr>
              <a:t> September 1996.</a:t>
            </a:r>
            <a:endParaRPr lang="en-IN" sz="1400" b="1" i="1" dirty="0">
              <a:solidFill>
                <a:srgbClr val="A8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16095"/>
            <a:ext cx="3012926" cy="225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660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360040"/>
          </a:xfrm>
        </p:spPr>
        <p:txBody>
          <a:bodyPr>
            <a:noAutofit/>
          </a:bodyPr>
          <a:lstStyle/>
          <a:p>
            <a:r>
              <a:rPr lang="en-GB" sz="2800" b="1" u="sng" dirty="0" smtClean="0"/>
              <a:t>Inner Significance of Mantra</a:t>
            </a:r>
            <a:r>
              <a:rPr lang="en-GB" sz="2800" b="1" dirty="0" smtClean="0"/>
              <a:t>…</a:t>
            </a:r>
            <a:endParaRPr lang="en-IN" sz="2800" b="1" dirty="0"/>
          </a:p>
        </p:txBody>
      </p:sp>
      <p:sp>
        <p:nvSpPr>
          <p:cNvPr id="4" name="TextBox 3"/>
          <p:cNvSpPr txBox="1"/>
          <p:nvPr/>
        </p:nvSpPr>
        <p:spPr>
          <a:xfrm>
            <a:off x="251521" y="2996952"/>
            <a:ext cx="8679128" cy="34470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000" b="1" dirty="0" smtClean="0">
                <a:solidFill>
                  <a:srgbClr val="A80000"/>
                </a:solidFill>
              </a:rPr>
              <a:t>“Krishna </a:t>
            </a:r>
            <a:r>
              <a:rPr lang="en-GB" sz="2000" b="1" dirty="0">
                <a:solidFill>
                  <a:srgbClr val="A80000"/>
                </a:solidFill>
              </a:rPr>
              <a:t>is the embodiment of the Five Elements </a:t>
            </a:r>
            <a:r>
              <a:rPr lang="en-GB" sz="2000" b="1" dirty="0" smtClean="0">
                <a:solidFill>
                  <a:srgbClr val="A80000"/>
                </a:solidFill>
              </a:rPr>
              <a:t>-ether</a:t>
            </a:r>
            <a:r>
              <a:rPr lang="en-GB" sz="2000" b="1" dirty="0">
                <a:solidFill>
                  <a:srgbClr val="A80000"/>
                </a:solidFill>
              </a:rPr>
              <a:t>, air, fire, water and earth. </a:t>
            </a:r>
            <a:endParaRPr lang="en-GB" sz="2000" b="1" dirty="0" smtClean="0">
              <a:solidFill>
                <a:srgbClr val="A80000"/>
              </a:solidFill>
            </a:endParaRPr>
          </a:p>
          <a:p>
            <a:r>
              <a:rPr lang="en-GB" sz="2000" b="1" dirty="0">
                <a:solidFill>
                  <a:srgbClr val="A80000"/>
                </a:solidFill>
              </a:rPr>
              <a:t> </a:t>
            </a:r>
            <a:r>
              <a:rPr lang="en-GB" sz="2000" b="1" dirty="0" smtClean="0">
                <a:solidFill>
                  <a:srgbClr val="A80000"/>
                </a:solidFill>
              </a:rPr>
              <a:t> He </a:t>
            </a:r>
            <a:r>
              <a:rPr lang="en-GB" sz="2000" b="1" dirty="0">
                <a:solidFill>
                  <a:srgbClr val="A80000"/>
                </a:solidFill>
              </a:rPr>
              <a:t>is also the embodiment of five life breaths </a:t>
            </a:r>
            <a:r>
              <a:rPr lang="en-GB" sz="2000" b="1" dirty="0" smtClean="0">
                <a:solidFill>
                  <a:srgbClr val="A80000"/>
                </a:solidFill>
              </a:rPr>
              <a:t>–</a:t>
            </a:r>
          </a:p>
          <a:p>
            <a:r>
              <a:rPr lang="en-GB" sz="2000" b="1" dirty="0" smtClean="0">
                <a:solidFill>
                  <a:srgbClr val="A80000"/>
                </a:solidFill>
              </a:rPr>
              <a:t> </a:t>
            </a:r>
            <a:r>
              <a:rPr lang="en-GB" sz="2000" b="1" dirty="0">
                <a:solidFill>
                  <a:srgbClr val="A80000"/>
                </a:solidFill>
              </a:rPr>
              <a:t>Prana, Apana, Samana, Udana and Vyana.</a:t>
            </a:r>
          </a:p>
          <a:p>
            <a:r>
              <a:rPr lang="en-GB" sz="2000" b="1" dirty="0">
                <a:solidFill>
                  <a:srgbClr val="002060"/>
                </a:solidFill>
              </a:rPr>
              <a:t>"</a:t>
            </a:r>
            <a:r>
              <a:rPr lang="en-GB" sz="2000" b="1" dirty="0" smtClean="0">
                <a:solidFill>
                  <a:srgbClr val="002060"/>
                </a:solidFill>
              </a:rPr>
              <a:t>Kleem-Krishnaya-Govindaya-Gopijanavallabhaya-Swah:"</a:t>
            </a:r>
            <a:endParaRPr lang="en-GB" sz="2000" b="1" dirty="0">
              <a:solidFill>
                <a:srgbClr val="002060"/>
              </a:solidFill>
            </a:endParaRPr>
          </a:p>
          <a:p>
            <a:r>
              <a:rPr lang="en-GB" sz="2000" b="1" dirty="0">
                <a:solidFill>
                  <a:srgbClr val="A80000"/>
                </a:solidFill>
              </a:rPr>
              <a:t>This mantra contains the essence of the </a:t>
            </a:r>
            <a:r>
              <a:rPr lang="en-GB" sz="2000" b="1" dirty="0" smtClean="0">
                <a:solidFill>
                  <a:srgbClr val="A80000"/>
                </a:solidFill>
              </a:rPr>
              <a:t>Bhagawatha.</a:t>
            </a:r>
            <a:endParaRPr lang="en-GB" sz="2000" b="1" dirty="0">
              <a:solidFill>
                <a:srgbClr val="A80000"/>
              </a:solidFill>
            </a:endParaRPr>
          </a:p>
          <a:p>
            <a:r>
              <a:rPr lang="en-GB" sz="2000" b="1" dirty="0">
                <a:solidFill>
                  <a:srgbClr val="A80000"/>
                </a:solidFill>
              </a:rPr>
              <a:t>The five names represent the Five </a:t>
            </a:r>
            <a:r>
              <a:rPr lang="en-GB" sz="2000" b="1" dirty="0" smtClean="0">
                <a:solidFill>
                  <a:srgbClr val="A80000"/>
                </a:solidFill>
              </a:rPr>
              <a:t>Pranas  </a:t>
            </a:r>
            <a:r>
              <a:rPr lang="en-GB" sz="2000" b="1" dirty="0" smtClean="0">
                <a:solidFill>
                  <a:srgbClr val="A80000"/>
                </a:solidFill>
              </a:rPr>
              <a:t>Kleem </a:t>
            </a:r>
            <a:r>
              <a:rPr lang="en-GB" sz="2000" b="1" dirty="0">
                <a:solidFill>
                  <a:srgbClr val="A80000"/>
                </a:solidFill>
              </a:rPr>
              <a:t>refers to the earth. </a:t>
            </a:r>
            <a:endParaRPr lang="en-GB" sz="2000" b="1" dirty="0" smtClean="0">
              <a:solidFill>
                <a:srgbClr val="A80000"/>
              </a:solidFill>
            </a:endParaRPr>
          </a:p>
          <a:p>
            <a:r>
              <a:rPr lang="en-GB" sz="2000" b="1" dirty="0" smtClean="0">
                <a:solidFill>
                  <a:srgbClr val="A80000"/>
                </a:solidFill>
              </a:rPr>
              <a:t>Krishnaya </a:t>
            </a:r>
            <a:r>
              <a:rPr lang="en-GB" sz="2000" b="1" dirty="0">
                <a:solidFill>
                  <a:srgbClr val="A80000"/>
                </a:solidFill>
              </a:rPr>
              <a:t>refers to water.  </a:t>
            </a:r>
            <a:r>
              <a:rPr lang="en-GB" sz="2000" b="1" dirty="0" smtClean="0">
                <a:solidFill>
                  <a:srgbClr val="A80000"/>
                </a:solidFill>
              </a:rPr>
              <a:t>Govindaya </a:t>
            </a:r>
            <a:r>
              <a:rPr lang="en-GB" sz="2000" b="1" dirty="0">
                <a:solidFill>
                  <a:srgbClr val="A80000"/>
                </a:solidFill>
              </a:rPr>
              <a:t>refers to Agni (the Fire-God). Gopijanavallabhaya refers to Vayu </a:t>
            </a:r>
            <a:r>
              <a:rPr lang="en-GB" sz="2000" b="1" dirty="0" smtClean="0">
                <a:solidFill>
                  <a:srgbClr val="A80000"/>
                </a:solidFill>
              </a:rPr>
              <a:t>..</a:t>
            </a:r>
            <a:r>
              <a:rPr lang="en-GB" sz="2000" b="1" dirty="0" err="1" smtClean="0">
                <a:solidFill>
                  <a:srgbClr val="A80000"/>
                </a:solidFill>
              </a:rPr>
              <a:t>Swah</a:t>
            </a:r>
            <a:r>
              <a:rPr lang="en-GB" sz="2000" b="1" dirty="0" smtClean="0">
                <a:solidFill>
                  <a:srgbClr val="A80000"/>
                </a:solidFill>
              </a:rPr>
              <a:t>: </a:t>
            </a:r>
            <a:r>
              <a:rPr lang="en-GB" sz="2000" b="1" dirty="0">
                <a:solidFill>
                  <a:srgbClr val="A80000"/>
                </a:solidFill>
              </a:rPr>
              <a:t>refers to ether</a:t>
            </a:r>
            <a:r>
              <a:rPr lang="en-GB" sz="2000" b="1" dirty="0" smtClean="0">
                <a:solidFill>
                  <a:srgbClr val="A80000"/>
                </a:solidFill>
              </a:rPr>
              <a:t>.</a:t>
            </a:r>
          </a:p>
          <a:p>
            <a:r>
              <a:rPr lang="en-GB" sz="2000" b="1" dirty="0" smtClean="0">
                <a:solidFill>
                  <a:srgbClr val="A80000"/>
                </a:solidFill>
              </a:rPr>
              <a:t> </a:t>
            </a:r>
            <a:r>
              <a:rPr lang="en-GB" sz="2000" b="1" dirty="0">
                <a:solidFill>
                  <a:srgbClr val="A80000"/>
                </a:solidFill>
              </a:rPr>
              <a:t>When we recognise that the Divine is immanent in the five elements, we will realise that there is no place in the cosmos where these five are not </a:t>
            </a:r>
            <a:r>
              <a:rPr lang="en-GB" sz="2000" b="1" dirty="0" smtClean="0">
                <a:solidFill>
                  <a:srgbClr val="A80000"/>
                </a:solidFill>
              </a:rPr>
              <a:t>present</a:t>
            </a:r>
            <a:r>
              <a:rPr lang="en-GB" dirty="0" smtClean="0">
                <a:solidFill>
                  <a:srgbClr val="A80000"/>
                </a:solidFill>
              </a:rPr>
              <a:t>”</a:t>
            </a:r>
          </a:p>
          <a:p>
            <a:r>
              <a:rPr lang="en-GB" dirty="0" smtClean="0"/>
              <a:t>                                                                                                                       </a:t>
            </a:r>
            <a:r>
              <a:rPr lang="en-GB" sz="1600" b="1" i="1" dirty="0" smtClean="0">
                <a:solidFill>
                  <a:srgbClr val="A80000"/>
                </a:solidFill>
              </a:rPr>
              <a:t>4</a:t>
            </a:r>
            <a:r>
              <a:rPr lang="en-GB" sz="1600" b="1" i="1" baseline="30000" dirty="0" smtClean="0">
                <a:solidFill>
                  <a:srgbClr val="A80000"/>
                </a:solidFill>
              </a:rPr>
              <a:t>th</a:t>
            </a:r>
            <a:r>
              <a:rPr lang="en-GB" sz="1600" b="1" i="1" dirty="0" smtClean="0">
                <a:solidFill>
                  <a:srgbClr val="A80000"/>
                </a:solidFill>
              </a:rPr>
              <a:t> September 2007</a:t>
            </a:r>
            <a:endParaRPr lang="en-IN" sz="1600" b="1" i="1" dirty="0">
              <a:solidFill>
                <a:srgbClr val="A8000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8829" y="735498"/>
            <a:ext cx="4718690" cy="2172481"/>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020" y="764704"/>
            <a:ext cx="3740413" cy="1923678"/>
          </a:xfrm>
          <a:prstGeom prst="rect">
            <a:avLst/>
          </a:prstGeom>
        </p:spPr>
      </p:pic>
    </p:spTree>
    <p:extLst>
      <p:ext uri="{BB962C8B-B14F-4D97-AF65-F5344CB8AC3E}">
        <p14:creationId xmlns:p14="http://schemas.microsoft.com/office/powerpoint/2010/main" val="2724158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en-GB" sz="2800" b="1" u="sng" dirty="0" smtClean="0"/>
              <a:t>Krishna- Thrishna</a:t>
            </a:r>
            <a:endParaRPr lang="en-IN" sz="2800" b="1" u="sng"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64288" y="332656"/>
            <a:ext cx="1800200" cy="2643723"/>
          </a:xfrm>
        </p:spPr>
      </p:pic>
      <p:sp>
        <p:nvSpPr>
          <p:cNvPr id="4" name="TextBox 3"/>
          <p:cNvSpPr txBox="1"/>
          <p:nvPr/>
        </p:nvSpPr>
        <p:spPr>
          <a:xfrm>
            <a:off x="323528" y="821153"/>
            <a:ext cx="3024336" cy="563231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b="1" dirty="0" smtClean="0">
                <a:solidFill>
                  <a:srgbClr val="A80000"/>
                </a:solidFill>
              </a:rPr>
              <a:t>“When </a:t>
            </a:r>
            <a:r>
              <a:rPr lang="en-GB" b="1" dirty="0">
                <a:solidFill>
                  <a:srgbClr val="A80000"/>
                </a:solidFill>
              </a:rPr>
              <a:t>you say that Krishna was born in Gokula, then. He grew up in </a:t>
            </a:r>
            <a:r>
              <a:rPr lang="en-GB" b="1" dirty="0" smtClean="0">
                <a:solidFill>
                  <a:srgbClr val="A80000"/>
                </a:solidFill>
              </a:rPr>
              <a:t>Brindavan</a:t>
            </a:r>
            <a:r>
              <a:rPr lang="en-GB" b="1" dirty="0">
                <a:solidFill>
                  <a:srgbClr val="A80000"/>
                </a:solidFill>
              </a:rPr>
              <a:t>, that He ruled over Mathura and that He later reigned at </a:t>
            </a:r>
            <a:r>
              <a:rPr lang="en-GB" b="1" dirty="0" smtClean="0">
                <a:solidFill>
                  <a:srgbClr val="A80000"/>
                </a:solidFill>
              </a:rPr>
              <a:t>Dwaraka</a:t>
            </a:r>
            <a:r>
              <a:rPr lang="en-GB" b="1" dirty="0">
                <a:solidFill>
                  <a:srgbClr val="A80000"/>
                </a:solidFill>
              </a:rPr>
              <a:t>, what do those statements signify? The </a:t>
            </a:r>
            <a:r>
              <a:rPr lang="en-GB" b="1" dirty="0" smtClean="0">
                <a:solidFill>
                  <a:srgbClr val="A80000"/>
                </a:solidFill>
              </a:rPr>
              <a:t>Mind </a:t>
            </a:r>
            <a:r>
              <a:rPr lang="en-GB" b="1" dirty="0">
                <a:solidFill>
                  <a:srgbClr val="A80000"/>
                </a:solidFill>
              </a:rPr>
              <a:t>is the Gokula! where He was </a:t>
            </a:r>
            <a:r>
              <a:rPr lang="en-GB" b="1" dirty="0" smtClean="0">
                <a:solidFill>
                  <a:srgbClr val="A80000"/>
                </a:solidFill>
              </a:rPr>
              <a:t>born. The </a:t>
            </a:r>
            <a:r>
              <a:rPr lang="en-GB" b="1" dirty="0">
                <a:solidFill>
                  <a:srgbClr val="A80000"/>
                </a:solidFill>
              </a:rPr>
              <a:t>heart is </a:t>
            </a:r>
            <a:r>
              <a:rPr lang="en-GB" b="1" dirty="0" smtClean="0">
                <a:solidFill>
                  <a:srgbClr val="A80000"/>
                </a:solidFill>
              </a:rPr>
              <a:t> Brindavan </a:t>
            </a:r>
            <a:r>
              <a:rPr lang="en-GB" b="1" dirty="0">
                <a:solidFill>
                  <a:srgbClr val="A80000"/>
                </a:solidFill>
              </a:rPr>
              <a:t>where He grows, where </a:t>
            </a:r>
            <a:r>
              <a:rPr lang="en-GB" b="1" dirty="0" smtClean="0">
                <a:solidFill>
                  <a:srgbClr val="A80000"/>
                </a:solidFill>
              </a:rPr>
              <a:t>Prema  </a:t>
            </a:r>
            <a:r>
              <a:rPr lang="en-GB" b="1" dirty="0">
                <a:solidFill>
                  <a:srgbClr val="A80000"/>
                </a:solidFill>
              </a:rPr>
              <a:t>for Him develops; the Chith is the Mathura which He rules over and the Nirvikalpa stage is </a:t>
            </a:r>
            <a:r>
              <a:rPr lang="en-GB" b="1" dirty="0" smtClean="0">
                <a:solidFill>
                  <a:srgbClr val="A80000"/>
                </a:solidFill>
              </a:rPr>
              <a:t>Dwaraka </a:t>
            </a:r>
            <a:r>
              <a:rPr lang="en-GB" b="1" dirty="0">
                <a:solidFill>
                  <a:srgbClr val="A80000"/>
                </a:solidFill>
              </a:rPr>
              <a:t>where He installs Himself, as the reigning monarch. Make the </a:t>
            </a:r>
            <a:r>
              <a:rPr lang="en-GB" b="1" dirty="0" smtClean="0">
                <a:solidFill>
                  <a:srgbClr val="A80000"/>
                </a:solidFill>
              </a:rPr>
              <a:t>Krishna-Thrishna  (</a:t>
            </a:r>
            <a:r>
              <a:rPr lang="en-GB" b="1" dirty="0">
                <a:solidFill>
                  <a:srgbClr val="A80000"/>
                </a:solidFill>
              </a:rPr>
              <a:t>thirst for Krishna) grow through these stages and you will be saving yourself! </a:t>
            </a:r>
            <a:r>
              <a:rPr lang="en-GB" b="1" dirty="0" smtClean="0">
                <a:solidFill>
                  <a:srgbClr val="A80000"/>
                </a:solidFill>
              </a:rPr>
              <a:t>“</a:t>
            </a:r>
          </a:p>
          <a:p>
            <a:r>
              <a:rPr lang="en-GB" b="1" dirty="0" smtClean="0">
                <a:solidFill>
                  <a:srgbClr val="A80000"/>
                </a:solidFill>
              </a:rPr>
              <a:t>-</a:t>
            </a:r>
            <a:r>
              <a:rPr lang="en-GB" sz="1400" b="1" i="1" dirty="0" smtClean="0">
                <a:solidFill>
                  <a:srgbClr val="A80000"/>
                </a:solidFill>
              </a:rPr>
              <a:t>SSS Vol.6 - 1966</a:t>
            </a:r>
            <a:endParaRPr lang="en-IN" sz="1400" b="1" i="1" dirty="0">
              <a:solidFill>
                <a:srgbClr val="A8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1019367"/>
            <a:ext cx="3494102" cy="4463222"/>
          </a:xfrm>
          <a:prstGeom prst="rect">
            <a:avLst/>
          </a:prstGeom>
        </p:spPr>
      </p:pic>
    </p:spTree>
    <p:extLst>
      <p:ext uri="{BB962C8B-B14F-4D97-AF65-F5344CB8AC3E}">
        <p14:creationId xmlns:p14="http://schemas.microsoft.com/office/powerpoint/2010/main" val="132186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u="sng" dirty="0" smtClean="0"/>
              <a:t>Om Sri Sai Ram</a:t>
            </a:r>
            <a:endParaRPr lang="en-IN" u="sng" dirty="0"/>
          </a:p>
        </p:txBody>
      </p:sp>
      <p:sp>
        <p:nvSpPr>
          <p:cNvPr id="3" name="Content Placeholder 2"/>
          <p:cNvSpPr>
            <a:spLocks noGrp="1"/>
          </p:cNvSpPr>
          <p:nvPr>
            <p:ph idx="1"/>
          </p:nvPr>
        </p:nvSpPr>
        <p:spPr>
          <a:xfrm>
            <a:off x="457200" y="908720"/>
            <a:ext cx="8229600" cy="5544616"/>
          </a:xfrm>
        </p:spPr>
        <p:txBody>
          <a:bodyPr>
            <a:normAutofit lnSpcReduction="10000"/>
          </a:bodyPr>
          <a:lstStyle/>
          <a:p>
            <a:pPr marL="0" indent="0" algn="ctr">
              <a:buNone/>
            </a:pPr>
            <a:endParaRPr lang="en-GB" b="1" dirty="0" smtClean="0">
              <a:solidFill>
                <a:srgbClr val="A80000"/>
              </a:solidFill>
            </a:endParaRPr>
          </a:p>
          <a:p>
            <a:pPr marL="0" indent="0" algn="ctr">
              <a:buNone/>
            </a:pPr>
            <a:endParaRPr lang="en-GB" b="1" dirty="0">
              <a:solidFill>
                <a:srgbClr val="A80000"/>
              </a:solidFill>
            </a:endParaRPr>
          </a:p>
          <a:p>
            <a:pPr marL="0" indent="0" algn="ctr">
              <a:buNone/>
            </a:pPr>
            <a:endParaRPr lang="en-GB" b="1" dirty="0" smtClean="0">
              <a:solidFill>
                <a:srgbClr val="A80000"/>
              </a:solidFill>
            </a:endParaRPr>
          </a:p>
          <a:p>
            <a:pPr marL="0" indent="0" algn="ctr">
              <a:buNone/>
            </a:pPr>
            <a:endParaRPr lang="en-GB" b="1" dirty="0">
              <a:solidFill>
                <a:srgbClr val="A80000"/>
              </a:solidFill>
            </a:endParaRPr>
          </a:p>
          <a:p>
            <a:pPr marL="0" indent="0" algn="ctr">
              <a:buNone/>
            </a:pPr>
            <a:endParaRPr lang="en-GB" b="1" dirty="0" smtClean="0">
              <a:solidFill>
                <a:srgbClr val="A80000"/>
              </a:solidFill>
            </a:endParaRPr>
          </a:p>
          <a:p>
            <a:pPr marL="0" indent="0" algn="ctr">
              <a:buNone/>
            </a:pPr>
            <a:endParaRPr lang="en-GB" b="1" dirty="0">
              <a:solidFill>
                <a:srgbClr val="A80000"/>
              </a:solidFill>
            </a:endParaRPr>
          </a:p>
          <a:p>
            <a:pPr marL="0" indent="0" algn="ctr">
              <a:buNone/>
            </a:pPr>
            <a:r>
              <a:rPr lang="en-GB" sz="6000" b="1" dirty="0" smtClean="0"/>
              <a:t>Thank you</a:t>
            </a:r>
          </a:p>
          <a:p>
            <a:pPr marL="0" indent="0" algn="ctr">
              <a:buNone/>
            </a:pPr>
            <a:r>
              <a:rPr lang="en-GB" sz="6000" b="1" dirty="0" smtClean="0"/>
              <a:t>Jai Sai Ram</a:t>
            </a:r>
          </a:p>
          <a:p>
            <a:pPr marL="0" indent="0" algn="ctr">
              <a:buNone/>
            </a:pPr>
            <a:endParaRPr lang="en-IN"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980728"/>
            <a:ext cx="4176464" cy="313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581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432048"/>
          </a:xfrm>
        </p:spPr>
        <p:txBody>
          <a:bodyPr>
            <a:normAutofit fontScale="90000"/>
          </a:bodyPr>
          <a:lstStyle/>
          <a:p>
            <a:r>
              <a:rPr lang="en-GB" sz="3200" u="sng" dirty="0" smtClean="0"/>
              <a:t>Different meanings for ‘Krishna’</a:t>
            </a:r>
            <a:endParaRPr lang="en-IN" sz="3200" u="sng"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9992" y="2996952"/>
            <a:ext cx="3744416" cy="3744416"/>
          </a:xfrm>
        </p:spPr>
      </p:pic>
      <p:sp>
        <p:nvSpPr>
          <p:cNvPr id="4" name="TextBox 3"/>
          <p:cNvSpPr txBox="1"/>
          <p:nvPr/>
        </p:nvSpPr>
        <p:spPr>
          <a:xfrm>
            <a:off x="251520" y="692696"/>
            <a:ext cx="3888432" cy="563231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000" b="1" dirty="0">
                <a:solidFill>
                  <a:srgbClr val="A80000"/>
                </a:solidFill>
              </a:rPr>
              <a:t>T</a:t>
            </a:r>
            <a:r>
              <a:rPr lang="en-GB" sz="2000" b="1" dirty="0" smtClean="0">
                <a:solidFill>
                  <a:srgbClr val="A80000"/>
                </a:solidFill>
              </a:rPr>
              <a:t>he Avatar of Krishna is the most attractive incarnation. The very word "Krishna" means one who attracts - "</a:t>
            </a:r>
            <a:r>
              <a:rPr lang="en-GB" sz="2000" b="1" dirty="0" err="1" smtClean="0">
                <a:solidFill>
                  <a:srgbClr val="A80000"/>
                </a:solidFill>
              </a:rPr>
              <a:t>Karshatiti</a:t>
            </a:r>
            <a:r>
              <a:rPr lang="en-GB" sz="2000" b="1" dirty="0" smtClean="0">
                <a:solidFill>
                  <a:srgbClr val="A80000"/>
                </a:solidFill>
              </a:rPr>
              <a:t> Krishna" (Krishna is one who attracts). "</a:t>
            </a:r>
            <a:r>
              <a:rPr lang="en-GB" sz="2000" b="1" dirty="0" err="1" smtClean="0">
                <a:solidFill>
                  <a:srgbClr val="A80000"/>
                </a:solidFill>
              </a:rPr>
              <a:t>Krishyatiti</a:t>
            </a:r>
            <a:r>
              <a:rPr lang="en-GB" sz="2000" b="1" dirty="0" smtClean="0">
                <a:solidFill>
                  <a:srgbClr val="A80000"/>
                </a:solidFill>
              </a:rPr>
              <a:t> Krishna" (Krishna is one who cultivates) is another derivation for the name. In the case of the Avatar, this means that Krishna is the Lord who cultivates the heart of the devotee by removing the weeds, sowing the seed of good qualities and growing the crop of love. "</a:t>
            </a:r>
            <a:r>
              <a:rPr lang="en-GB" sz="2000" b="1" dirty="0" err="1" smtClean="0">
                <a:solidFill>
                  <a:srgbClr val="A80000"/>
                </a:solidFill>
              </a:rPr>
              <a:t>Kushyatiti</a:t>
            </a:r>
            <a:r>
              <a:rPr lang="en-GB" sz="2000" b="1" dirty="0" smtClean="0">
                <a:solidFill>
                  <a:srgbClr val="A80000"/>
                </a:solidFill>
              </a:rPr>
              <a:t> Krishna" (Krishna is one who gives delight). Krishna thus means the one who cultivates our hearts and raises in them the crop of bliss.</a:t>
            </a:r>
          </a:p>
          <a:p>
            <a:r>
              <a:rPr lang="en-GB" sz="2000" b="1" dirty="0" smtClean="0">
                <a:solidFill>
                  <a:srgbClr val="A80000"/>
                </a:solidFill>
              </a:rPr>
              <a:t>-</a:t>
            </a:r>
            <a:r>
              <a:rPr lang="en-GB" sz="1400" b="1" i="1" dirty="0" smtClean="0">
                <a:solidFill>
                  <a:srgbClr val="A80000"/>
                </a:solidFill>
              </a:rPr>
              <a:t>24</a:t>
            </a:r>
            <a:r>
              <a:rPr lang="en-GB" sz="1400" b="1" i="1" baseline="30000" dirty="0" smtClean="0">
                <a:solidFill>
                  <a:srgbClr val="A80000"/>
                </a:solidFill>
              </a:rPr>
              <a:t>th</a:t>
            </a:r>
            <a:r>
              <a:rPr lang="en-GB" sz="1400" b="1" i="1" dirty="0" smtClean="0">
                <a:solidFill>
                  <a:srgbClr val="A80000"/>
                </a:solidFill>
              </a:rPr>
              <a:t> August 1989</a:t>
            </a:r>
            <a:endParaRPr lang="en-IN" sz="1400" b="1" i="1" dirty="0">
              <a:solidFill>
                <a:srgbClr val="A8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692696"/>
            <a:ext cx="1853952" cy="2178394"/>
          </a:xfrm>
          <a:prstGeom prst="rect">
            <a:avLst/>
          </a:prstGeom>
        </p:spPr>
      </p:pic>
    </p:spTree>
    <p:extLst>
      <p:ext uri="{BB962C8B-B14F-4D97-AF65-F5344CB8AC3E}">
        <p14:creationId xmlns:p14="http://schemas.microsoft.com/office/powerpoint/2010/main" val="88773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n-GB" sz="2800" u="sng" dirty="0" smtClean="0"/>
              <a:t>Avatar Manifested</a:t>
            </a:r>
            <a:endParaRPr lang="en-IN" sz="2800" u="sng" dirty="0"/>
          </a:p>
        </p:txBody>
      </p:sp>
      <p:sp>
        <p:nvSpPr>
          <p:cNvPr id="4" name="TextBox 3"/>
          <p:cNvSpPr txBox="1"/>
          <p:nvPr/>
        </p:nvSpPr>
        <p:spPr>
          <a:xfrm>
            <a:off x="467544" y="2492896"/>
            <a:ext cx="3240360" cy="40934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000" b="1" dirty="0" smtClean="0">
                <a:solidFill>
                  <a:srgbClr val="A80000"/>
                </a:solidFill>
              </a:rPr>
              <a:t>“The </a:t>
            </a:r>
            <a:r>
              <a:rPr lang="en-GB" sz="2000" b="1" dirty="0">
                <a:solidFill>
                  <a:srgbClr val="A80000"/>
                </a:solidFill>
              </a:rPr>
              <a:t>Avatar manifested. The Divine effulgence of the child illuminated the surroundings. </a:t>
            </a:r>
            <a:r>
              <a:rPr lang="en-GB" sz="2000" b="1" dirty="0" err="1">
                <a:solidFill>
                  <a:srgbClr val="A80000"/>
                </a:solidFill>
              </a:rPr>
              <a:t>Vasudeva</a:t>
            </a:r>
            <a:r>
              <a:rPr lang="en-GB" sz="2000" b="1" dirty="0">
                <a:solidFill>
                  <a:srgbClr val="A80000"/>
                </a:solidFill>
              </a:rPr>
              <a:t> and </a:t>
            </a:r>
            <a:r>
              <a:rPr lang="en-GB" sz="2000" b="1" dirty="0" err="1">
                <a:solidFill>
                  <a:srgbClr val="A80000"/>
                </a:solidFill>
              </a:rPr>
              <a:t>Devaki</a:t>
            </a:r>
            <a:r>
              <a:rPr lang="en-GB" sz="2000" b="1" dirty="0">
                <a:solidFill>
                  <a:srgbClr val="A80000"/>
                </a:solidFill>
              </a:rPr>
              <a:t> bowed to the child. How did they know? They were told earlier that God would incarnate as their son. The Lord had appeared to them in a dream the previous night and said, "I will take birth from your womb at dawn." They knew He was </a:t>
            </a:r>
            <a:r>
              <a:rPr lang="en-GB" sz="2000" b="1" dirty="0" smtClean="0">
                <a:solidFill>
                  <a:srgbClr val="A80000"/>
                </a:solidFill>
              </a:rPr>
              <a:t>God”    -</a:t>
            </a:r>
            <a:r>
              <a:rPr lang="en-GB" sz="1400" b="1" i="1" dirty="0" smtClean="0">
                <a:solidFill>
                  <a:srgbClr val="A80000"/>
                </a:solidFill>
              </a:rPr>
              <a:t>May 1995 Summer Course</a:t>
            </a:r>
            <a:endParaRPr lang="en-IN" sz="1400" b="1" i="1" dirty="0">
              <a:solidFill>
                <a:srgbClr val="A8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107444"/>
            <a:ext cx="3744416" cy="5446422"/>
          </a:xfrm>
          <a:prstGeom prst="rect">
            <a:avLst/>
          </a:prstGeom>
        </p:spPr>
      </p:pic>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536" y="266924"/>
            <a:ext cx="2808312" cy="2082005"/>
          </a:xfrm>
        </p:spPr>
      </p:pic>
    </p:spTree>
    <p:extLst>
      <p:ext uri="{BB962C8B-B14F-4D97-AF65-F5344CB8AC3E}">
        <p14:creationId xmlns:p14="http://schemas.microsoft.com/office/powerpoint/2010/main" val="3764078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GB" sz="2800" u="sng" dirty="0" smtClean="0"/>
              <a:t>Miracles after the Birth</a:t>
            </a:r>
            <a:endParaRPr lang="en-IN" sz="2800" u="sng" dirty="0"/>
          </a:p>
        </p:txBody>
      </p:sp>
      <p:sp>
        <p:nvSpPr>
          <p:cNvPr id="4" name="TextBox 3"/>
          <p:cNvSpPr txBox="1"/>
          <p:nvPr/>
        </p:nvSpPr>
        <p:spPr>
          <a:xfrm>
            <a:off x="539552" y="4149080"/>
            <a:ext cx="8064896"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000" b="1" dirty="0" smtClean="0">
                <a:solidFill>
                  <a:srgbClr val="A80000"/>
                </a:solidFill>
              </a:rPr>
              <a:t>“The </a:t>
            </a:r>
            <a:r>
              <a:rPr lang="en-GB" sz="2000" b="1" dirty="0">
                <a:solidFill>
                  <a:srgbClr val="A80000"/>
                </a:solidFill>
              </a:rPr>
              <a:t>Lord had instructed </a:t>
            </a:r>
            <a:r>
              <a:rPr lang="en-GB" sz="2000" b="1" dirty="0" err="1">
                <a:solidFill>
                  <a:srgbClr val="A80000"/>
                </a:solidFill>
              </a:rPr>
              <a:t>Vasudeva</a:t>
            </a:r>
            <a:r>
              <a:rPr lang="en-GB" sz="2000" b="1" dirty="0">
                <a:solidFill>
                  <a:srgbClr val="A80000"/>
                </a:solidFill>
              </a:rPr>
              <a:t> to take Him out. How was this to be done? </a:t>
            </a:r>
            <a:r>
              <a:rPr lang="en-GB" sz="2000" b="1" dirty="0" err="1">
                <a:solidFill>
                  <a:srgbClr val="A80000"/>
                </a:solidFill>
              </a:rPr>
              <a:t>Vasudeva</a:t>
            </a:r>
            <a:r>
              <a:rPr lang="en-GB" sz="2000" b="1" dirty="0">
                <a:solidFill>
                  <a:srgbClr val="A80000"/>
                </a:solidFill>
              </a:rPr>
              <a:t> placed the Lord in a small basket and wondered how to fulfill the command. In a trice, the chains came loose. The doors flew open. It was three o’clock in the morning. The gatekeepers were fast asleep. No one else was around. </a:t>
            </a:r>
            <a:r>
              <a:rPr lang="en-GB" sz="2000" b="1" dirty="0" err="1">
                <a:solidFill>
                  <a:srgbClr val="A80000"/>
                </a:solidFill>
              </a:rPr>
              <a:t>Vasudeva</a:t>
            </a:r>
            <a:r>
              <a:rPr lang="en-GB" sz="2000" b="1" dirty="0">
                <a:solidFill>
                  <a:srgbClr val="A80000"/>
                </a:solidFill>
              </a:rPr>
              <a:t> quietly walked out of the dungeon. As he proceeded, there was a tremendous downpour of rain - a sign of the intense joy and purity of the occasion. Even the clouds were ecstatic at the Divine Advent</a:t>
            </a:r>
            <a:r>
              <a:rPr lang="en-GB" sz="2000" b="1" dirty="0" smtClean="0">
                <a:solidFill>
                  <a:srgbClr val="A80000"/>
                </a:solidFill>
              </a:rPr>
              <a:t>.”</a:t>
            </a:r>
          </a:p>
          <a:p>
            <a:r>
              <a:rPr lang="en-GB" sz="2000" b="1" dirty="0" smtClean="0">
                <a:solidFill>
                  <a:srgbClr val="A80000"/>
                </a:solidFill>
              </a:rPr>
              <a:t>-</a:t>
            </a:r>
            <a:r>
              <a:rPr lang="en-GB" sz="1600" b="1" i="1" dirty="0" smtClean="0">
                <a:solidFill>
                  <a:srgbClr val="A80000"/>
                </a:solidFill>
              </a:rPr>
              <a:t>May 1995 Summer Course</a:t>
            </a:r>
            <a:endParaRPr lang="en-IN" sz="1600" b="1" i="1" dirty="0">
              <a:solidFill>
                <a:srgbClr val="A8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967062"/>
            <a:ext cx="3947349" cy="293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124743"/>
            <a:ext cx="3681252" cy="2622891"/>
          </a:xfrm>
          <a:prstGeom prst="rect">
            <a:avLst/>
          </a:prstGeom>
        </p:spPr>
      </p:pic>
    </p:spTree>
    <p:extLst>
      <p:ext uri="{BB962C8B-B14F-4D97-AF65-F5344CB8AC3E}">
        <p14:creationId xmlns:p14="http://schemas.microsoft.com/office/powerpoint/2010/main" val="3642834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GB" sz="2800" u="sng" dirty="0" smtClean="0"/>
              <a:t>Significance Of Krishna Being Born As Eighth Child</a:t>
            </a:r>
            <a:endParaRPr lang="en-IN" sz="2800" u="sng" dirty="0"/>
          </a:p>
        </p:txBody>
      </p:sp>
      <p:sp>
        <p:nvSpPr>
          <p:cNvPr id="4" name="TextBox 3"/>
          <p:cNvSpPr txBox="1"/>
          <p:nvPr/>
        </p:nvSpPr>
        <p:spPr>
          <a:xfrm>
            <a:off x="411523" y="4077072"/>
            <a:ext cx="8088671"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000" b="1" dirty="0" smtClean="0">
                <a:solidFill>
                  <a:srgbClr val="A80000"/>
                </a:solidFill>
              </a:rPr>
              <a:t>“Sri Krishna was born as the eighth child of </a:t>
            </a:r>
            <a:r>
              <a:rPr lang="en-GB" sz="2000" b="1" dirty="0" err="1" smtClean="0">
                <a:solidFill>
                  <a:srgbClr val="A80000"/>
                </a:solidFill>
              </a:rPr>
              <a:t>Devaki</a:t>
            </a:r>
            <a:r>
              <a:rPr lang="en-GB" sz="2000" b="1" dirty="0" smtClean="0">
                <a:solidFill>
                  <a:srgbClr val="A80000"/>
                </a:solidFill>
              </a:rPr>
              <a:t>. This is significant.. </a:t>
            </a:r>
            <a:r>
              <a:rPr lang="en-GB" sz="2000" b="1" dirty="0">
                <a:solidFill>
                  <a:srgbClr val="A80000"/>
                </a:solidFill>
              </a:rPr>
              <a:t>f</a:t>
            </a:r>
            <a:r>
              <a:rPr lang="en-GB" sz="2000" b="1" dirty="0" smtClean="0">
                <a:solidFill>
                  <a:srgbClr val="A80000"/>
                </a:solidFill>
              </a:rPr>
              <a:t>or, Samadhi is the eighth stage of spiritual effort, coming after Yama, </a:t>
            </a:r>
            <a:r>
              <a:rPr lang="en-GB" sz="2000" b="1" dirty="0">
                <a:solidFill>
                  <a:srgbClr val="A80000"/>
                </a:solidFill>
              </a:rPr>
              <a:t>N</a:t>
            </a:r>
            <a:r>
              <a:rPr lang="en-GB" sz="2000" b="1" dirty="0" smtClean="0">
                <a:solidFill>
                  <a:srgbClr val="A80000"/>
                </a:solidFill>
              </a:rPr>
              <a:t>iyama, Asana, Pranayama, </a:t>
            </a:r>
            <a:r>
              <a:rPr lang="en-GB" sz="2000" b="1" dirty="0" err="1">
                <a:solidFill>
                  <a:srgbClr val="A80000"/>
                </a:solidFill>
              </a:rPr>
              <a:t>P</a:t>
            </a:r>
            <a:r>
              <a:rPr lang="en-GB" sz="2000" b="1" dirty="0" err="1" smtClean="0">
                <a:solidFill>
                  <a:srgbClr val="A80000"/>
                </a:solidFill>
              </a:rPr>
              <a:t>rathyahara</a:t>
            </a:r>
            <a:r>
              <a:rPr lang="en-GB" sz="2000" b="1" dirty="0" smtClean="0">
                <a:solidFill>
                  <a:srgbClr val="A80000"/>
                </a:solidFill>
              </a:rPr>
              <a:t>, </a:t>
            </a:r>
            <a:r>
              <a:rPr lang="en-GB" sz="2000" b="1" dirty="0" err="1" smtClean="0">
                <a:solidFill>
                  <a:srgbClr val="A80000"/>
                </a:solidFill>
              </a:rPr>
              <a:t>dharana</a:t>
            </a:r>
            <a:r>
              <a:rPr lang="en-GB" sz="2000" b="1" dirty="0" smtClean="0">
                <a:solidFill>
                  <a:srgbClr val="A80000"/>
                </a:solidFill>
              </a:rPr>
              <a:t> and </a:t>
            </a:r>
            <a:r>
              <a:rPr lang="en-GB" sz="2000" b="1" dirty="0" err="1" smtClean="0">
                <a:solidFill>
                  <a:srgbClr val="A80000"/>
                </a:solidFill>
              </a:rPr>
              <a:t>dhyana</a:t>
            </a:r>
            <a:r>
              <a:rPr lang="en-GB" sz="2000" b="1" dirty="0" smtClean="0">
                <a:solidFill>
                  <a:srgbClr val="A80000"/>
                </a:solidFill>
              </a:rPr>
              <a:t> . These are known as </a:t>
            </a:r>
            <a:r>
              <a:rPr lang="en-GB" sz="2000" b="1" dirty="0" err="1" smtClean="0">
                <a:solidFill>
                  <a:srgbClr val="A80000"/>
                </a:solidFill>
              </a:rPr>
              <a:t>Ashtanga</a:t>
            </a:r>
            <a:r>
              <a:rPr lang="en-GB" sz="2000" b="1" dirty="0" smtClean="0">
                <a:solidFill>
                  <a:srgbClr val="A80000"/>
                </a:solidFill>
              </a:rPr>
              <a:t>-yoga , the eight-fold discipline (The Lord can be visualised only after the seven steps are successfully negotiated and the mind purified in the process”</a:t>
            </a:r>
          </a:p>
          <a:p>
            <a:r>
              <a:rPr lang="en-GB" sz="1600" b="1" i="1" dirty="0" smtClean="0">
                <a:solidFill>
                  <a:srgbClr val="A80000"/>
                </a:solidFill>
              </a:rPr>
              <a:t>-24</a:t>
            </a:r>
            <a:r>
              <a:rPr lang="en-GB" sz="1600" b="1" i="1" baseline="30000" dirty="0" smtClean="0">
                <a:solidFill>
                  <a:srgbClr val="A80000"/>
                </a:solidFill>
              </a:rPr>
              <a:t>th</a:t>
            </a:r>
            <a:r>
              <a:rPr lang="en-GB" sz="1600" b="1" i="1" dirty="0" smtClean="0">
                <a:solidFill>
                  <a:srgbClr val="A80000"/>
                </a:solidFill>
              </a:rPr>
              <a:t> August 1989</a:t>
            </a:r>
            <a:endParaRPr lang="en-IN" sz="1600" b="1" i="1" dirty="0">
              <a:solidFill>
                <a:srgbClr val="A80000"/>
              </a:solidFill>
            </a:endParaRPr>
          </a:p>
        </p:txBody>
      </p:sp>
      <p:sp>
        <p:nvSpPr>
          <p:cNvPr id="5" name="Content Placeholder 4"/>
          <p:cNvSpPr>
            <a:spLocks noGrp="1"/>
          </p:cNvSpPr>
          <p:nvPr>
            <p:ph idx="1"/>
          </p:nvPr>
        </p:nvSpPr>
        <p:spPr>
          <a:xfrm>
            <a:off x="373304" y="836711"/>
            <a:ext cx="8303152" cy="2953216"/>
          </a:xfrm>
        </p:spPr>
        <p:txBody>
          <a:bodyPr>
            <a:normAutofit fontScale="62500" lnSpcReduction="20000"/>
          </a:bodyPr>
          <a:lstStyle/>
          <a:p>
            <a:endParaRPr lang="en-GB" dirty="0" smtClean="0"/>
          </a:p>
          <a:p>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a:p>
          <a:p>
            <a:pPr marL="0" indent="0">
              <a:buNone/>
            </a:pPr>
            <a:r>
              <a:rPr lang="en-GB" dirty="0"/>
              <a:t>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836711"/>
            <a:ext cx="4725144" cy="2953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656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en-GB" sz="2800" b="1" u="sng" dirty="0" smtClean="0"/>
              <a:t>Fruits turned to Gems!</a:t>
            </a:r>
            <a:endParaRPr lang="en-IN" sz="2800" b="1" u="sng" dirty="0"/>
          </a:p>
        </p:txBody>
      </p:sp>
      <p:sp>
        <p:nvSpPr>
          <p:cNvPr id="4" name="TextBox 3"/>
          <p:cNvSpPr txBox="1"/>
          <p:nvPr/>
        </p:nvSpPr>
        <p:spPr>
          <a:xfrm>
            <a:off x="266741" y="3471107"/>
            <a:ext cx="8486153"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000" b="1" dirty="0" smtClean="0">
                <a:solidFill>
                  <a:srgbClr val="A80000"/>
                </a:solidFill>
              </a:rPr>
              <a:t>“When </a:t>
            </a:r>
            <a:r>
              <a:rPr lang="en-GB" sz="2000" b="1" dirty="0">
                <a:solidFill>
                  <a:srgbClr val="A80000"/>
                </a:solidFill>
              </a:rPr>
              <a:t>Krishna was three years old he saw an old lady carrying a basket of fruits from the jungle. Krishna </a:t>
            </a:r>
            <a:r>
              <a:rPr lang="en-GB" sz="2000" b="1" dirty="0" smtClean="0">
                <a:solidFill>
                  <a:srgbClr val="A80000"/>
                </a:solidFill>
              </a:rPr>
              <a:t>wanted to have it.. </a:t>
            </a:r>
            <a:r>
              <a:rPr lang="en-GB" sz="2000" b="1" dirty="0">
                <a:solidFill>
                  <a:srgbClr val="A80000"/>
                </a:solidFill>
              </a:rPr>
              <a:t>The old woman said he could get them only if he paid the </a:t>
            </a:r>
            <a:r>
              <a:rPr lang="en-GB" sz="2000" b="1" dirty="0" smtClean="0">
                <a:solidFill>
                  <a:srgbClr val="A80000"/>
                </a:solidFill>
              </a:rPr>
              <a:t>price. </a:t>
            </a:r>
            <a:r>
              <a:rPr lang="en-GB" sz="2000" b="1" dirty="0">
                <a:solidFill>
                  <a:srgbClr val="A80000"/>
                </a:solidFill>
              </a:rPr>
              <a:t>Krishna innocently asked the meaning of the word </a:t>
            </a:r>
            <a:r>
              <a:rPr lang="en-GB" sz="2000" b="1" dirty="0" smtClean="0">
                <a:solidFill>
                  <a:srgbClr val="A80000"/>
                </a:solidFill>
              </a:rPr>
              <a:t>‘price.’ </a:t>
            </a:r>
            <a:r>
              <a:rPr lang="en-GB" sz="2000" b="1" dirty="0">
                <a:solidFill>
                  <a:srgbClr val="A80000"/>
                </a:solidFill>
              </a:rPr>
              <a:t>The woman said that something should be given in return for the fruit. Krishna went in and brought a palmful of rice. The woman placed the rice in her basket and gave Krishna some fruits. She was charmed by the beauty of the child. As she was returning to her cottage, she felt that the basket was getting heavier. When she placed it down in her hut, she was amazed to find that all the rice grains had turned into precious gems! </a:t>
            </a:r>
            <a:r>
              <a:rPr lang="en-GB" sz="2000" b="1" dirty="0" smtClean="0">
                <a:solidFill>
                  <a:srgbClr val="A80000"/>
                </a:solidFill>
              </a:rPr>
              <a:t>“</a:t>
            </a:r>
          </a:p>
          <a:p>
            <a:r>
              <a:rPr lang="en-GB" sz="1600" b="1" i="1" dirty="0" smtClean="0">
                <a:solidFill>
                  <a:srgbClr val="A80000"/>
                </a:solidFill>
              </a:rPr>
              <a:t>                                                                                                                                                   -28</a:t>
            </a:r>
            <a:r>
              <a:rPr lang="en-GB" sz="1600" b="1" i="1" baseline="30000" dirty="0" smtClean="0">
                <a:solidFill>
                  <a:srgbClr val="A80000"/>
                </a:solidFill>
              </a:rPr>
              <a:t>th</a:t>
            </a:r>
            <a:r>
              <a:rPr lang="en-GB" sz="1600" b="1" i="1" dirty="0" smtClean="0">
                <a:solidFill>
                  <a:srgbClr val="A80000"/>
                </a:solidFill>
              </a:rPr>
              <a:t> August 1994</a:t>
            </a:r>
            <a:endParaRPr lang="en-IN" sz="1600" b="1" i="1" dirty="0">
              <a:solidFill>
                <a:srgbClr val="A80000"/>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4168" y="301144"/>
            <a:ext cx="2344719" cy="3127856"/>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58" y="704850"/>
            <a:ext cx="4000500" cy="2724150"/>
          </a:xfrm>
          <a:prstGeom prst="rect">
            <a:avLst/>
          </a:prstGeom>
        </p:spPr>
      </p:pic>
    </p:spTree>
    <p:extLst>
      <p:ext uri="{BB962C8B-B14F-4D97-AF65-F5344CB8AC3E}">
        <p14:creationId xmlns:p14="http://schemas.microsoft.com/office/powerpoint/2010/main" val="274176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Autofit/>
          </a:bodyPr>
          <a:lstStyle/>
          <a:p>
            <a:pPr algn="l"/>
            <a:r>
              <a:rPr lang="en-GB" sz="2800" u="sng" dirty="0" smtClean="0"/>
              <a:t>Meaning of Krishna’s Pranks…</a:t>
            </a:r>
            <a:endParaRPr lang="en-IN" sz="2800" u="sng"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4728" y="2996952"/>
            <a:ext cx="3247172" cy="3459540"/>
          </a:xfrm>
        </p:spPr>
      </p:pic>
      <p:sp>
        <p:nvSpPr>
          <p:cNvPr id="4" name="TextBox 3"/>
          <p:cNvSpPr txBox="1"/>
          <p:nvPr/>
        </p:nvSpPr>
        <p:spPr>
          <a:xfrm>
            <a:off x="323528" y="836712"/>
            <a:ext cx="4032448" cy="563231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smtClean="0"/>
              <a:t>“</a:t>
            </a:r>
            <a:r>
              <a:rPr lang="en-GB" sz="2000" b="1" dirty="0" smtClean="0">
                <a:solidFill>
                  <a:srgbClr val="A80000"/>
                </a:solidFill>
              </a:rPr>
              <a:t>Krishna </a:t>
            </a:r>
            <a:r>
              <a:rPr lang="en-GB" sz="2000" b="1" dirty="0">
                <a:solidFill>
                  <a:srgbClr val="A80000"/>
                </a:solidFill>
              </a:rPr>
              <a:t>used to visit the houses of the cowherds and drink curds and milk. The symbolic meaning of this action is Krishna's preference for </a:t>
            </a:r>
            <a:r>
              <a:rPr lang="en-GB" sz="2000" b="1" dirty="0" err="1">
                <a:solidFill>
                  <a:srgbClr val="A80000"/>
                </a:solidFill>
              </a:rPr>
              <a:t>S</a:t>
            </a:r>
            <a:r>
              <a:rPr lang="en-GB" sz="2000" b="1" dirty="0" err="1" smtClean="0">
                <a:solidFill>
                  <a:srgbClr val="A80000"/>
                </a:solidFill>
              </a:rPr>
              <a:t>athva</a:t>
            </a:r>
            <a:r>
              <a:rPr lang="en-GB" sz="2000" b="1" dirty="0">
                <a:solidFill>
                  <a:srgbClr val="A80000"/>
                </a:solidFill>
              </a:rPr>
              <a:t>, represented by the pure white curds and milk.</a:t>
            </a:r>
          </a:p>
          <a:p>
            <a:r>
              <a:rPr lang="en-GB" sz="2000" b="1" dirty="0">
                <a:solidFill>
                  <a:srgbClr val="A80000"/>
                </a:solidFill>
              </a:rPr>
              <a:t>Krishna explained to </a:t>
            </a:r>
            <a:r>
              <a:rPr lang="en-GB" sz="2000" b="1" dirty="0" smtClean="0">
                <a:solidFill>
                  <a:srgbClr val="A80000"/>
                </a:solidFill>
              </a:rPr>
              <a:t>Yashoda </a:t>
            </a:r>
            <a:r>
              <a:rPr lang="en-GB" sz="2000" b="1" dirty="0">
                <a:solidFill>
                  <a:srgbClr val="A80000"/>
                </a:solidFill>
              </a:rPr>
              <a:t>the reason why he preferred the butter in their homes to the butter offered by </a:t>
            </a:r>
            <a:r>
              <a:rPr lang="en-GB" sz="2000" b="1" dirty="0" smtClean="0">
                <a:solidFill>
                  <a:srgbClr val="A80000"/>
                </a:solidFill>
              </a:rPr>
              <a:t>Yashoda. </a:t>
            </a:r>
            <a:r>
              <a:rPr lang="en-GB" sz="2000" b="1" dirty="0">
                <a:solidFill>
                  <a:srgbClr val="A80000"/>
                </a:solidFill>
              </a:rPr>
              <a:t>The hearts of the gopikas were pure and filled with selfless devotion to Krishna. Their devotion was superior to the maternal affection of </a:t>
            </a:r>
            <a:r>
              <a:rPr lang="en-GB" sz="2000" b="1" dirty="0" smtClean="0">
                <a:solidFill>
                  <a:srgbClr val="A80000"/>
                </a:solidFill>
              </a:rPr>
              <a:t>Yashoda, </a:t>
            </a:r>
            <a:r>
              <a:rPr lang="en-GB" sz="2000" b="1" dirty="0">
                <a:solidFill>
                  <a:srgbClr val="A80000"/>
                </a:solidFill>
              </a:rPr>
              <a:t>which bore a taint of selfishness. Krishna told </a:t>
            </a:r>
            <a:r>
              <a:rPr lang="en-GB" sz="2000" b="1" dirty="0" smtClean="0">
                <a:solidFill>
                  <a:srgbClr val="A80000"/>
                </a:solidFill>
              </a:rPr>
              <a:t>Yashoda:</a:t>
            </a:r>
          </a:p>
          <a:p>
            <a:r>
              <a:rPr lang="en-GB" sz="2000" b="1" dirty="0" smtClean="0">
                <a:solidFill>
                  <a:srgbClr val="A80000"/>
                </a:solidFill>
              </a:rPr>
              <a:t> </a:t>
            </a:r>
            <a:r>
              <a:rPr lang="en-GB" sz="2000" b="1" dirty="0">
                <a:solidFill>
                  <a:srgbClr val="A80000"/>
                </a:solidFill>
              </a:rPr>
              <a:t>"I am attracted to the hearts of those who are pure and selfless</a:t>
            </a:r>
            <a:r>
              <a:rPr lang="en-GB" sz="2000" b="1" dirty="0" smtClean="0">
                <a:solidFill>
                  <a:srgbClr val="A80000"/>
                </a:solidFill>
              </a:rPr>
              <a:t>.“</a:t>
            </a:r>
          </a:p>
          <a:p>
            <a:r>
              <a:rPr lang="en-GB" sz="2000" b="1" dirty="0" smtClean="0">
                <a:solidFill>
                  <a:srgbClr val="A80000"/>
                </a:solidFill>
              </a:rPr>
              <a:t>-</a:t>
            </a:r>
            <a:r>
              <a:rPr lang="en-GB" sz="1400" b="1" i="1" dirty="0" smtClean="0">
                <a:solidFill>
                  <a:srgbClr val="A80000"/>
                </a:solidFill>
              </a:rPr>
              <a:t>4</a:t>
            </a:r>
            <a:r>
              <a:rPr lang="en-GB" sz="1400" b="1" i="1" baseline="30000" dirty="0" smtClean="0">
                <a:solidFill>
                  <a:srgbClr val="A80000"/>
                </a:solidFill>
              </a:rPr>
              <a:t>th</a:t>
            </a:r>
            <a:r>
              <a:rPr lang="en-GB" sz="1400" b="1" i="1" dirty="0" smtClean="0">
                <a:solidFill>
                  <a:srgbClr val="A80000"/>
                </a:solidFill>
              </a:rPr>
              <a:t> September 1996</a:t>
            </a:r>
            <a:endParaRPr lang="en-GB" sz="1400" b="1" i="1" dirty="0">
              <a:solidFill>
                <a:srgbClr val="A8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74123"/>
            <a:ext cx="3188406" cy="2396926"/>
          </a:xfrm>
          <a:prstGeom prst="rect">
            <a:avLst/>
          </a:prstGeom>
        </p:spPr>
      </p:pic>
    </p:spTree>
    <p:extLst>
      <p:ext uri="{BB962C8B-B14F-4D97-AF65-F5344CB8AC3E}">
        <p14:creationId xmlns:p14="http://schemas.microsoft.com/office/powerpoint/2010/main" val="2688037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r>
              <a:rPr lang="en-GB" sz="2800" b="1" u="sng" dirty="0" smtClean="0"/>
              <a:t>Follow the Lord’s Foot steps!</a:t>
            </a:r>
            <a:endParaRPr lang="en-IN" sz="2800" b="1" u="sng"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9628" y="2924944"/>
            <a:ext cx="3466435" cy="3599781"/>
          </a:xfrm>
        </p:spPr>
      </p:pic>
      <p:sp>
        <p:nvSpPr>
          <p:cNvPr id="4" name="TextBox 3"/>
          <p:cNvSpPr txBox="1"/>
          <p:nvPr/>
        </p:nvSpPr>
        <p:spPr>
          <a:xfrm>
            <a:off x="4283968" y="1052736"/>
            <a:ext cx="4392488" cy="532453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000" b="1" dirty="0" smtClean="0">
                <a:solidFill>
                  <a:srgbClr val="A80000"/>
                </a:solidFill>
              </a:rPr>
              <a:t>“Krishna </a:t>
            </a:r>
            <a:r>
              <a:rPr lang="en-GB" sz="2000" b="1" dirty="0">
                <a:solidFill>
                  <a:srgbClr val="A80000"/>
                </a:solidFill>
              </a:rPr>
              <a:t>had always eluded the gopikas after playing his mischief. But once, out of compassion for them, he wanted to provide a clue by which they could trace him. One day they all lay in wait round their houses to catch Krishna. Krishna went into a house stealthily, broke a pot of milk and quietly hid himself. The gopikas found that he had broken the pot and tried to trace him. The milk white steps which he had left revealed to them his hide-out. Then, Krishna revealed to them the spiritual truth that if they cling to the feet of the Lord they realise Him. "Follow my footsteps and you shall find me," Krishna told the gopikas</a:t>
            </a:r>
            <a:r>
              <a:rPr lang="en-GB" sz="2000" b="1" dirty="0" smtClean="0">
                <a:solidFill>
                  <a:srgbClr val="A80000"/>
                </a:solidFill>
              </a:rPr>
              <a:t>.”</a:t>
            </a:r>
          </a:p>
          <a:p>
            <a:r>
              <a:rPr lang="en-GB" sz="2000" b="1" dirty="0" smtClean="0">
                <a:solidFill>
                  <a:srgbClr val="A80000"/>
                </a:solidFill>
              </a:rPr>
              <a:t>-</a:t>
            </a:r>
            <a:r>
              <a:rPr lang="en-GB" sz="1600" b="1" i="1" dirty="0" smtClean="0">
                <a:solidFill>
                  <a:srgbClr val="A80000"/>
                </a:solidFill>
              </a:rPr>
              <a:t>4</a:t>
            </a:r>
            <a:r>
              <a:rPr lang="en-GB" sz="1600" b="1" i="1" baseline="30000" dirty="0" smtClean="0">
                <a:solidFill>
                  <a:srgbClr val="A80000"/>
                </a:solidFill>
              </a:rPr>
              <a:t>th</a:t>
            </a:r>
            <a:r>
              <a:rPr lang="en-GB" sz="1600" b="1" i="1" dirty="0" smtClean="0">
                <a:solidFill>
                  <a:srgbClr val="A80000"/>
                </a:solidFill>
              </a:rPr>
              <a:t> September 1996</a:t>
            </a:r>
            <a:endParaRPr lang="en-IN" sz="1600" b="1" i="1" dirty="0">
              <a:solidFill>
                <a:srgbClr val="A8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764704"/>
            <a:ext cx="3053454" cy="2086527"/>
          </a:xfrm>
          <a:prstGeom prst="rect">
            <a:avLst/>
          </a:prstGeom>
        </p:spPr>
      </p:pic>
    </p:spTree>
    <p:extLst>
      <p:ext uri="{BB962C8B-B14F-4D97-AF65-F5344CB8AC3E}">
        <p14:creationId xmlns:p14="http://schemas.microsoft.com/office/powerpoint/2010/main" val="993409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TotalTime>
  <Words>2520</Words>
  <Application>Microsoft Office PowerPoint</Application>
  <PresentationFormat>On-screen Show (4:3)</PresentationFormat>
  <Paragraphs>111</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Om Sri Sai Ram</vt:lpstr>
      <vt:lpstr>Om Sri Sai Ram</vt:lpstr>
      <vt:lpstr>Different meanings for ‘Krishna’</vt:lpstr>
      <vt:lpstr>Avatar Manifested</vt:lpstr>
      <vt:lpstr>Miracles after the Birth</vt:lpstr>
      <vt:lpstr>Significance Of Krishna Being Born As Eighth Child</vt:lpstr>
      <vt:lpstr>Fruits turned to Gems!</vt:lpstr>
      <vt:lpstr>Meaning of Krishna’s Pranks…</vt:lpstr>
      <vt:lpstr>Follow the Lord’s Foot steps!</vt:lpstr>
      <vt:lpstr>Krishna’s Divinity revealed</vt:lpstr>
      <vt:lpstr>Love and Attachment</vt:lpstr>
      <vt:lpstr>The complexion of Sri Krishna</vt:lpstr>
      <vt:lpstr>The Three vows that Krishna took</vt:lpstr>
      <vt:lpstr>Radha and Gopikas- Prajnanam Bramha…..</vt:lpstr>
      <vt:lpstr>Inner meaning of 8 consorts</vt:lpstr>
      <vt:lpstr>Sixteen thousand Gopikas</vt:lpstr>
      <vt:lpstr>Inner significance of Krishna’s Actions</vt:lpstr>
      <vt:lpstr>Radha &amp; Krishna</vt:lpstr>
      <vt:lpstr>Radha and Krishna…</vt:lpstr>
      <vt:lpstr>      Radha &amp;  the Flute…</vt:lpstr>
      <vt:lpstr>Inner Significance of Mantra…</vt:lpstr>
      <vt:lpstr>Krishna- Thrishna</vt:lpstr>
      <vt:lpstr>Om Sri Sai Ram</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Sri Sai Ram</dc:title>
  <dc:creator>HP</dc:creator>
  <cp:lastModifiedBy>HP</cp:lastModifiedBy>
  <cp:revision>63</cp:revision>
  <dcterms:created xsi:type="dcterms:W3CDTF">2021-08-14T05:44:57Z</dcterms:created>
  <dcterms:modified xsi:type="dcterms:W3CDTF">2021-08-22T10:04:17Z</dcterms:modified>
</cp:coreProperties>
</file>