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9" r:id="rId3"/>
    <p:sldId id="275" r:id="rId4"/>
    <p:sldId id="257" r:id="rId5"/>
    <p:sldId id="277" r:id="rId6"/>
    <p:sldId id="261" r:id="rId7"/>
    <p:sldId id="262" r:id="rId8"/>
    <p:sldId id="264" r:id="rId9"/>
    <p:sldId id="263" r:id="rId10"/>
    <p:sldId id="265" r:id="rId11"/>
    <p:sldId id="266" r:id="rId12"/>
    <p:sldId id="267" r:id="rId13"/>
    <p:sldId id="269" r:id="rId14"/>
    <p:sldId id="268" r:id="rId15"/>
    <p:sldId id="270" r:id="rId16"/>
    <p:sldId id="271" r:id="rId17"/>
    <p:sldId id="272" r:id="rId18"/>
    <p:sldId id="280" r:id="rId19"/>
    <p:sldId id="273" r:id="rId20"/>
    <p:sldId id="276"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63A8"/>
    <a:srgbClr val="AFACEC"/>
    <a:srgbClr val="F4A4EA"/>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A0AADB-26C3-4F53-B824-30919D7BB69C}" type="datetimeFigureOut">
              <a:rPr lang="en-IN" smtClean="0"/>
              <a:t>30-04-2021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46DE46-2A24-44D4-9A97-C86CF9772301}" type="slidenum">
              <a:rPr lang="en-IN" smtClean="0"/>
              <a:t>‹#›</a:t>
            </a:fld>
            <a:endParaRPr lang="en-IN"/>
          </a:p>
        </p:txBody>
      </p:sp>
    </p:spTree>
    <p:extLst>
      <p:ext uri="{BB962C8B-B14F-4D97-AF65-F5344CB8AC3E}">
        <p14:creationId xmlns:p14="http://schemas.microsoft.com/office/powerpoint/2010/main" val="618269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D46DE46-2A24-44D4-9A97-C86CF9772301}" type="slidenum">
              <a:rPr lang="en-IN" smtClean="0"/>
              <a:t>20</a:t>
            </a:fld>
            <a:endParaRPr lang="en-IN"/>
          </a:p>
        </p:txBody>
      </p:sp>
    </p:spTree>
    <p:extLst>
      <p:ext uri="{BB962C8B-B14F-4D97-AF65-F5344CB8AC3E}">
        <p14:creationId xmlns:p14="http://schemas.microsoft.com/office/powerpoint/2010/main" val="53085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AF04B4EC-1306-4987-A1CE-5D2B204A8A5F}" type="datetimeFigureOut">
              <a:rPr lang="en-IN" smtClean="0"/>
              <a:t>30-04-2021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0F0DBB7-B24F-4D04-A695-E0B7C8427B51}" type="slidenum">
              <a:rPr lang="en-IN" smtClean="0"/>
              <a:t>‹#›</a:t>
            </a:fld>
            <a:endParaRPr lang="en-IN"/>
          </a:p>
        </p:txBody>
      </p:sp>
    </p:spTree>
    <p:extLst>
      <p:ext uri="{BB962C8B-B14F-4D97-AF65-F5344CB8AC3E}">
        <p14:creationId xmlns:p14="http://schemas.microsoft.com/office/powerpoint/2010/main" val="1390086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F04B4EC-1306-4987-A1CE-5D2B204A8A5F}" type="datetimeFigureOut">
              <a:rPr lang="en-IN" smtClean="0"/>
              <a:t>30-04-2021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0F0DBB7-B24F-4D04-A695-E0B7C8427B51}" type="slidenum">
              <a:rPr lang="en-IN" smtClean="0"/>
              <a:t>‹#›</a:t>
            </a:fld>
            <a:endParaRPr lang="en-IN"/>
          </a:p>
        </p:txBody>
      </p:sp>
    </p:spTree>
    <p:extLst>
      <p:ext uri="{BB962C8B-B14F-4D97-AF65-F5344CB8AC3E}">
        <p14:creationId xmlns:p14="http://schemas.microsoft.com/office/powerpoint/2010/main" val="1249332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F04B4EC-1306-4987-A1CE-5D2B204A8A5F}" type="datetimeFigureOut">
              <a:rPr lang="en-IN" smtClean="0"/>
              <a:t>30-04-2021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0F0DBB7-B24F-4D04-A695-E0B7C8427B51}" type="slidenum">
              <a:rPr lang="en-IN" smtClean="0"/>
              <a:t>‹#›</a:t>
            </a:fld>
            <a:endParaRPr lang="en-IN"/>
          </a:p>
        </p:txBody>
      </p:sp>
    </p:spTree>
    <p:extLst>
      <p:ext uri="{BB962C8B-B14F-4D97-AF65-F5344CB8AC3E}">
        <p14:creationId xmlns:p14="http://schemas.microsoft.com/office/powerpoint/2010/main" val="307890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F04B4EC-1306-4987-A1CE-5D2B204A8A5F}" type="datetimeFigureOut">
              <a:rPr lang="en-IN" smtClean="0"/>
              <a:t>30-04-2021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0F0DBB7-B24F-4D04-A695-E0B7C8427B51}" type="slidenum">
              <a:rPr lang="en-IN" smtClean="0"/>
              <a:t>‹#›</a:t>
            </a:fld>
            <a:endParaRPr lang="en-IN"/>
          </a:p>
        </p:txBody>
      </p:sp>
    </p:spTree>
    <p:extLst>
      <p:ext uri="{BB962C8B-B14F-4D97-AF65-F5344CB8AC3E}">
        <p14:creationId xmlns:p14="http://schemas.microsoft.com/office/powerpoint/2010/main" val="235480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04B4EC-1306-4987-A1CE-5D2B204A8A5F}" type="datetimeFigureOut">
              <a:rPr lang="en-IN" smtClean="0"/>
              <a:t>30-04-2021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0F0DBB7-B24F-4D04-A695-E0B7C8427B51}" type="slidenum">
              <a:rPr lang="en-IN" smtClean="0"/>
              <a:t>‹#›</a:t>
            </a:fld>
            <a:endParaRPr lang="en-IN"/>
          </a:p>
        </p:txBody>
      </p:sp>
    </p:spTree>
    <p:extLst>
      <p:ext uri="{BB962C8B-B14F-4D97-AF65-F5344CB8AC3E}">
        <p14:creationId xmlns:p14="http://schemas.microsoft.com/office/powerpoint/2010/main" val="407578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AF04B4EC-1306-4987-A1CE-5D2B204A8A5F}" type="datetimeFigureOut">
              <a:rPr lang="en-IN" smtClean="0"/>
              <a:t>30-04-2021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0F0DBB7-B24F-4D04-A695-E0B7C8427B51}" type="slidenum">
              <a:rPr lang="en-IN" smtClean="0"/>
              <a:t>‹#›</a:t>
            </a:fld>
            <a:endParaRPr lang="en-IN"/>
          </a:p>
        </p:txBody>
      </p:sp>
    </p:spTree>
    <p:extLst>
      <p:ext uri="{BB962C8B-B14F-4D97-AF65-F5344CB8AC3E}">
        <p14:creationId xmlns:p14="http://schemas.microsoft.com/office/powerpoint/2010/main" val="213717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AF04B4EC-1306-4987-A1CE-5D2B204A8A5F}" type="datetimeFigureOut">
              <a:rPr lang="en-IN" smtClean="0"/>
              <a:t>30-04-2021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0F0DBB7-B24F-4D04-A695-E0B7C8427B51}" type="slidenum">
              <a:rPr lang="en-IN" smtClean="0"/>
              <a:t>‹#›</a:t>
            </a:fld>
            <a:endParaRPr lang="en-IN"/>
          </a:p>
        </p:txBody>
      </p:sp>
    </p:spTree>
    <p:extLst>
      <p:ext uri="{BB962C8B-B14F-4D97-AF65-F5344CB8AC3E}">
        <p14:creationId xmlns:p14="http://schemas.microsoft.com/office/powerpoint/2010/main" val="3922120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F04B4EC-1306-4987-A1CE-5D2B204A8A5F}" type="datetimeFigureOut">
              <a:rPr lang="en-IN" smtClean="0"/>
              <a:t>30-04-2021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0F0DBB7-B24F-4D04-A695-E0B7C8427B51}" type="slidenum">
              <a:rPr lang="en-IN" smtClean="0"/>
              <a:t>‹#›</a:t>
            </a:fld>
            <a:endParaRPr lang="en-IN"/>
          </a:p>
        </p:txBody>
      </p:sp>
    </p:spTree>
    <p:extLst>
      <p:ext uri="{BB962C8B-B14F-4D97-AF65-F5344CB8AC3E}">
        <p14:creationId xmlns:p14="http://schemas.microsoft.com/office/powerpoint/2010/main" val="2762358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4B4EC-1306-4987-A1CE-5D2B204A8A5F}" type="datetimeFigureOut">
              <a:rPr lang="en-IN" smtClean="0"/>
              <a:t>30-04-2021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0F0DBB7-B24F-4D04-A695-E0B7C8427B51}" type="slidenum">
              <a:rPr lang="en-IN" smtClean="0"/>
              <a:t>‹#›</a:t>
            </a:fld>
            <a:endParaRPr lang="en-IN"/>
          </a:p>
        </p:txBody>
      </p:sp>
    </p:spTree>
    <p:extLst>
      <p:ext uri="{BB962C8B-B14F-4D97-AF65-F5344CB8AC3E}">
        <p14:creationId xmlns:p14="http://schemas.microsoft.com/office/powerpoint/2010/main" val="855339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04B4EC-1306-4987-A1CE-5D2B204A8A5F}" type="datetimeFigureOut">
              <a:rPr lang="en-IN" smtClean="0"/>
              <a:t>30-04-2021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0F0DBB7-B24F-4D04-A695-E0B7C8427B51}" type="slidenum">
              <a:rPr lang="en-IN" smtClean="0"/>
              <a:t>‹#›</a:t>
            </a:fld>
            <a:endParaRPr lang="en-IN"/>
          </a:p>
        </p:txBody>
      </p:sp>
    </p:spTree>
    <p:extLst>
      <p:ext uri="{BB962C8B-B14F-4D97-AF65-F5344CB8AC3E}">
        <p14:creationId xmlns:p14="http://schemas.microsoft.com/office/powerpoint/2010/main" val="290602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04B4EC-1306-4987-A1CE-5D2B204A8A5F}" type="datetimeFigureOut">
              <a:rPr lang="en-IN" smtClean="0"/>
              <a:t>30-04-2021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0F0DBB7-B24F-4D04-A695-E0B7C8427B51}" type="slidenum">
              <a:rPr lang="en-IN" smtClean="0"/>
              <a:t>‹#›</a:t>
            </a:fld>
            <a:endParaRPr lang="en-IN"/>
          </a:p>
        </p:txBody>
      </p:sp>
    </p:spTree>
    <p:extLst>
      <p:ext uri="{BB962C8B-B14F-4D97-AF65-F5344CB8AC3E}">
        <p14:creationId xmlns:p14="http://schemas.microsoft.com/office/powerpoint/2010/main" val="824737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4B4EC-1306-4987-A1CE-5D2B204A8A5F}" type="datetimeFigureOut">
              <a:rPr lang="en-IN" smtClean="0"/>
              <a:t>30-04-2021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0DBB7-B24F-4D04-A695-E0B7C8427B51}" type="slidenum">
              <a:rPr lang="en-IN" smtClean="0"/>
              <a:t>‹#›</a:t>
            </a:fld>
            <a:endParaRPr lang="en-IN"/>
          </a:p>
        </p:txBody>
      </p:sp>
    </p:spTree>
    <p:extLst>
      <p:ext uri="{BB962C8B-B14F-4D97-AF65-F5344CB8AC3E}">
        <p14:creationId xmlns:p14="http://schemas.microsoft.com/office/powerpoint/2010/main" val="181576042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504056"/>
          </a:xfrm>
        </p:spPr>
        <p:style>
          <a:lnRef idx="2">
            <a:schemeClr val="accent2"/>
          </a:lnRef>
          <a:fillRef idx="1">
            <a:schemeClr val="lt1"/>
          </a:fillRef>
          <a:effectRef idx="0">
            <a:schemeClr val="accent2"/>
          </a:effectRef>
          <a:fontRef idx="minor">
            <a:schemeClr val="dk1"/>
          </a:fontRef>
        </p:style>
        <p:txBody>
          <a:bodyPr>
            <a:noAutofit/>
          </a:bodyPr>
          <a:lstStyle/>
          <a:p>
            <a:r>
              <a:rPr lang="en-GB" sz="2800" u="sng" dirty="0" smtClean="0">
                <a:solidFill>
                  <a:srgbClr val="002060"/>
                </a:solidFill>
                <a:latin typeface="Georgia Pro Cond" pitchFamily="18" charset="0"/>
              </a:rPr>
              <a:t>Om Sri Sai Ram</a:t>
            </a:r>
            <a:endParaRPr lang="en-IN" sz="2800" u="sng" dirty="0">
              <a:solidFill>
                <a:srgbClr val="002060"/>
              </a:solidFill>
              <a:latin typeface="Georgia Pro Cond" pitchFamily="18" charset="0"/>
            </a:endParaRPr>
          </a:p>
        </p:txBody>
      </p:sp>
      <p:sp>
        <p:nvSpPr>
          <p:cNvPr id="3" name="Subtitle 2"/>
          <p:cNvSpPr>
            <a:spLocks noGrp="1"/>
          </p:cNvSpPr>
          <p:nvPr>
            <p:ph type="subTitle" idx="1"/>
          </p:nvPr>
        </p:nvSpPr>
        <p:spPr>
          <a:xfrm>
            <a:off x="395536" y="908720"/>
            <a:ext cx="8352928" cy="5616624"/>
          </a:xfrm>
        </p:spPr>
        <p:txBody>
          <a:bodyPr>
            <a:normAutofit/>
          </a:bodyPr>
          <a:lstStyle/>
          <a:p>
            <a:r>
              <a:rPr lang="en-GB" sz="5400" i="1" dirty="0" smtClean="0">
                <a:solidFill>
                  <a:schemeClr val="tx1"/>
                </a:solidFill>
                <a:latin typeface="Georgia Pro Cond" pitchFamily="18" charset="0"/>
              </a:rPr>
              <a:t>Inner Significance of </a:t>
            </a:r>
          </a:p>
          <a:p>
            <a:r>
              <a:rPr lang="en-GB" sz="5400" i="1" dirty="0" smtClean="0">
                <a:solidFill>
                  <a:schemeClr val="tx1"/>
                </a:solidFill>
                <a:latin typeface="Georgia Pro Cond" pitchFamily="18" charset="0"/>
              </a:rPr>
              <a:t>Eshwaramma Day </a:t>
            </a:r>
          </a:p>
          <a:p>
            <a:endParaRPr lang="en-GB" sz="5400" dirty="0" smtClean="0">
              <a:solidFill>
                <a:srgbClr val="C00000"/>
              </a:solidFill>
              <a:latin typeface="Georgia Pro Cond" pitchFamily="18" charset="0"/>
            </a:endParaRPr>
          </a:p>
          <a:p>
            <a:endParaRPr lang="en-IN" sz="5400" dirty="0">
              <a:solidFill>
                <a:srgbClr val="C00000"/>
              </a:solidFill>
              <a:latin typeface="Georgia Pro Cond"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2925426"/>
            <a:ext cx="4525146" cy="338389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824021"/>
            <a:ext cx="1872208" cy="5918257"/>
          </a:xfrm>
          <a:prstGeom prst="rect">
            <a:avLst/>
          </a:prstGeom>
        </p:spPr>
      </p:pic>
    </p:spTree>
    <p:extLst>
      <p:ext uri="{BB962C8B-B14F-4D97-AF65-F5344CB8AC3E}">
        <p14:creationId xmlns:p14="http://schemas.microsoft.com/office/powerpoint/2010/main" val="2639908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116632"/>
            <a:ext cx="6707088" cy="432048"/>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b="1" dirty="0" smtClean="0">
                <a:solidFill>
                  <a:srgbClr val="002060"/>
                </a:solidFill>
                <a:latin typeface="Georgia Pro Cond Light" pitchFamily="18" charset="0"/>
              </a:rPr>
              <a:t>Eshwaramma’s Wishes</a:t>
            </a:r>
            <a:endParaRPr lang="en-IN" b="1" dirty="0">
              <a:solidFill>
                <a:srgbClr val="002060"/>
              </a:solidFill>
              <a:latin typeface="Georgia Pro Cond Light" pitchFamily="18"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797" y="1777405"/>
            <a:ext cx="2710641" cy="1538288"/>
          </a:xfrm>
        </p:spPr>
      </p:pic>
      <p:sp>
        <p:nvSpPr>
          <p:cNvPr id="4" name="TextBox 3"/>
          <p:cNvSpPr txBox="1"/>
          <p:nvPr/>
        </p:nvSpPr>
        <p:spPr>
          <a:xfrm>
            <a:off x="511068" y="3516141"/>
            <a:ext cx="7416824"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solidFill>
                  <a:srgbClr val="002060"/>
                </a:solidFill>
                <a:latin typeface="Georgia Pro Cond Light" pitchFamily="18" charset="0"/>
              </a:rPr>
              <a:t>Once Eshwaramma told me </a:t>
            </a:r>
            <a:r>
              <a:rPr lang="en-GB" sz="2400" b="1" dirty="0">
                <a:solidFill>
                  <a:srgbClr val="002060"/>
                </a:solidFill>
                <a:latin typeface="Georgia Pro Cond Light" pitchFamily="18" charset="0"/>
              </a:rPr>
              <a:t>"Swami, our Puttaparthi is a small village. Since there is no school in this village, the children are forced to walk long distances to attend schools in the </a:t>
            </a:r>
            <a:r>
              <a:rPr lang="en-GB" sz="2400" b="1" dirty="0" smtClean="0">
                <a:solidFill>
                  <a:srgbClr val="002060"/>
                </a:solidFill>
                <a:latin typeface="Georgia Pro Cond Light" pitchFamily="18" charset="0"/>
              </a:rPr>
              <a:t>neighbouring </a:t>
            </a:r>
            <a:r>
              <a:rPr lang="en-GB" sz="2400" b="1" dirty="0">
                <a:solidFill>
                  <a:srgbClr val="002060"/>
                </a:solidFill>
                <a:latin typeface="Georgia Pro Cond Light" pitchFamily="18" charset="0"/>
              </a:rPr>
              <a:t>villages. I know that You are the ocean of compassion. Please construct a small school in this village.” </a:t>
            </a:r>
            <a:r>
              <a:rPr lang="en-GB" sz="2400" b="1" dirty="0" smtClean="0">
                <a:solidFill>
                  <a:srgbClr val="002060"/>
                </a:solidFill>
                <a:latin typeface="Georgia Pro Cond Light" pitchFamily="18" charset="0"/>
              </a:rPr>
              <a:t>As </a:t>
            </a:r>
            <a:r>
              <a:rPr lang="en-GB" sz="2400" b="1" dirty="0">
                <a:solidFill>
                  <a:srgbClr val="002060"/>
                </a:solidFill>
                <a:latin typeface="Georgia Pro Cond Light" pitchFamily="18" charset="0"/>
              </a:rPr>
              <a:t>desired by her, I got the school constructed. Though it was a small school, the inaugural function was a grand affair, attended by many devotees</a:t>
            </a:r>
            <a:r>
              <a:rPr lang="en-GB" sz="2400" b="1" dirty="0" smtClean="0">
                <a:solidFill>
                  <a:srgbClr val="002060"/>
                </a:solidFill>
                <a:latin typeface="Georgia Pro Cond Light" pitchFamily="18" charset="0"/>
              </a:rPr>
              <a:t>.                        </a:t>
            </a:r>
            <a:r>
              <a:rPr lang="en-GB" sz="1400" b="1" i="1" dirty="0" smtClean="0">
                <a:solidFill>
                  <a:srgbClr val="002060"/>
                </a:solidFill>
                <a:latin typeface="Georgia Pro Cond Light" pitchFamily="18" charset="0"/>
              </a:rPr>
              <a:t>- 6</a:t>
            </a:r>
            <a:r>
              <a:rPr lang="en-GB" sz="1400" b="1" i="1" baseline="30000" dirty="0" smtClean="0">
                <a:solidFill>
                  <a:srgbClr val="002060"/>
                </a:solidFill>
                <a:latin typeface="Georgia Pro Cond Light" pitchFamily="18" charset="0"/>
              </a:rPr>
              <a:t>th</a:t>
            </a:r>
            <a:r>
              <a:rPr lang="en-GB" sz="1400" b="1" i="1" dirty="0" smtClean="0">
                <a:solidFill>
                  <a:srgbClr val="002060"/>
                </a:solidFill>
                <a:latin typeface="Georgia Pro Cond Light" pitchFamily="18" charset="0"/>
              </a:rPr>
              <a:t> May 1999- Brindavan</a:t>
            </a:r>
            <a:endParaRPr lang="en-IN" sz="1400" b="1" i="1" dirty="0">
              <a:solidFill>
                <a:srgbClr val="002060"/>
              </a:solidFill>
              <a:latin typeface="Georgia Pro Cond Light"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692696"/>
            <a:ext cx="4139911" cy="262299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8" y="0"/>
            <a:ext cx="1745102" cy="3315693"/>
          </a:xfrm>
          <a:prstGeom prst="rect">
            <a:avLst/>
          </a:prstGeom>
        </p:spPr>
      </p:pic>
    </p:spTree>
    <p:extLst>
      <p:ext uri="{BB962C8B-B14F-4D97-AF65-F5344CB8AC3E}">
        <p14:creationId xmlns:p14="http://schemas.microsoft.com/office/powerpoint/2010/main" val="3741883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b="1" u="sng" dirty="0" smtClean="0">
                <a:solidFill>
                  <a:srgbClr val="002060"/>
                </a:solidFill>
                <a:latin typeface="Georgia Pro Cond Light" pitchFamily="18" charset="0"/>
              </a:rPr>
              <a:t>Eshwaramma’s Wishes</a:t>
            </a:r>
            <a:endParaRPr lang="en-IN" b="1" u="sng" dirty="0">
              <a:solidFill>
                <a:srgbClr val="002060"/>
              </a:solidFill>
              <a:latin typeface="Georgia Pro Cond Light"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124744"/>
            <a:ext cx="2359260" cy="1337955"/>
          </a:xfrm>
        </p:spPr>
      </p:pic>
      <p:sp>
        <p:nvSpPr>
          <p:cNvPr id="5" name="TextBox 4"/>
          <p:cNvSpPr txBox="1"/>
          <p:nvPr/>
        </p:nvSpPr>
        <p:spPr>
          <a:xfrm>
            <a:off x="749152" y="3861048"/>
            <a:ext cx="7848872"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solidFill>
                  <a:srgbClr val="002060"/>
                </a:solidFill>
                <a:latin typeface="Georgia Pro Cond Light" pitchFamily="18" charset="0"/>
              </a:rPr>
              <a:t>“The </a:t>
            </a:r>
            <a:r>
              <a:rPr lang="en-GB" sz="2400" b="1" dirty="0">
                <a:solidFill>
                  <a:srgbClr val="002060"/>
                </a:solidFill>
                <a:latin typeface="Georgia Pro Cond Light" pitchFamily="18" charset="0"/>
              </a:rPr>
              <a:t>next day, </a:t>
            </a:r>
            <a:r>
              <a:rPr lang="en-GB" sz="2400" b="1" dirty="0" smtClean="0">
                <a:solidFill>
                  <a:srgbClr val="002060"/>
                </a:solidFill>
                <a:latin typeface="Georgia Pro Cond Light" pitchFamily="18" charset="0"/>
              </a:rPr>
              <a:t>Eshwaramma </a:t>
            </a:r>
            <a:r>
              <a:rPr lang="en-GB" sz="2400" b="1" dirty="0">
                <a:solidFill>
                  <a:srgbClr val="002060"/>
                </a:solidFill>
                <a:latin typeface="Georgia Pro Cond Light" pitchFamily="18" charset="0"/>
              </a:rPr>
              <a:t>expressed </a:t>
            </a:r>
            <a:r>
              <a:rPr lang="en-GB" sz="2400" b="1" dirty="0" smtClean="0">
                <a:solidFill>
                  <a:srgbClr val="002060"/>
                </a:solidFill>
                <a:latin typeface="Georgia Pro Cond Light" pitchFamily="18" charset="0"/>
              </a:rPr>
              <a:t>her happiness and </a:t>
            </a:r>
            <a:r>
              <a:rPr lang="en-GB" sz="2400" b="1" dirty="0">
                <a:solidFill>
                  <a:srgbClr val="002060"/>
                </a:solidFill>
                <a:latin typeface="Georgia Pro Cond Light" pitchFamily="18" charset="0"/>
              </a:rPr>
              <a:t>said that she had one more desire. She wanted a hospital also to be built in the village. She said, “Swami, I don't want to put You to trouble. If You are troubled, the whole world will be in trouble, and if You are happy, the whole world will be happy. So, if it gives You happiness, please construct a small hospital.” As per her wish, I got the hospital </a:t>
            </a:r>
            <a:r>
              <a:rPr lang="en-GB" sz="2400" b="1" dirty="0" smtClean="0">
                <a:solidFill>
                  <a:srgbClr val="002060"/>
                </a:solidFill>
                <a:latin typeface="Georgia Pro Cond Light" pitchFamily="18" charset="0"/>
              </a:rPr>
              <a:t>constructed-         - </a:t>
            </a:r>
            <a:r>
              <a:rPr lang="en-GB" sz="1400" b="1" i="1" dirty="0">
                <a:solidFill>
                  <a:srgbClr val="002060"/>
                </a:solidFill>
                <a:latin typeface="Georgia Pro Cond Light" pitchFamily="18" charset="0"/>
              </a:rPr>
              <a:t>6th May 1999- Brindavan</a:t>
            </a:r>
            <a:endParaRPr lang="en-IN" sz="1400" b="1" i="1" dirty="0">
              <a:solidFill>
                <a:srgbClr val="002060"/>
              </a:solidFill>
              <a:latin typeface="Georgia Pro Cond Light"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550" y="1556792"/>
            <a:ext cx="4116418" cy="194421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88641"/>
            <a:ext cx="1446584" cy="3619052"/>
          </a:xfrm>
          <a:prstGeom prst="rect">
            <a:avLst/>
          </a:prstGeom>
        </p:spPr>
      </p:pic>
    </p:spTree>
    <p:extLst>
      <p:ext uri="{BB962C8B-B14F-4D97-AF65-F5344CB8AC3E}">
        <p14:creationId xmlns:p14="http://schemas.microsoft.com/office/powerpoint/2010/main" val="2912354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931224" cy="490066"/>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b="1" dirty="0" smtClean="0">
                <a:solidFill>
                  <a:srgbClr val="C00000"/>
                </a:solidFill>
                <a:latin typeface="Georgia Pro Cond Light" pitchFamily="18" charset="0"/>
              </a:rPr>
              <a:t>                         </a:t>
            </a:r>
            <a:r>
              <a:rPr lang="en-GB" sz="4000" b="1" dirty="0" smtClean="0">
                <a:solidFill>
                  <a:srgbClr val="002060"/>
                </a:solidFill>
                <a:latin typeface="Georgia Pro Cond Light" pitchFamily="18" charset="0"/>
              </a:rPr>
              <a:t>Eshwaramma’s Wishes</a:t>
            </a:r>
            <a:endParaRPr lang="en-IN" sz="4000" b="1" dirty="0">
              <a:solidFill>
                <a:srgbClr val="002060"/>
              </a:solidFill>
              <a:latin typeface="Georgia Pro Cond Light"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15093"/>
            <a:ext cx="2232248" cy="3071901"/>
          </a:xfrm>
        </p:spPr>
      </p:pic>
      <p:sp>
        <p:nvSpPr>
          <p:cNvPr id="4" name="TextBox 3"/>
          <p:cNvSpPr txBox="1"/>
          <p:nvPr/>
        </p:nvSpPr>
        <p:spPr>
          <a:xfrm>
            <a:off x="395536" y="3889857"/>
            <a:ext cx="8424883"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solidFill>
                  <a:srgbClr val="002060"/>
                </a:solidFill>
                <a:latin typeface="Georgia Pro Cond Light" pitchFamily="18" charset="0"/>
              </a:rPr>
              <a:t>“Once Eshwaramma said “You </a:t>
            </a:r>
            <a:r>
              <a:rPr lang="en-GB" sz="2400" b="1" dirty="0">
                <a:solidFill>
                  <a:srgbClr val="002060"/>
                </a:solidFill>
                <a:latin typeface="Georgia Pro Cond Light" pitchFamily="18" charset="0"/>
              </a:rPr>
              <a:t>know that the river Chithravathi is in spate during the rainy season. But in summer it dries to a trickle and people do not have drinking water. So, please see that some wells are dug in this village.” I told her that I would not stop with these small wells and that I would provide drinking water to the entire Rayalaseema region</a:t>
            </a:r>
            <a:r>
              <a:rPr lang="en-GB" sz="2000" b="1" dirty="0">
                <a:solidFill>
                  <a:srgbClr val="002060"/>
                </a:solidFill>
                <a:latin typeface="Georgia Pro Cond Light" pitchFamily="18" charset="0"/>
              </a:rPr>
              <a:t>. </a:t>
            </a:r>
            <a:r>
              <a:rPr lang="en-GB" sz="2000" b="1" dirty="0" smtClean="0">
                <a:solidFill>
                  <a:srgbClr val="002060"/>
                </a:solidFill>
                <a:latin typeface="Georgia Pro Cond Light" pitchFamily="18" charset="0"/>
              </a:rPr>
              <a:t>“              - </a:t>
            </a:r>
            <a:r>
              <a:rPr lang="en-GB" sz="1400" b="1" i="1" dirty="0">
                <a:solidFill>
                  <a:srgbClr val="002060"/>
                </a:solidFill>
                <a:latin typeface="Georgia Pro Cond Light" pitchFamily="18" charset="0"/>
              </a:rPr>
              <a:t>6th May 1999- Brindavan</a:t>
            </a:r>
            <a:endParaRPr lang="en-IN" sz="1400" b="1" i="1" dirty="0">
              <a:solidFill>
                <a:srgbClr val="002060"/>
              </a:solidFill>
              <a:latin typeface="Georgia Pro Cond Light"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1083715"/>
            <a:ext cx="3528392" cy="264288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792" y="1151838"/>
            <a:ext cx="2161803" cy="2242413"/>
          </a:xfrm>
          <a:prstGeom prst="rect">
            <a:avLst/>
          </a:prstGeom>
        </p:spPr>
      </p:pic>
    </p:spTree>
    <p:extLst>
      <p:ext uri="{BB962C8B-B14F-4D97-AF65-F5344CB8AC3E}">
        <p14:creationId xmlns:p14="http://schemas.microsoft.com/office/powerpoint/2010/main" val="1635993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b="1" dirty="0" smtClean="0">
                <a:solidFill>
                  <a:srgbClr val="002060"/>
                </a:solidFill>
                <a:latin typeface="Georgia Pro Cond Light" pitchFamily="18" charset="0"/>
              </a:rPr>
              <a:t>                                     </a:t>
            </a:r>
            <a:r>
              <a:rPr lang="en-GB" b="1" u="sng" dirty="0" smtClean="0">
                <a:solidFill>
                  <a:srgbClr val="002060"/>
                </a:solidFill>
                <a:latin typeface="Georgia Pro Cond Light" pitchFamily="18" charset="0"/>
              </a:rPr>
              <a:t>Mother’s Love…</a:t>
            </a:r>
            <a:endParaRPr lang="en-IN" b="1" u="sng" dirty="0">
              <a:solidFill>
                <a:srgbClr val="002060"/>
              </a:solidFill>
              <a:latin typeface="Georgia Pro Cond Light" pitchFamily="18" charset="0"/>
            </a:endParaRPr>
          </a:p>
        </p:txBody>
      </p:sp>
      <p:sp>
        <p:nvSpPr>
          <p:cNvPr id="3" name="Content Placeholder 2"/>
          <p:cNvSpPr>
            <a:spLocks noGrp="1"/>
          </p:cNvSpPr>
          <p:nvPr>
            <p:ph idx="1"/>
          </p:nvPr>
        </p:nvSpPr>
        <p:spPr>
          <a:xfrm>
            <a:off x="251520" y="836711"/>
            <a:ext cx="8496944" cy="5776327"/>
          </a:xfrm>
        </p:spPr>
        <p:txBody>
          <a:bodyPr/>
          <a:lstStyle/>
          <a:p>
            <a:pPr marL="0" indent="0">
              <a:buNone/>
            </a:pPr>
            <a:endParaRPr lang="en-IN" dirty="0"/>
          </a:p>
        </p:txBody>
      </p:sp>
      <p:sp>
        <p:nvSpPr>
          <p:cNvPr id="4" name="TextBox 3"/>
          <p:cNvSpPr txBox="1"/>
          <p:nvPr/>
        </p:nvSpPr>
        <p:spPr>
          <a:xfrm>
            <a:off x="251520" y="260648"/>
            <a:ext cx="4165430" cy="415498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dirty="0" smtClean="0">
                <a:solidFill>
                  <a:srgbClr val="002060"/>
                </a:solidFill>
                <a:latin typeface="Georgia Pro Cond Light" pitchFamily="18" charset="0"/>
              </a:rPr>
              <a:t>“</a:t>
            </a:r>
            <a:r>
              <a:rPr lang="en-GB" sz="2400" b="1" dirty="0" smtClean="0">
                <a:solidFill>
                  <a:srgbClr val="002060"/>
                </a:solidFill>
                <a:latin typeface="Georgia Pro Cond Light" pitchFamily="18" charset="0"/>
              </a:rPr>
              <a:t>Once</a:t>
            </a:r>
            <a:r>
              <a:rPr lang="en-GB" sz="2400" b="1" dirty="0">
                <a:solidFill>
                  <a:srgbClr val="002060"/>
                </a:solidFill>
                <a:latin typeface="Georgia Pro Cond Light" pitchFamily="18" charset="0"/>
              </a:rPr>
              <a:t>, on a </a:t>
            </a:r>
            <a:r>
              <a:rPr lang="en-GB" sz="2400" b="1" dirty="0" err="1" smtClean="0">
                <a:solidFill>
                  <a:srgbClr val="002060"/>
                </a:solidFill>
                <a:latin typeface="Georgia Pro Cond Light" pitchFamily="18" charset="0"/>
              </a:rPr>
              <a:t>Shivaratri</a:t>
            </a:r>
            <a:r>
              <a:rPr lang="en-GB" sz="2400" b="1" dirty="0" smtClean="0">
                <a:solidFill>
                  <a:srgbClr val="002060"/>
                </a:solidFill>
                <a:latin typeface="Georgia Pro Cond Light" pitchFamily="18" charset="0"/>
              </a:rPr>
              <a:t> </a:t>
            </a:r>
            <a:r>
              <a:rPr lang="en-GB" sz="2400" b="1" dirty="0">
                <a:solidFill>
                  <a:srgbClr val="002060"/>
                </a:solidFill>
                <a:latin typeface="Georgia Pro Cond Light" pitchFamily="18" charset="0"/>
              </a:rPr>
              <a:t>day, after </a:t>
            </a:r>
            <a:r>
              <a:rPr lang="en-GB" sz="2400" b="1" dirty="0" smtClean="0">
                <a:solidFill>
                  <a:srgbClr val="002060"/>
                </a:solidFill>
                <a:latin typeface="Georgia Pro Cond Light" pitchFamily="18" charset="0"/>
              </a:rPr>
              <a:t>My </a:t>
            </a:r>
            <a:r>
              <a:rPr lang="en-GB" sz="2400" b="1" dirty="0">
                <a:solidFill>
                  <a:srgbClr val="002060"/>
                </a:solidFill>
                <a:latin typeface="Georgia Pro Cond Light" pitchFamily="18" charset="0"/>
              </a:rPr>
              <a:t>discourse, </a:t>
            </a:r>
            <a:r>
              <a:rPr lang="en-GB" sz="2400" b="1" dirty="0" smtClean="0">
                <a:solidFill>
                  <a:srgbClr val="002060"/>
                </a:solidFill>
                <a:latin typeface="Georgia Pro Cond Light" pitchFamily="18" charset="0"/>
              </a:rPr>
              <a:t>the </a:t>
            </a:r>
            <a:r>
              <a:rPr lang="en-GB" sz="2400" b="1" dirty="0" err="1" smtClean="0">
                <a:solidFill>
                  <a:srgbClr val="002060"/>
                </a:solidFill>
                <a:latin typeface="Georgia Pro Cond Light" pitchFamily="18" charset="0"/>
              </a:rPr>
              <a:t>Linga</a:t>
            </a:r>
            <a:r>
              <a:rPr lang="en-GB" sz="2400" b="1" dirty="0" smtClean="0">
                <a:solidFill>
                  <a:srgbClr val="002060"/>
                </a:solidFill>
                <a:latin typeface="Georgia Pro Cond Light" pitchFamily="18" charset="0"/>
              </a:rPr>
              <a:t> was ready </a:t>
            </a:r>
            <a:r>
              <a:rPr lang="en-GB" sz="2400" b="1" dirty="0">
                <a:solidFill>
                  <a:srgbClr val="002060"/>
                </a:solidFill>
                <a:latin typeface="Georgia Pro Cond Light" pitchFamily="18" charset="0"/>
              </a:rPr>
              <a:t>to emerge from My mouth. I sat on the chair and was in severe pain. Seeing Me suffering, </a:t>
            </a:r>
            <a:r>
              <a:rPr lang="en-GB" sz="2400" b="1" dirty="0" smtClean="0">
                <a:solidFill>
                  <a:srgbClr val="002060"/>
                </a:solidFill>
                <a:latin typeface="Georgia Pro Cond Light" pitchFamily="18" charset="0"/>
              </a:rPr>
              <a:t>Eshwaramma </a:t>
            </a:r>
            <a:r>
              <a:rPr lang="en-GB" sz="2400" b="1" dirty="0">
                <a:solidFill>
                  <a:srgbClr val="002060"/>
                </a:solidFill>
                <a:latin typeface="Georgia Pro Cond Light" pitchFamily="18" charset="0"/>
              </a:rPr>
              <a:t>got up from the gathering, came up to Me and said, “Swami, why do You suffer like this? Come inside, come </a:t>
            </a:r>
            <a:r>
              <a:rPr lang="en-GB" sz="2400" b="1" dirty="0" smtClean="0">
                <a:solidFill>
                  <a:srgbClr val="002060"/>
                </a:solidFill>
                <a:latin typeface="Georgia Pro Cond Light" pitchFamily="18" charset="0"/>
              </a:rPr>
              <a:t>inside and went inside. But I did not go….”</a:t>
            </a:r>
            <a:endParaRPr lang="en-IN" sz="2400" b="1" dirty="0">
              <a:solidFill>
                <a:srgbClr val="002060"/>
              </a:solidFill>
              <a:latin typeface="Georgia Pro Cond Light" pitchFamily="18" charset="0"/>
            </a:endParaRPr>
          </a:p>
        </p:txBody>
      </p:sp>
      <p:sp>
        <p:nvSpPr>
          <p:cNvPr id="5" name="TextBox 4"/>
          <p:cNvSpPr txBox="1"/>
          <p:nvPr/>
        </p:nvSpPr>
        <p:spPr>
          <a:xfrm>
            <a:off x="395536" y="4581128"/>
            <a:ext cx="8280920"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solidFill>
                  <a:srgbClr val="002060"/>
                </a:solidFill>
                <a:latin typeface="Georgia Pro Cond Light" pitchFamily="18" charset="0"/>
              </a:rPr>
              <a:t>“As soon as she left, </a:t>
            </a:r>
            <a:r>
              <a:rPr lang="en-GB" sz="2400" b="1" dirty="0" err="1" smtClean="0">
                <a:solidFill>
                  <a:srgbClr val="002060"/>
                </a:solidFill>
                <a:latin typeface="Georgia Pro Cond Light" pitchFamily="18" charset="0"/>
              </a:rPr>
              <a:t>Hiranyagarbha</a:t>
            </a:r>
            <a:r>
              <a:rPr lang="en-GB" sz="2400" b="1" dirty="0" smtClean="0">
                <a:solidFill>
                  <a:srgbClr val="002060"/>
                </a:solidFill>
                <a:latin typeface="Georgia Pro Cond Light" pitchFamily="18" charset="0"/>
              </a:rPr>
              <a:t> </a:t>
            </a:r>
            <a:r>
              <a:rPr lang="en-GB" sz="2400" b="1" dirty="0" err="1" smtClean="0">
                <a:solidFill>
                  <a:srgbClr val="002060"/>
                </a:solidFill>
                <a:latin typeface="Georgia Pro Cond Light" pitchFamily="18" charset="0"/>
              </a:rPr>
              <a:t>Linga</a:t>
            </a:r>
            <a:r>
              <a:rPr lang="en-GB" sz="2400" b="1" dirty="0" smtClean="0">
                <a:solidFill>
                  <a:srgbClr val="002060"/>
                </a:solidFill>
                <a:latin typeface="Georgia Pro Cond Light" pitchFamily="18" charset="0"/>
              </a:rPr>
              <a:t> emerged. All the devotees burst into thunderous applause. Listening to this, she came back</a:t>
            </a:r>
            <a:r>
              <a:rPr lang="en-GB" sz="2400" b="1" dirty="0">
                <a:solidFill>
                  <a:srgbClr val="002060"/>
                </a:solidFill>
                <a:latin typeface="Georgia Pro Cond Light" pitchFamily="18" charset="0"/>
              </a:rPr>
              <a:t>…but by then the </a:t>
            </a:r>
            <a:r>
              <a:rPr lang="en-GB" sz="2400" b="1" dirty="0" err="1">
                <a:solidFill>
                  <a:srgbClr val="002060"/>
                </a:solidFill>
                <a:latin typeface="Georgia Pro Cond Light" pitchFamily="18" charset="0"/>
              </a:rPr>
              <a:t>Linga</a:t>
            </a:r>
            <a:r>
              <a:rPr lang="en-GB" sz="2400" b="1" dirty="0">
                <a:solidFill>
                  <a:srgbClr val="002060"/>
                </a:solidFill>
                <a:latin typeface="Georgia Pro Cond Light" pitchFamily="18" charset="0"/>
              </a:rPr>
              <a:t> had already emerged and I was showing it to the devotees. </a:t>
            </a:r>
            <a:r>
              <a:rPr lang="en-GB" sz="2400" b="1" dirty="0" smtClean="0">
                <a:solidFill>
                  <a:srgbClr val="002060"/>
                </a:solidFill>
                <a:latin typeface="Georgia Pro Cond Light" pitchFamily="18" charset="0"/>
              </a:rPr>
              <a:t>“- she does not like Swami Suffering…..</a:t>
            </a:r>
            <a:endParaRPr lang="en-GB" sz="2400" b="1" dirty="0">
              <a:solidFill>
                <a:srgbClr val="002060"/>
              </a:solidFill>
              <a:latin typeface="Georgia Pro Cond Light"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859062"/>
            <a:ext cx="3024226" cy="3663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25882" y="6150788"/>
            <a:ext cx="4290334" cy="369332"/>
          </a:xfrm>
          <a:prstGeom prst="rect">
            <a:avLst/>
          </a:prstGeom>
          <a:noFill/>
        </p:spPr>
        <p:txBody>
          <a:bodyPr wrap="square" rtlCol="0">
            <a:spAutoFit/>
          </a:bodyPr>
          <a:lstStyle/>
          <a:p>
            <a:pPr algn="ctr"/>
            <a:r>
              <a:rPr lang="en-GB" b="1" dirty="0"/>
              <a:t>-</a:t>
            </a:r>
            <a:r>
              <a:rPr lang="en-GB" b="1" i="1" dirty="0" smtClean="0">
                <a:latin typeface="Georgia Pro Cond Light" pitchFamily="18" charset="0"/>
              </a:rPr>
              <a:t>6</a:t>
            </a:r>
            <a:r>
              <a:rPr lang="en-GB" b="1" i="1" baseline="30000" dirty="0" smtClean="0">
                <a:latin typeface="Georgia Pro Cond Light" pitchFamily="18" charset="0"/>
              </a:rPr>
              <a:t>th</a:t>
            </a:r>
            <a:r>
              <a:rPr lang="en-GB" b="1" i="1" dirty="0" smtClean="0">
                <a:latin typeface="Georgia Pro Cond Light" pitchFamily="18" charset="0"/>
              </a:rPr>
              <a:t> May 1999</a:t>
            </a:r>
            <a:endParaRPr lang="en-IN" b="1" i="1" dirty="0">
              <a:latin typeface="Georgia Pro Cond Light" pitchFamily="18" charset="0"/>
            </a:endParaRPr>
          </a:p>
        </p:txBody>
      </p:sp>
    </p:spTree>
    <p:extLst>
      <p:ext uri="{BB962C8B-B14F-4D97-AF65-F5344CB8AC3E}">
        <p14:creationId xmlns:p14="http://schemas.microsoft.com/office/powerpoint/2010/main" val="1153109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04056"/>
          </a:xfrm>
        </p:spPr>
        <p:style>
          <a:lnRef idx="2">
            <a:schemeClr val="accent2"/>
          </a:lnRef>
          <a:fillRef idx="1">
            <a:schemeClr val="lt1"/>
          </a:fillRef>
          <a:effectRef idx="0">
            <a:schemeClr val="accent2"/>
          </a:effectRef>
          <a:fontRef idx="minor">
            <a:schemeClr val="dk1"/>
          </a:fontRef>
        </p:style>
        <p:txBody>
          <a:bodyPr>
            <a:noAutofit/>
          </a:bodyPr>
          <a:lstStyle/>
          <a:p>
            <a:r>
              <a:rPr lang="en-GB" sz="3200" b="1" dirty="0" smtClean="0">
                <a:solidFill>
                  <a:srgbClr val="002060"/>
                </a:solidFill>
                <a:latin typeface="Georgia Pro Cond Light" pitchFamily="18" charset="0"/>
              </a:rPr>
              <a:t>God’s Promise to Mother</a:t>
            </a:r>
            <a:endParaRPr lang="en-IN" sz="3200" b="1" dirty="0">
              <a:solidFill>
                <a:srgbClr val="002060"/>
              </a:solidFill>
              <a:latin typeface="Georgia Pro Cond Light"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3848" y="810306"/>
            <a:ext cx="1670128" cy="1732404"/>
          </a:xfrm>
        </p:spPr>
      </p:pic>
      <p:sp>
        <p:nvSpPr>
          <p:cNvPr id="4" name="TextBox 3"/>
          <p:cNvSpPr txBox="1"/>
          <p:nvPr/>
        </p:nvSpPr>
        <p:spPr>
          <a:xfrm>
            <a:off x="3059832" y="2780927"/>
            <a:ext cx="5832648"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solidFill>
                  <a:srgbClr val="002060"/>
                </a:solidFill>
                <a:latin typeface="Georgia Pro Cond Light" pitchFamily="18" charset="0"/>
              </a:rPr>
              <a:t>“One </a:t>
            </a:r>
            <a:r>
              <a:rPr lang="en-GB" sz="2400" b="1" dirty="0">
                <a:solidFill>
                  <a:srgbClr val="002060"/>
                </a:solidFill>
                <a:latin typeface="Georgia Pro Cond Light" pitchFamily="18" charset="0"/>
              </a:rPr>
              <a:t>night, mother </a:t>
            </a:r>
            <a:r>
              <a:rPr lang="en-GB" sz="2400" b="1" dirty="0" smtClean="0">
                <a:solidFill>
                  <a:srgbClr val="002060"/>
                </a:solidFill>
                <a:latin typeface="Georgia Pro Cond Light" pitchFamily="18" charset="0"/>
              </a:rPr>
              <a:t>Eshwaramma </a:t>
            </a:r>
            <a:r>
              <a:rPr lang="en-GB" sz="2400" b="1" dirty="0">
                <a:solidFill>
                  <a:srgbClr val="002060"/>
                </a:solidFill>
                <a:latin typeface="Georgia Pro Cond Light" pitchFamily="18" charset="0"/>
              </a:rPr>
              <a:t>came to Me with tears in her eyes and said, "Swami, people want to take You here and there for their selfish purposes. If you leave Puttaparthi, I will give up My life. Please promise me that You will remain in Puttaparthi for ever." I gave her My word that I would never leave Puttaparthi. It is for this reason that I have constructed many buildings in the ashram for the comfort and convenience of devotees</a:t>
            </a:r>
            <a:r>
              <a:rPr lang="en-GB" sz="2400" b="1" dirty="0" smtClean="0">
                <a:solidFill>
                  <a:srgbClr val="002060"/>
                </a:solidFill>
                <a:latin typeface="Georgia Pro Cond Light" pitchFamily="18" charset="0"/>
              </a:rPr>
              <a:t>.”-</a:t>
            </a:r>
            <a:r>
              <a:rPr lang="en-GB" sz="1600" b="1" dirty="0" smtClean="0">
                <a:solidFill>
                  <a:srgbClr val="002060"/>
                </a:solidFill>
                <a:latin typeface="Georgia Pro Cond Light" pitchFamily="18" charset="0"/>
              </a:rPr>
              <a:t>20</a:t>
            </a:r>
            <a:r>
              <a:rPr lang="en-GB" sz="1600" b="1" baseline="30000" dirty="0" smtClean="0">
                <a:solidFill>
                  <a:srgbClr val="002060"/>
                </a:solidFill>
                <a:latin typeface="Georgia Pro Cond Light" pitchFamily="18" charset="0"/>
              </a:rPr>
              <a:t>th</a:t>
            </a:r>
            <a:r>
              <a:rPr lang="en-GB" sz="1600" b="1" dirty="0" smtClean="0">
                <a:solidFill>
                  <a:srgbClr val="002060"/>
                </a:solidFill>
                <a:latin typeface="Georgia Pro Cond Light" pitchFamily="18" charset="0"/>
              </a:rPr>
              <a:t> October 2002</a:t>
            </a:r>
            <a:endParaRPr lang="en-GB" sz="1600" b="1" dirty="0">
              <a:solidFill>
                <a:srgbClr val="002060"/>
              </a:solidFill>
              <a:latin typeface="Georgia Pro Cond Light"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764705"/>
            <a:ext cx="2592288" cy="325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978296"/>
            <a:ext cx="2956600" cy="1396425"/>
          </a:xfrm>
          <a:prstGeom prst="rect">
            <a:avLst/>
          </a:prstGeom>
        </p:spPr>
      </p:pic>
    </p:spTree>
    <p:extLst>
      <p:ext uri="{BB962C8B-B14F-4D97-AF65-F5344CB8AC3E}">
        <p14:creationId xmlns:p14="http://schemas.microsoft.com/office/powerpoint/2010/main" val="3038112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76064"/>
          </a:xfrm>
        </p:spPr>
        <p:style>
          <a:lnRef idx="2">
            <a:schemeClr val="accent2"/>
          </a:lnRef>
          <a:fillRef idx="1">
            <a:schemeClr val="lt1"/>
          </a:fillRef>
          <a:effectRef idx="0">
            <a:schemeClr val="accent2"/>
          </a:effectRef>
          <a:fontRef idx="minor">
            <a:schemeClr val="dk1"/>
          </a:fontRef>
        </p:style>
        <p:txBody>
          <a:bodyPr>
            <a:noAutofit/>
          </a:bodyPr>
          <a:lstStyle/>
          <a:p>
            <a:r>
              <a:rPr lang="en-GB" sz="3200" b="1" dirty="0" smtClean="0">
                <a:solidFill>
                  <a:srgbClr val="002060"/>
                </a:solidFill>
                <a:latin typeface="Georgia Pro Cond Light" pitchFamily="18" charset="0"/>
              </a:rPr>
              <a:t>Eshwaramma’s  Advice to Swami !</a:t>
            </a:r>
            <a:endParaRPr lang="en-IN" sz="3200" b="1" dirty="0">
              <a:solidFill>
                <a:srgbClr val="002060"/>
              </a:solidFill>
              <a:latin typeface="Georgia Pro Cond Light" pitchFamily="18"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3888" y="784950"/>
            <a:ext cx="1742362" cy="3580154"/>
          </a:xfrm>
        </p:spPr>
      </p:pic>
      <p:sp>
        <p:nvSpPr>
          <p:cNvPr id="5" name="TextBox 4"/>
          <p:cNvSpPr txBox="1"/>
          <p:nvPr/>
        </p:nvSpPr>
        <p:spPr>
          <a:xfrm>
            <a:off x="251520" y="4653136"/>
            <a:ext cx="8315472" cy="16312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smtClean="0">
                <a:solidFill>
                  <a:srgbClr val="002060"/>
                </a:solidFill>
                <a:latin typeface="Georgia Pro Cond Light" pitchFamily="18" charset="0"/>
              </a:rPr>
              <a:t>I </a:t>
            </a:r>
            <a:r>
              <a:rPr lang="en-GB" sz="2000" b="1" dirty="0">
                <a:solidFill>
                  <a:srgbClr val="002060"/>
                </a:solidFill>
                <a:latin typeface="Georgia Pro Cond Light" pitchFamily="18" charset="0"/>
              </a:rPr>
              <a:t>told her that I had to accept when people offered it with devotion. She said, “Swami, no doubt there are crores of such noble persons. But there are also a few evil-minded persons who may smear poison on the handkerchief and offer it to You. This can prove dangerous when You use it to wipe your lips.” I promised her that I would follow her advice. </a:t>
            </a:r>
            <a:r>
              <a:rPr lang="en-GB" sz="2000" b="1" dirty="0" smtClean="0">
                <a:solidFill>
                  <a:srgbClr val="002060"/>
                </a:solidFill>
                <a:latin typeface="Georgia Pro Cond Light" pitchFamily="18" charset="0"/>
              </a:rPr>
              <a:t>“</a:t>
            </a:r>
            <a:endParaRPr lang="en-IN" sz="2000" b="1" dirty="0">
              <a:solidFill>
                <a:srgbClr val="002060"/>
              </a:solidFill>
              <a:latin typeface="Georgia Pro Cond Light" pitchFamily="18" charset="0"/>
            </a:endParaRPr>
          </a:p>
        </p:txBody>
      </p:sp>
      <p:sp>
        <p:nvSpPr>
          <p:cNvPr id="7" name="TextBox 6"/>
          <p:cNvSpPr txBox="1"/>
          <p:nvPr/>
        </p:nvSpPr>
        <p:spPr>
          <a:xfrm>
            <a:off x="242946" y="764704"/>
            <a:ext cx="2878182"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a:solidFill>
                  <a:srgbClr val="002060"/>
                </a:solidFill>
                <a:latin typeface="Georgia Pro Cond Light" pitchFamily="18" charset="0"/>
              </a:rPr>
              <a:t>“Even after 30 years of her passing away, Mother </a:t>
            </a:r>
            <a:r>
              <a:rPr lang="en-GB" sz="2000" b="1" dirty="0" smtClean="0">
                <a:solidFill>
                  <a:srgbClr val="002060"/>
                </a:solidFill>
                <a:latin typeface="Georgia Pro Cond Light" pitchFamily="18" charset="0"/>
              </a:rPr>
              <a:t>Eshwaramma comes</a:t>
            </a:r>
            <a:r>
              <a:rPr lang="en-GB" sz="2000" b="1" dirty="0">
                <a:solidFill>
                  <a:srgbClr val="002060"/>
                </a:solidFill>
                <a:latin typeface="Georgia Pro Cond Light" pitchFamily="18" charset="0"/>
              </a:rPr>
              <a:t> </a:t>
            </a:r>
            <a:r>
              <a:rPr lang="en-GB" sz="2000" b="1" dirty="0" smtClean="0">
                <a:solidFill>
                  <a:srgbClr val="002060"/>
                </a:solidFill>
                <a:latin typeface="Georgia Pro Cond Light" pitchFamily="18" charset="0"/>
              </a:rPr>
              <a:t>even </a:t>
            </a:r>
            <a:r>
              <a:rPr lang="en-GB" sz="2000" b="1" dirty="0">
                <a:solidFill>
                  <a:srgbClr val="002060"/>
                </a:solidFill>
                <a:latin typeface="Georgia Pro Cond Light" pitchFamily="18" charset="0"/>
              </a:rPr>
              <a:t>to this </a:t>
            </a:r>
            <a:r>
              <a:rPr lang="en-GB" sz="2000" b="1" dirty="0" smtClean="0">
                <a:solidFill>
                  <a:srgbClr val="002060"/>
                </a:solidFill>
                <a:latin typeface="Georgia Pro Cond Light" pitchFamily="18" charset="0"/>
              </a:rPr>
              <a:t>day…she </a:t>
            </a:r>
            <a:r>
              <a:rPr lang="en-GB" sz="2000" b="1" dirty="0">
                <a:solidFill>
                  <a:srgbClr val="002060"/>
                </a:solidFill>
                <a:latin typeface="Georgia Pro Cond Light" pitchFamily="18" charset="0"/>
              </a:rPr>
              <a:t>moves around in her physical body. At times, she comes to Me and expresses her motherly concern for My well being. Once she cautioned Me not to accept handkerchief from everybody</a:t>
            </a:r>
            <a:endParaRPr lang="en-IN" sz="2000" b="1" dirty="0">
              <a:solidFill>
                <a:srgbClr val="002060"/>
              </a:solidFill>
              <a:latin typeface="Georgia Pro Cond Light"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980728"/>
            <a:ext cx="2224444" cy="3008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835696" y="6416513"/>
            <a:ext cx="2304256" cy="369332"/>
          </a:xfrm>
          <a:prstGeom prst="rect">
            <a:avLst/>
          </a:prstGeom>
          <a:noFill/>
        </p:spPr>
        <p:txBody>
          <a:bodyPr wrap="square" rtlCol="0">
            <a:spAutoFit/>
          </a:bodyPr>
          <a:lstStyle/>
          <a:p>
            <a:r>
              <a:rPr lang="en-GB" b="1" i="1" dirty="0" smtClean="0">
                <a:latin typeface="Georgia Pro Cond Light" pitchFamily="18" charset="0"/>
              </a:rPr>
              <a:t>-6</a:t>
            </a:r>
            <a:r>
              <a:rPr lang="en-GB" b="1" i="1" baseline="30000" dirty="0" smtClean="0">
                <a:latin typeface="Georgia Pro Cond Light" pitchFamily="18" charset="0"/>
              </a:rPr>
              <a:t>th</a:t>
            </a:r>
            <a:r>
              <a:rPr lang="en-GB" b="1" i="1" dirty="0" smtClean="0">
                <a:latin typeface="Georgia Pro Cond Light" pitchFamily="18" charset="0"/>
              </a:rPr>
              <a:t> May 2001</a:t>
            </a:r>
            <a:endParaRPr lang="en-IN" b="1" i="1" dirty="0">
              <a:latin typeface="Georgia Pro Cond Light" pitchFamily="18" charset="0"/>
            </a:endParaRPr>
          </a:p>
        </p:txBody>
      </p:sp>
    </p:spTree>
    <p:extLst>
      <p:ext uri="{BB962C8B-B14F-4D97-AF65-F5344CB8AC3E}">
        <p14:creationId xmlns:p14="http://schemas.microsoft.com/office/powerpoint/2010/main" val="3305518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188640"/>
            <a:ext cx="8229600" cy="46237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sz="3600" b="1" dirty="0" smtClean="0">
                <a:solidFill>
                  <a:srgbClr val="002060"/>
                </a:solidFill>
                <a:latin typeface="Georgia Pro Cond Light" pitchFamily="18" charset="0"/>
              </a:rPr>
              <a:t>Eshwaramma’s</a:t>
            </a:r>
            <a:r>
              <a:rPr lang="en-GB" sz="3600" b="1" dirty="0">
                <a:solidFill>
                  <a:srgbClr val="002060"/>
                </a:solidFill>
                <a:latin typeface="Georgia Pro Cond Light" pitchFamily="18" charset="0"/>
              </a:rPr>
              <a:t> </a:t>
            </a:r>
            <a:r>
              <a:rPr lang="en-GB" sz="3600" b="1" dirty="0" smtClean="0">
                <a:solidFill>
                  <a:srgbClr val="002060"/>
                </a:solidFill>
                <a:latin typeface="Georgia Pro Cond Light" pitchFamily="18" charset="0"/>
              </a:rPr>
              <a:t>Gift to Her Swami !</a:t>
            </a:r>
            <a:endParaRPr lang="en-IN" sz="3600" b="1" dirty="0">
              <a:solidFill>
                <a:srgbClr val="002060"/>
              </a:solidFill>
              <a:latin typeface="Georgia Pro Cond Light" pitchFamily="18"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703240"/>
            <a:ext cx="3816424" cy="2443557"/>
          </a:xfrm>
        </p:spPr>
      </p:pic>
      <p:sp>
        <p:nvSpPr>
          <p:cNvPr id="4" name="TextBox 3"/>
          <p:cNvSpPr txBox="1"/>
          <p:nvPr/>
        </p:nvSpPr>
        <p:spPr>
          <a:xfrm>
            <a:off x="179512" y="3284984"/>
            <a:ext cx="8784976"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solidFill>
                  <a:srgbClr val="002060"/>
                </a:solidFill>
                <a:latin typeface="Georgia Pro Cond Light" pitchFamily="18" charset="0"/>
              </a:rPr>
              <a:t>“One </a:t>
            </a:r>
            <a:r>
              <a:rPr lang="en-GB" sz="2400" b="1" dirty="0">
                <a:solidFill>
                  <a:srgbClr val="002060"/>
                </a:solidFill>
                <a:latin typeface="Georgia Pro Cond Light" pitchFamily="18" charset="0"/>
              </a:rPr>
              <a:t>day </a:t>
            </a:r>
            <a:r>
              <a:rPr lang="en-GB" sz="2400" b="1" dirty="0" smtClean="0">
                <a:solidFill>
                  <a:srgbClr val="002060"/>
                </a:solidFill>
                <a:latin typeface="Georgia Pro Cond Light" pitchFamily="18" charset="0"/>
              </a:rPr>
              <a:t>Eshwaramma </a:t>
            </a:r>
            <a:r>
              <a:rPr lang="en-GB" sz="2400" b="1" dirty="0">
                <a:solidFill>
                  <a:srgbClr val="002060"/>
                </a:solidFill>
                <a:latin typeface="Georgia Pro Cond Light" pitchFamily="18" charset="0"/>
              </a:rPr>
              <a:t>came to My room early in the morning and started talking to Me. Then </a:t>
            </a:r>
            <a:r>
              <a:rPr lang="en-GB" sz="2400" b="1" dirty="0" smtClean="0">
                <a:solidFill>
                  <a:srgbClr val="002060"/>
                </a:solidFill>
                <a:latin typeface="Georgia Pro Cond Light" pitchFamily="18" charset="0"/>
              </a:rPr>
              <a:t>the boys </a:t>
            </a:r>
            <a:r>
              <a:rPr lang="en-GB" sz="2400" b="1" dirty="0">
                <a:solidFill>
                  <a:srgbClr val="002060"/>
                </a:solidFill>
                <a:latin typeface="Georgia Pro Cond Light" pitchFamily="18" charset="0"/>
              </a:rPr>
              <a:t>woke up and wanted to know with whom I was conversing. They wondered how anyone could enter My room since the lift was locked and the key was with them. Then I told that </a:t>
            </a:r>
            <a:r>
              <a:rPr lang="en-GB" sz="2400" b="1" dirty="0" smtClean="0">
                <a:solidFill>
                  <a:srgbClr val="002060"/>
                </a:solidFill>
                <a:latin typeface="Georgia Pro Cond Light" pitchFamily="18" charset="0"/>
              </a:rPr>
              <a:t>“</a:t>
            </a:r>
            <a:r>
              <a:rPr lang="en-GB" sz="2400" b="1" dirty="0" err="1" smtClean="0">
                <a:solidFill>
                  <a:srgbClr val="002060"/>
                </a:solidFill>
                <a:latin typeface="Georgia Pro Cond Light" pitchFamily="18" charset="0"/>
              </a:rPr>
              <a:t>Griham</a:t>
            </a:r>
            <a:r>
              <a:rPr lang="en-GB" sz="2400" b="1" dirty="0" smtClean="0">
                <a:solidFill>
                  <a:srgbClr val="002060"/>
                </a:solidFill>
                <a:latin typeface="Georgia Pro Cond Light" pitchFamily="18" charset="0"/>
              </a:rPr>
              <a:t> Ammayi”-Eshwaramma had </a:t>
            </a:r>
            <a:r>
              <a:rPr lang="en-GB" sz="2400" b="1" dirty="0">
                <a:solidFill>
                  <a:srgbClr val="002060"/>
                </a:solidFill>
                <a:latin typeface="Georgia Pro Cond Light" pitchFamily="18" charset="0"/>
              </a:rPr>
              <a:t>come. I showed them the belt that she gave me. It had no buckle. There are many such noble mothers in this world. But </a:t>
            </a:r>
            <a:r>
              <a:rPr lang="en-GB" sz="2400" b="1" dirty="0" smtClean="0">
                <a:solidFill>
                  <a:srgbClr val="002060"/>
                </a:solidFill>
                <a:latin typeface="Georgia Pro Cond Light" pitchFamily="18" charset="0"/>
              </a:rPr>
              <a:t>Eshwaramma </a:t>
            </a:r>
            <a:r>
              <a:rPr lang="en-GB" sz="2400" b="1" dirty="0">
                <a:solidFill>
                  <a:srgbClr val="002060"/>
                </a:solidFill>
                <a:latin typeface="Georgia Pro Cond Light" pitchFamily="18" charset="0"/>
              </a:rPr>
              <a:t>was the chosen one. I chose her to be My mother </a:t>
            </a:r>
            <a:r>
              <a:rPr lang="en-GB" sz="2400" b="1" dirty="0" smtClean="0">
                <a:solidFill>
                  <a:srgbClr val="002060"/>
                </a:solidFill>
                <a:latin typeface="Georgia Pro Cond Light" pitchFamily="18" charset="0"/>
              </a:rPr>
              <a:t>. </a:t>
            </a:r>
            <a:r>
              <a:rPr lang="en-GB" sz="2400" b="1" dirty="0">
                <a:solidFill>
                  <a:srgbClr val="002060"/>
                </a:solidFill>
                <a:latin typeface="Georgia Pro Cond Light" pitchFamily="18" charset="0"/>
              </a:rPr>
              <a:t>That is the intimate relationship between Mother </a:t>
            </a:r>
            <a:r>
              <a:rPr lang="en-GB" sz="2400" b="1" dirty="0" smtClean="0">
                <a:solidFill>
                  <a:srgbClr val="002060"/>
                </a:solidFill>
                <a:latin typeface="Georgia Pro Cond Light" pitchFamily="18" charset="0"/>
              </a:rPr>
              <a:t>Eshwaramma </a:t>
            </a:r>
            <a:r>
              <a:rPr lang="en-GB" sz="2400" b="1" dirty="0">
                <a:solidFill>
                  <a:srgbClr val="002060"/>
                </a:solidFill>
                <a:latin typeface="Georgia Pro Cond Light" pitchFamily="18" charset="0"/>
              </a:rPr>
              <a:t>and Myself</a:t>
            </a:r>
            <a:r>
              <a:rPr lang="en-GB" sz="2400" b="1" dirty="0" smtClean="0">
                <a:solidFill>
                  <a:srgbClr val="002060"/>
                </a:solidFill>
                <a:latin typeface="Georgia Pro Cond Light" pitchFamily="18" charset="0"/>
              </a:rPr>
              <a:t>.”                                   </a:t>
            </a:r>
            <a:r>
              <a:rPr lang="en-GB" sz="1600" b="1" i="1" dirty="0" smtClean="0">
                <a:solidFill>
                  <a:srgbClr val="002060"/>
                </a:solidFill>
                <a:latin typeface="Georgia Pro Cond Light" pitchFamily="18" charset="0"/>
              </a:rPr>
              <a:t>- 6</a:t>
            </a:r>
            <a:r>
              <a:rPr lang="en-GB" sz="1600" b="1" i="1" baseline="30000" dirty="0" smtClean="0">
                <a:solidFill>
                  <a:srgbClr val="002060"/>
                </a:solidFill>
                <a:latin typeface="Georgia Pro Cond Light" pitchFamily="18" charset="0"/>
              </a:rPr>
              <a:t>th</a:t>
            </a:r>
            <a:r>
              <a:rPr lang="en-GB" sz="1600" b="1" i="1" dirty="0" smtClean="0">
                <a:solidFill>
                  <a:srgbClr val="002060"/>
                </a:solidFill>
                <a:latin typeface="Georgia Pro Cond Light" pitchFamily="18" charset="0"/>
              </a:rPr>
              <a:t> May 2001- Brindavan</a:t>
            </a:r>
            <a:endParaRPr lang="en-IN" sz="1600" b="1" i="1" dirty="0">
              <a:solidFill>
                <a:srgbClr val="002060"/>
              </a:solidFill>
              <a:latin typeface="Georgia Pro Cond Light"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242806">
            <a:off x="6363972" y="530349"/>
            <a:ext cx="989226" cy="2540610"/>
          </a:xfrm>
          <a:prstGeom prst="rect">
            <a:avLst/>
          </a:prstGeom>
        </p:spPr>
      </p:pic>
    </p:spTree>
    <p:extLst>
      <p:ext uri="{BB962C8B-B14F-4D97-AF65-F5344CB8AC3E}">
        <p14:creationId xmlns:p14="http://schemas.microsoft.com/office/powerpoint/2010/main" val="1036205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7606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sz="4000" b="1" dirty="0" smtClean="0">
                <a:solidFill>
                  <a:srgbClr val="C00000"/>
                </a:solidFill>
                <a:latin typeface="Georgia Pro Cond Light" pitchFamily="18" charset="0"/>
              </a:rPr>
              <a:t> </a:t>
            </a:r>
            <a:r>
              <a:rPr lang="en-GB" sz="4000" b="1" dirty="0">
                <a:solidFill>
                  <a:srgbClr val="002060"/>
                </a:solidFill>
                <a:latin typeface="Georgia Pro Cond Light" pitchFamily="18" charset="0"/>
              </a:rPr>
              <a:t>O</a:t>
            </a:r>
            <a:r>
              <a:rPr lang="en-GB" sz="4000" b="1" dirty="0" smtClean="0">
                <a:solidFill>
                  <a:srgbClr val="002060"/>
                </a:solidFill>
                <a:latin typeface="Georgia Pro Cond Light" pitchFamily="18" charset="0"/>
              </a:rPr>
              <a:t>n East Africa Visit</a:t>
            </a:r>
            <a:endParaRPr lang="en-IN" sz="4000" b="1" dirty="0">
              <a:solidFill>
                <a:srgbClr val="002060"/>
              </a:solidFill>
              <a:latin typeface="Georgia Pro Cond Light"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272" y="116632"/>
            <a:ext cx="2038350" cy="2590800"/>
          </a:xfrm>
        </p:spPr>
      </p:pic>
      <p:sp>
        <p:nvSpPr>
          <p:cNvPr id="4" name="TextBox 3"/>
          <p:cNvSpPr txBox="1"/>
          <p:nvPr/>
        </p:nvSpPr>
        <p:spPr>
          <a:xfrm>
            <a:off x="442982" y="3867950"/>
            <a:ext cx="8280918"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solidFill>
                  <a:srgbClr val="002060"/>
                </a:solidFill>
                <a:latin typeface="Georgia Pro Cond Light" pitchFamily="18" charset="0"/>
              </a:rPr>
              <a:t>“At </a:t>
            </a:r>
            <a:r>
              <a:rPr lang="en-GB" sz="2400" b="1" dirty="0">
                <a:solidFill>
                  <a:srgbClr val="002060"/>
                </a:solidFill>
                <a:latin typeface="Georgia Pro Cond Light" pitchFamily="18" charset="0"/>
              </a:rPr>
              <a:t>the time of My departure for East Africa, </a:t>
            </a:r>
            <a:r>
              <a:rPr lang="en-GB" sz="2400" b="1" dirty="0" smtClean="0">
                <a:solidFill>
                  <a:srgbClr val="002060"/>
                </a:solidFill>
                <a:latin typeface="Georgia Pro Cond Light" pitchFamily="18" charset="0"/>
              </a:rPr>
              <a:t>Eshwaramma </a:t>
            </a:r>
            <a:r>
              <a:rPr lang="en-GB" sz="2400" b="1" dirty="0">
                <a:solidFill>
                  <a:srgbClr val="002060"/>
                </a:solidFill>
                <a:latin typeface="Georgia Pro Cond Light" pitchFamily="18" charset="0"/>
              </a:rPr>
              <a:t>tried to dissuade Me from going, saying, “Swami ! I hear there are many fierce animals in those forests and the place is full of all kinds of dangers. Therefore, You should not go there. Whatever You will, all that will come here. Then, why do You want to go there</a:t>
            </a:r>
            <a:r>
              <a:rPr lang="en-GB" sz="2400" b="1" dirty="0" smtClean="0">
                <a:solidFill>
                  <a:srgbClr val="002060"/>
                </a:solidFill>
                <a:latin typeface="Georgia Pro Cond Light" pitchFamily="18" charset="0"/>
              </a:rPr>
              <a:t>?” I </a:t>
            </a:r>
            <a:r>
              <a:rPr lang="en-GB" sz="2400" b="1" dirty="0">
                <a:solidFill>
                  <a:srgbClr val="002060"/>
                </a:solidFill>
                <a:latin typeface="Georgia Pro Cond Light" pitchFamily="18" charset="0"/>
              </a:rPr>
              <a:t>told her, “I am not going to see the wild animals there. I am going in response to the loving prayers of My devotees</a:t>
            </a:r>
            <a:r>
              <a:rPr lang="en-GB" sz="2400" b="1" dirty="0" smtClean="0">
                <a:solidFill>
                  <a:srgbClr val="002060"/>
                </a:solidFill>
                <a:latin typeface="Georgia Pro Cond Light" pitchFamily="18" charset="0"/>
              </a:rPr>
              <a:t>.”              - </a:t>
            </a:r>
            <a:r>
              <a:rPr lang="en-GB" sz="1600" b="1" i="1" dirty="0" smtClean="0">
                <a:solidFill>
                  <a:srgbClr val="002060"/>
                </a:solidFill>
                <a:latin typeface="Georgia Pro Cond Light" pitchFamily="18" charset="0"/>
              </a:rPr>
              <a:t>6</a:t>
            </a:r>
            <a:r>
              <a:rPr lang="en-GB" sz="1600" b="1" i="1" baseline="30000" dirty="0" smtClean="0">
                <a:solidFill>
                  <a:srgbClr val="002060"/>
                </a:solidFill>
                <a:latin typeface="Georgia Pro Cond Light" pitchFamily="18" charset="0"/>
              </a:rPr>
              <a:t>th</a:t>
            </a:r>
            <a:r>
              <a:rPr lang="en-GB" sz="1600" b="1" i="1" dirty="0" smtClean="0">
                <a:solidFill>
                  <a:srgbClr val="002060"/>
                </a:solidFill>
                <a:latin typeface="Georgia Pro Cond Light" pitchFamily="18" charset="0"/>
              </a:rPr>
              <a:t> May 2007 at </a:t>
            </a:r>
            <a:r>
              <a:rPr lang="en-GB" sz="1600" b="1" i="1" dirty="0" err="1" smtClean="0">
                <a:solidFill>
                  <a:srgbClr val="002060"/>
                </a:solidFill>
                <a:latin typeface="Georgia Pro Cond Light" pitchFamily="18" charset="0"/>
              </a:rPr>
              <a:t>Kodaikanal</a:t>
            </a:r>
            <a:endParaRPr lang="en-GB" sz="1600" b="1" i="1" dirty="0">
              <a:solidFill>
                <a:srgbClr val="002060"/>
              </a:solidFill>
              <a:latin typeface="Georgia Pro Cond Light"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828119"/>
            <a:ext cx="4428491" cy="273019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2315308"/>
            <a:ext cx="1893366" cy="153477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760" y="828119"/>
            <a:ext cx="1136254" cy="1733026"/>
          </a:xfrm>
          <a:prstGeom prst="rect">
            <a:avLst/>
          </a:prstGeom>
        </p:spPr>
      </p:pic>
    </p:spTree>
    <p:extLst>
      <p:ext uri="{BB962C8B-B14F-4D97-AF65-F5344CB8AC3E}">
        <p14:creationId xmlns:p14="http://schemas.microsoft.com/office/powerpoint/2010/main" val="1142029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b="1" dirty="0" smtClean="0">
                <a:solidFill>
                  <a:srgbClr val="002060"/>
                </a:solidFill>
                <a:latin typeface="Georgia Pro Cond Light" pitchFamily="18" charset="0"/>
              </a:rPr>
              <a:t>Privilege of the mother</a:t>
            </a:r>
            <a:endParaRPr lang="en-IN" b="1" dirty="0">
              <a:solidFill>
                <a:srgbClr val="002060"/>
              </a:solidFill>
              <a:latin typeface="Georgia Pro Cond Light"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3968" y="1000003"/>
            <a:ext cx="3953905" cy="5400675"/>
          </a:xfrm>
        </p:spPr>
      </p:pic>
      <p:sp>
        <p:nvSpPr>
          <p:cNvPr id="4" name="TextBox 3"/>
          <p:cNvSpPr txBox="1"/>
          <p:nvPr/>
        </p:nvSpPr>
        <p:spPr>
          <a:xfrm>
            <a:off x="313400" y="1000003"/>
            <a:ext cx="3528392" cy="35394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b="1" dirty="0" smtClean="0">
                <a:solidFill>
                  <a:srgbClr val="002060"/>
                </a:solidFill>
                <a:latin typeface="Georgia Pro Cond Light" pitchFamily="18" charset="0"/>
              </a:rPr>
              <a:t>Bhagawan granted the rare privilege of Anointing </a:t>
            </a:r>
            <a:r>
              <a:rPr lang="en-GB" sz="2800" b="1" dirty="0">
                <a:solidFill>
                  <a:srgbClr val="002060"/>
                </a:solidFill>
                <a:latin typeface="Georgia Pro Cond Light" pitchFamily="18" charset="0"/>
              </a:rPr>
              <a:t> </a:t>
            </a:r>
            <a:r>
              <a:rPr lang="en-GB" sz="2800" b="1" dirty="0" smtClean="0">
                <a:solidFill>
                  <a:srgbClr val="002060"/>
                </a:solidFill>
                <a:latin typeface="Georgia Pro Cond Light" pitchFamily="18" charset="0"/>
              </a:rPr>
              <a:t>HIM with </a:t>
            </a:r>
            <a:r>
              <a:rPr lang="en-GB" sz="2800" b="1" dirty="0">
                <a:solidFill>
                  <a:srgbClr val="002060"/>
                </a:solidFill>
                <a:latin typeface="Georgia Pro Cond Light" pitchFamily="18" charset="0"/>
              </a:rPr>
              <a:t>o</a:t>
            </a:r>
            <a:r>
              <a:rPr lang="en-GB" sz="2800" b="1" dirty="0" smtClean="0">
                <a:solidFill>
                  <a:srgbClr val="002060"/>
                </a:solidFill>
                <a:latin typeface="Georgia Pro Cond Light" pitchFamily="18" charset="0"/>
              </a:rPr>
              <a:t>il on HIS Birthday..23</a:t>
            </a:r>
            <a:r>
              <a:rPr lang="en-GB" sz="2800" b="1" baseline="30000" dirty="0" smtClean="0">
                <a:solidFill>
                  <a:srgbClr val="002060"/>
                </a:solidFill>
                <a:latin typeface="Georgia Pro Cond Light" pitchFamily="18" charset="0"/>
              </a:rPr>
              <a:t>rd</a:t>
            </a:r>
            <a:r>
              <a:rPr lang="en-GB" sz="2800" b="1" dirty="0" smtClean="0">
                <a:solidFill>
                  <a:srgbClr val="002060"/>
                </a:solidFill>
                <a:latin typeface="Georgia Pro Cond Light" pitchFamily="18" charset="0"/>
              </a:rPr>
              <a:t> November every Year  to Eshwaramma till she was Physically present…</a:t>
            </a:r>
            <a:endParaRPr lang="en-IN" sz="2800" b="1" dirty="0">
              <a:solidFill>
                <a:srgbClr val="002060"/>
              </a:solidFill>
              <a:latin typeface="Georgia Pro Cond Light" pitchFamily="18" charset="0"/>
            </a:endParaRPr>
          </a:p>
        </p:txBody>
      </p:sp>
    </p:spTree>
    <p:extLst>
      <p:ext uri="{BB962C8B-B14F-4D97-AF65-F5344CB8AC3E}">
        <p14:creationId xmlns:p14="http://schemas.microsoft.com/office/powerpoint/2010/main" val="1680542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57606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b="1" dirty="0" smtClean="0">
                <a:solidFill>
                  <a:srgbClr val="C00000"/>
                </a:solidFill>
                <a:latin typeface="Georgia Pro Cond Light" pitchFamily="18" charset="0"/>
              </a:rPr>
              <a:t>                       </a:t>
            </a:r>
            <a:r>
              <a:rPr lang="en-GB" b="1" dirty="0" smtClean="0">
                <a:solidFill>
                  <a:srgbClr val="002060"/>
                </a:solidFill>
                <a:latin typeface="Georgia Pro Cond Light" pitchFamily="18" charset="0"/>
              </a:rPr>
              <a:t>6</a:t>
            </a:r>
            <a:r>
              <a:rPr lang="en-GB" b="1" baseline="30000" dirty="0" smtClean="0">
                <a:solidFill>
                  <a:srgbClr val="002060"/>
                </a:solidFill>
                <a:latin typeface="Georgia Pro Cond Light" pitchFamily="18" charset="0"/>
              </a:rPr>
              <a:t>th</a:t>
            </a:r>
            <a:r>
              <a:rPr lang="en-GB" b="1" dirty="0" smtClean="0">
                <a:solidFill>
                  <a:srgbClr val="002060"/>
                </a:solidFill>
                <a:latin typeface="Georgia Pro Cond Light" pitchFamily="18" charset="0"/>
              </a:rPr>
              <a:t> May 1972</a:t>
            </a:r>
            <a:endParaRPr lang="en-IN" b="1" dirty="0">
              <a:solidFill>
                <a:srgbClr val="002060"/>
              </a:solidFill>
              <a:latin typeface="Georgia Pro Cond Light"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1960" y="1052736"/>
            <a:ext cx="3123876" cy="3240360"/>
          </a:xfrm>
        </p:spPr>
      </p:pic>
      <p:sp>
        <p:nvSpPr>
          <p:cNvPr id="5" name="TextBox 4"/>
          <p:cNvSpPr txBox="1"/>
          <p:nvPr/>
        </p:nvSpPr>
        <p:spPr>
          <a:xfrm>
            <a:off x="179512" y="266065"/>
            <a:ext cx="2808311" cy="563231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solidFill>
                  <a:srgbClr val="002060"/>
                </a:solidFill>
              </a:rPr>
              <a:t>“</a:t>
            </a:r>
            <a:r>
              <a:rPr lang="en-GB" sz="2400" b="1" dirty="0" smtClean="0">
                <a:solidFill>
                  <a:srgbClr val="002060"/>
                </a:solidFill>
                <a:latin typeface="Georgia Pro Cond Light" pitchFamily="18" charset="0"/>
              </a:rPr>
              <a:t>Eshwaramma </a:t>
            </a:r>
            <a:r>
              <a:rPr lang="en-GB" sz="2400" b="1" dirty="0">
                <a:solidFill>
                  <a:srgbClr val="002060"/>
                </a:solidFill>
                <a:latin typeface="Georgia Pro Cond Light" pitchFamily="18" charset="0"/>
              </a:rPr>
              <a:t>had finished her bath; she drank her coffee as usual quite happily, and took her seat on the inner </a:t>
            </a:r>
            <a:r>
              <a:rPr lang="en-GB" sz="2400" b="1" dirty="0" smtClean="0">
                <a:solidFill>
                  <a:srgbClr val="002060"/>
                </a:solidFill>
                <a:latin typeface="Georgia Pro Cond Light" pitchFamily="18" charset="0"/>
              </a:rPr>
              <a:t>veranda. </a:t>
            </a:r>
          </a:p>
          <a:p>
            <a:r>
              <a:rPr lang="en-GB" sz="2400" b="1" dirty="0" smtClean="0">
                <a:solidFill>
                  <a:srgbClr val="002060"/>
                </a:solidFill>
                <a:latin typeface="Georgia Pro Cond Light" pitchFamily="18" charset="0"/>
              </a:rPr>
              <a:t>All </a:t>
            </a:r>
            <a:r>
              <a:rPr lang="en-GB" sz="2400" b="1" dirty="0">
                <a:solidFill>
                  <a:srgbClr val="002060"/>
                </a:solidFill>
                <a:latin typeface="Georgia Pro Cond Light" pitchFamily="18" charset="0"/>
              </a:rPr>
              <a:t>of a sudden proceeding to the bathroom, she cried out. "Swami </a:t>
            </a:r>
            <a:r>
              <a:rPr lang="en-GB" sz="2400" b="1" dirty="0" smtClean="0">
                <a:solidFill>
                  <a:srgbClr val="002060"/>
                </a:solidFill>
                <a:latin typeface="Georgia Pro Cond Light" pitchFamily="18" charset="0"/>
              </a:rPr>
              <a:t>,Swami</a:t>
            </a:r>
            <a:r>
              <a:rPr lang="en-GB" sz="2400" b="1" dirty="0">
                <a:solidFill>
                  <a:srgbClr val="002060"/>
                </a:solidFill>
                <a:latin typeface="Georgia Pro Cond Light" pitchFamily="18" charset="0"/>
              </a:rPr>
              <a:t>, Swami,'" thrice. At this, I responded: "Coming, Coming." Within that period she breathed her last</a:t>
            </a:r>
            <a:r>
              <a:rPr lang="en-GB" sz="2400" b="1" dirty="0" smtClean="0">
                <a:solidFill>
                  <a:srgbClr val="002060"/>
                </a:solidFill>
                <a:latin typeface="Georgia Pro Cond Light" pitchFamily="18" charset="0"/>
              </a:rPr>
              <a:t>.”</a:t>
            </a:r>
            <a:endParaRPr lang="en-IN" sz="2400" b="1" dirty="0">
              <a:solidFill>
                <a:srgbClr val="002060"/>
              </a:solidFill>
              <a:latin typeface="Georgia Pro Cond Light" pitchFamily="18" charset="0"/>
            </a:endParaRPr>
          </a:p>
        </p:txBody>
      </p:sp>
      <p:sp>
        <p:nvSpPr>
          <p:cNvPr id="6" name="TextBox 5"/>
          <p:cNvSpPr txBox="1"/>
          <p:nvPr/>
        </p:nvSpPr>
        <p:spPr>
          <a:xfrm>
            <a:off x="3316198" y="4560009"/>
            <a:ext cx="5144234"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solidFill>
                  <a:srgbClr val="002060"/>
                </a:solidFill>
                <a:latin typeface="Georgia Pro Cond Light" pitchFamily="18" charset="0"/>
              </a:rPr>
              <a:t>“It </a:t>
            </a:r>
            <a:r>
              <a:rPr lang="en-GB" sz="2400" b="1" dirty="0">
                <a:solidFill>
                  <a:srgbClr val="002060"/>
                </a:solidFill>
                <a:latin typeface="Georgia Pro Cond Light" pitchFamily="18" charset="0"/>
              </a:rPr>
              <a:t>was like the </a:t>
            </a:r>
            <a:r>
              <a:rPr lang="en-GB" sz="2400" b="1" dirty="0" smtClean="0">
                <a:solidFill>
                  <a:srgbClr val="002060"/>
                </a:solidFill>
                <a:latin typeface="Georgia Pro Cond Light" pitchFamily="18" charset="0"/>
              </a:rPr>
              <a:t>elephant Gajendra‘s </a:t>
            </a:r>
            <a:r>
              <a:rPr lang="en-GB" sz="2400" b="1" dirty="0">
                <a:solidFill>
                  <a:srgbClr val="002060"/>
                </a:solidFill>
                <a:latin typeface="Georgia Pro Cond Light" pitchFamily="18" charset="0"/>
              </a:rPr>
              <a:t>calling and the Lord proceeding to bless it - the two wires achieving connection, the release happening instantaneously</a:t>
            </a:r>
            <a:r>
              <a:rPr lang="en-GB" dirty="0" smtClean="0">
                <a:solidFill>
                  <a:srgbClr val="002060"/>
                </a:solidFill>
              </a:rPr>
              <a:t>.”</a:t>
            </a:r>
            <a:endParaRPr lang="en-IN" dirty="0">
              <a:solidFill>
                <a:srgbClr val="002060"/>
              </a:solidFill>
            </a:endParaRPr>
          </a:p>
        </p:txBody>
      </p:sp>
      <p:sp>
        <p:nvSpPr>
          <p:cNvPr id="7" name="TextBox 6"/>
          <p:cNvSpPr txBox="1"/>
          <p:nvPr/>
        </p:nvSpPr>
        <p:spPr>
          <a:xfrm>
            <a:off x="4572000" y="6145730"/>
            <a:ext cx="3888432" cy="369332"/>
          </a:xfrm>
          <a:prstGeom prst="rect">
            <a:avLst/>
          </a:prstGeom>
          <a:noFill/>
        </p:spPr>
        <p:txBody>
          <a:bodyPr wrap="square" rtlCol="0">
            <a:spAutoFit/>
          </a:bodyPr>
          <a:lstStyle/>
          <a:p>
            <a:pPr algn="r"/>
            <a:r>
              <a:rPr lang="en-GB" b="1" i="1" dirty="0" smtClean="0">
                <a:latin typeface="Georgia Pro Cond Light" pitchFamily="18" charset="0"/>
              </a:rPr>
              <a:t>-6</a:t>
            </a:r>
            <a:r>
              <a:rPr lang="en-GB" b="1" i="1" baseline="30000" dirty="0" smtClean="0">
                <a:latin typeface="Georgia Pro Cond Light" pitchFamily="18" charset="0"/>
              </a:rPr>
              <a:t>th</a:t>
            </a:r>
            <a:r>
              <a:rPr lang="en-GB" b="1" i="1" dirty="0" smtClean="0">
                <a:latin typeface="Georgia Pro Cond Light" pitchFamily="18" charset="0"/>
              </a:rPr>
              <a:t> May 1983</a:t>
            </a:r>
            <a:endParaRPr lang="en-IN" b="1" i="1" dirty="0">
              <a:latin typeface="Georgia Pro Cond Light" pitchFamily="18" charset="0"/>
            </a:endParaRPr>
          </a:p>
        </p:txBody>
      </p:sp>
    </p:spTree>
    <p:extLst>
      <p:ext uri="{BB962C8B-B14F-4D97-AF65-F5344CB8AC3E}">
        <p14:creationId xmlns:p14="http://schemas.microsoft.com/office/powerpoint/2010/main" val="180756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r>
              <a:rPr lang="en-GB" dirty="0" smtClean="0"/>
              <a:t/>
            </a:r>
            <a:br>
              <a:rPr lang="en-GB" dirty="0" smtClean="0"/>
            </a:br>
            <a:endParaRPr lang="en-IN" dirty="0"/>
          </a:p>
        </p:txBody>
      </p:sp>
      <p:sp>
        <p:nvSpPr>
          <p:cNvPr id="3" name="Content Placeholder 2"/>
          <p:cNvSpPr>
            <a:spLocks noGrp="1"/>
          </p:cNvSpPr>
          <p:nvPr>
            <p:ph idx="1"/>
          </p:nvPr>
        </p:nvSpPr>
        <p:spPr>
          <a:xfrm>
            <a:off x="323528" y="1484784"/>
            <a:ext cx="8568952" cy="5112568"/>
          </a:xfrm>
        </p:spPr>
        <p:txBody>
          <a:bodyPr/>
          <a:lstStyle/>
          <a:p>
            <a:pPr marL="0" indent="0" algn="ctr">
              <a:buNone/>
            </a:pPr>
            <a:r>
              <a:rPr lang="en-GB" b="1" i="1" dirty="0" smtClean="0">
                <a:latin typeface="Georgia Pro Cond Light" pitchFamily="18" charset="0"/>
              </a:rPr>
              <a:t>Sri Sathya Sai Seva Organisations</a:t>
            </a:r>
          </a:p>
          <a:p>
            <a:pPr marL="0" indent="0" algn="ctr">
              <a:buNone/>
            </a:pPr>
            <a:r>
              <a:rPr lang="en-GB" sz="2400" b="1" i="1" u="sng" dirty="0" smtClean="0">
                <a:latin typeface="Georgia Pro Cond Light" pitchFamily="18" charset="0"/>
              </a:rPr>
              <a:t>Karnataka South</a:t>
            </a:r>
          </a:p>
          <a:p>
            <a:pPr marL="0" indent="0">
              <a:buNone/>
            </a:pPr>
            <a:endParaRPr lang="en-GB" b="1" i="1" dirty="0" smtClean="0">
              <a:latin typeface="Georgia Pro Cond Light" pitchFamily="18" charset="0"/>
            </a:endParaRPr>
          </a:p>
          <a:p>
            <a:pPr marL="0" indent="0">
              <a:buNone/>
            </a:pPr>
            <a:r>
              <a:rPr lang="en-GB" b="1" i="1" dirty="0" smtClean="0">
                <a:latin typeface="Georgia Pro Cond Light" pitchFamily="18" charset="0"/>
              </a:rPr>
              <a:t>Sai </a:t>
            </a:r>
            <a:r>
              <a:rPr lang="en-GB" b="1" i="1" dirty="0">
                <a:latin typeface="Georgia Pro Cond Light" pitchFamily="18" charset="0"/>
              </a:rPr>
              <a:t>Ram,</a:t>
            </a:r>
          </a:p>
          <a:p>
            <a:pPr marL="0" indent="0">
              <a:buNone/>
            </a:pPr>
            <a:r>
              <a:rPr lang="en-GB" b="1" i="1" dirty="0">
                <a:latin typeface="Georgia Pro Cond Light" pitchFamily="18" charset="0"/>
              </a:rPr>
              <a:t>This Presentation is a collection of  gems culled out of Bhagawan’s Discourses given on </a:t>
            </a:r>
            <a:endParaRPr lang="en-GB" b="1" i="1" dirty="0" smtClean="0">
              <a:latin typeface="Georgia Pro Cond Light" pitchFamily="18" charset="0"/>
            </a:endParaRPr>
          </a:p>
          <a:p>
            <a:pPr marL="0" indent="0">
              <a:buNone/>
            </a:pPr>
            <a:r>
              <a:rPr lang="en-GB" b="1" i="1" dirty="0" smtClean="0">
                <a:latin typeface="Georgia Pro Cond Light" pitchFamily="18" charset="0"/>
              </a:rPr>
              <a:t>Mother Eshwaramma,  for us  </a:t>
            </a:r>
            <a:r>
              <a:rPr lang="en-GB" b="1" i="1" dirty="0">
                <a:latin typeface="Georgia Pro Cond Light" pitchFamily="18" charset="0"/>
              </a:rPr>
              <a:t>to understand the inner significance of observing </a:t>
            </a:r>
            <a:r>
              <a:rPr lang="en-GB" b="1" i="1" dirty="0" smtClean="0">
                <a:latin typeface="Georgia Pro Cond Light" pitchFamily="18" charset="0"/>
              </a:rPr>
              <a:t>6</a:t>
            </a:r>
            <a:r>
              <a:rPr lang="en-GB" b="1" i="1" baseline="30000" dirty="0" smtClean="0">
                <a:latin typeface="Georgia Pro Cond Light" pitchFamily="18" charset="0"/>
              </a:rPr>
              <a:t>th</a:t>
            </a:r>
            <a:r>
              <a:rPr lang="en-GB" b="1" i="1" dirty="0" smtClean="0">
                <a:latin typeface="Georgia Pro Cond Light" pitchFamily="18" charset="0"/>
              </a:rPr>
              <a:t> of May  </a:t>
            </a:r>
            <a:r>
              <a:rPr lang="en-GB" b="1" i="1" dirty="0">
                <a:latin typeface="Georgia Pro Cond Light" pitchFamily="18" charset="0"/>
              </a:rPr>
              <a:t>every year as Eshwaramma Day…</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4340" y="183871"/>
            <a:ext cx="1299884" cy="1156897"/>
          </a:xfrm>
          <a:prstGeom prst="rect">
            <a:avLst/>
          </a:prstGeom>
        </p:spPr>
      </p:pic>
    </p:spTree>
    <p:extLst>
      <p:ext uri="{BB962C8B-B14F-4D97-AF65-F5344CB8AC3E}">
        <p14:creationId xmlns:p14="http://schemas.microsoft.com/office/powerpoint/2010/main" val="4099409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b="1" dirty="0" smtClean="0">
                <a:solidFill>
                  <a:srgbClr val="002060"/>
                </a:solidFill>
                <a:latin typeface="Georgia Pro Cond Light" pitchFamily="18" charset="0"/>
              </a:rPr>
              <a:t>My Life is My Message</a:t>
            </a:r>
            <a:endParaRPr lang="en-IN" b="1" dirty="0">
              <a:solidFill>
                <a:srgbClr val="002060"/>
              </a:solidFill>
              <a:latin typeface="Georgia Pro Cond Light" pitchFamily="18"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109012"/>
            <a:ext cx="8229600" cy="4458221"/>
          </a:xfrm>
        </p:spPr>
      </p:pic>
      <p:sp>
        <p:nvSpPr>
          <p:cNvPr id="4" name="TextBox 3"/>
          <p:cNvSpPr txBox="1"/>
          <p:nvPr/>
        </p:nvSpPr>
        <p:spPr>
          <a:xfrm>
            <a:off x="827584" y="5567234"/>
            <a:ext cx="7488832"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solidFill>
                  <a:srgbClr val="002060"/>
                </a:solidFill>
                <a:latin typeface="Georgia Pro Cond Light" pitchFamily="18" charset="0"/>
              </a:rPr>
              <a:t>To Demonstrate Idealism…Bhagawan Himself visited the Samadhi of the </a:t>
            </a:r>
            <a:r>
              <a:rPr lang="en-GB" sz="2400" b="1" dirty="0" smtClean="0">
                <a:solidFill>
                  <a:srgbClr val="002060"/>
                </a:solidFill>
                <a:latin typeface="Georgia Pro Cond Light" pitchFamily="18" charset="0"/>
              </a:rPr>
              <a:t>mother every Year  </a:t>
            </a:r>
            <a:r>
              <a:rPr lang="en-GB" sz="2400" b="1" dirty="0" smtClean="0">
                <a:solidFill>
                  <a:srgbClr val="002060"/>
                </a:solidFill>
                <a:latin typeface="Georgia Pro Cond Light" pitchFamily="18" charset="0"/>
              </a:rPr>
              <a:t>to Show </a:t>
            </a:r>
            <a:r>
              <a:rPr lang="en-GB" sz="2400" b="1" dirty="0" smtClean="0">
                <a:solidFill>
                  <a:srgbClr val="002060"/>
                </a:solidFill>
                <a:latin typeface="Georgia Pro Cond Light" pitchFamily="18" charset="0"/>
              </a:rPr>
              <a:t>Gratitude…</a:t>
            </a:r>
            <a:endParaRPr lang="en-IN" sz="2400" b="1" dirty="0">
              <a:solidFill>
                <a:srgbClr val="002060"/>
              </a:solidFill>
              <a:latin typeface="Georgia Pro Cond Light" pitchFamily="18" charset="0"/>
            </a:endParaRPr>
          </a:p>
        </p:txBody>
      </p:sp>
    </p:spTree>
    <p:extLst>
      <p:ext uri="{BB962C8B-B14F-4D97-AF65-F5344CB8AC3E}">
        <p14:creationId xmlns:p14="http://schemas.microsoft.com/office/powerpoint/2010/main" val="993732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b="1" u="sng" dirty="0" smtClean="0">
                <a:latin typeface="Georgia Pro Cond Light" pitchFamily="18" charset="0"/>
              </a:rPr>
              <a:t>Eshwaramma Day</a:t>
            </a:r>
            <a:endParaRPr lang="en-IN" b="1" u="sng" dirty="0">
              <a:latin typeface="Georgia Pro Cond Light" pitchFamily="18" charset="0"/>
            </a:endParaRPr>
          </a:p>
        </p:txBody>
      </p:sp>
      <p:sp>
        <p:nvSpPr>
          <p:cNvPr id="3" name="Content Placeholder 2"/>
          <p:cNvSpPr>
            <a:spLocks noGrp="1"/>
          </p:cNvSpPr>
          <p:nvPr>
            <p:ph idx="1"/>
          </p:nvPr>
        </p:nvSpPr>
        <p:spPr>
          <a:xfrm>
            <a:off x="457200" y="980728"/>
            <a:ext cx="8229600" cy="5145435"/>
          </a:xfrm>
        </p:spPr>
        <p:txBody>
          <a:bodyPr>
            <a:normAutofit/>
          </a:bodyPr>
          <a:lstStyle/>
          <a:p>
            <a:pPr marL="0" indent="0" algn="ctr">
              <a:buNone/>
            </a:pPr>
            <a:r>
              <a:rPr lang="en-GB" sz="6600" b="1" dirty="0" smtClean="0">
                <a:latin typeface="Georgia Pro Cond Light" pitchFamily="18" charset="0"/>
              </a:rPr>
              <a:t>Thank You </a:t>
            </a:r>
          </a:p>
          <a:p>
            <a:pPr marL="0" indent="0" algn="ctr">
              <a:buNone/>
            </a:pPr>
            <a:r>
              <a:rPr lang="en-GB" sz="6600" b="1" dirty="0" smtClean="0">
                <a:latin typeface="Georgia Pro Cond Light" pitchFamily="18" charset="0"/>
              </a:rPr>
              <a:t>&amp;</a:t>
            </a:r>
          </a:p>
          <a:p>
            <a:pPr marL="0" indent="0" algn="ctr">
              <a:buNone/>
            </a:pPr>
            <a:r>
              <a:rPr lang="en-GB" sz="6600" b="1" dirty="0" smtClean="0">
                <a:latin typeface="Georgia Pro Cond Light" pitchFamily="18" charset="0"/>
              </a:rPr>
              <a:t>Jai Sai Ram</a:t>
            </a:r>
            <a:endParaRPr lang="en-IN" sz="6600" b="1" dirty="0">
              <a:latin typeface="Georgia Pro Cond Light" pitchFamily="18" charset="0"/>
            </a:endParaRPr>
          </a:p>
        </p:txBody>
      </p:sp>
    </p:spTree>
    <p:extLst>
      <p:ext uri="{BB962C8B-B14F-4D97-AF65-F5344CB8AC3E}">
        <p14:creationId xmlns:p14="http://schemas.microsoft.com/office/powerpoint/2010/main" val="236640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style>
          <a:lnRef idx="2">
            <a:schemeClr val="accent2"/>
          </a:lnRef>
          <a:fillRef idx="1">
            <a:schemeClr val="lt1"/>
          </a:fillRef>
          <a:effectRef idx="0">
            <a:schemeClr val="accent2"/>
          </a:effectRef>
          <a:fontRef idx="minor">
            <a:schemeClr val="dk1"/>
          </a:fontRef>
        </p:style>
        <p:txBody>
          <a:bodyPr>
            <a:normAutofit/>
          </a:bodyPr>
          <a:lstStyle/>
          <a:p>
            <a:r>
              <a:rPr lang="en-GB" sz="3600" b="1" dirty="0" smtClean="0">
                <a:solidFill>
                  <a:schemeClr val="bg2"/>
                </a:solidFill>
                <a:latin typeface="Georgia Pro Cond Light" pitchFamily="18" charset="0"/>
              </a:rPr>
              <a:t>Eshwaramma Day is Childrens’ Day</a:t>
            </a:r>
            <a:endParaRPr lang="en-IN" sz="3600" b="1" dirty="0">
              <a:solidFill>
                <a:schemeClr val="bg2"/>
              </a:solidFill>
              <a:latin typeface="Georgia Pro Cond Light" pitchFamily="18" charset="0"/>
            </a:endParaRPr>
          </a:p>
        </p:txBody>
      </p:sp>
      <p:sp>
        <p:nvSpPr>
          <p:cNvPr id="4" name="TextBox 3"/>
          <p:cNvSpPr txBox="1"/>
          <p:nvPr/>
        </p:nvSpPr>
        <p:spPr>
          <a:xfrm>
            <a:off x="5580111" y="1556792"/>
            <a:ext cx="2888651" cy="415498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solidFill>
                  <a:schemeClr val="bg2"/>
                </a:solidFill>
                <a:latin typeface="Georgia Pro Cond Light" pitchFamily="18" charset="0"/>
              </a:rPr>
              <a:t>“This </a:t>
            </a:r>
            <a:r>
              <a:rPr lang="en-GB" sz="2400" b="1" dirty="0">
                <a:solidFill>
                  <a:schemeClr val="bg2"/>
                </a:solidFill>
                <a:latin typeface="Georgia Pro Cond Light" pitchFamily="18" charset="0"/>
              </a:rPr>
              <a:t>day is </a:t>
            </a:r>
            <a:r>
              <a:rPr lang="en-GB" sz="2400" b="1" dirty="0" smtClean="0">
                <a:solidFill>
                  <a:schemeClr val="bg2"/>
                </a:solidFill>
                <a:latin typeface="Georgia Pro Cond Light" pitchFamily="18" charset="0"/>
              </a:rPr>
              <a:t>Eshwaramma </a:t>
            </a:r>
            <a:r>
              <a:rPr lang="en-GB" sz="2400" b="1" dirty="0">
                <a:solidFill>
                  <a:schemeClr val="bg2"/>
                </a:solidFill>
                <a:latin typeface="Georgia Pro Cond Light" pitchFamily="18" charset="0"/>
              </a:rPr>
              <a:t>Day. The significance of the Day is that it is celebrated as Children's Day, a day when little children are to be reminded of the </a:t>
            </a:r>
            <a:r>
              <a:rPr lang="en-GB" sz="2400" b="1" dirty="0" smtClean="0">
                <a:solidFill>
                  <a:schemeClr val="bg2"/>
                </a:solidFill>
                <a:latin typeface="Georgia Pro Cond Light" pitchFamily="18" charset="0"/>
              </a:rPr>
              <a:t>ideal- a </a:t>
            </a:r>
            <a:r>
              <a:rPr lang="en-GB" sz="2400" b="1" dirty="0">
                <a:solidFill>
                  <a:schemeClr val="bg2"/>
                </a:solidFill>
                <a:latin typeface="Georgia Pro Cond Light" pitchFamily="18" charset="0"/>
              </a:rPr>
              <a:t>day when </a:t>
            </a:r>
            <a:r>
              <a:rPr lang="en-GB" sz="2400" b="1" dirty="0" smtClean="0">
                <a:solidFill>
                  <a:schemeClr val="bg2"/>
                </a:solidFill>
                <a:latin typeface="Georgia Pro Cond Light" pitchFamily="18" charset="0"/>
              </a:rPr>
              <a:t>Eshwaramma presented </a:t>
            </a:r>
            <a:r>
              <a:rPr lang="en-GB" sz="2400" b="1" dirty="0">
                <a:solidFill>
                  <a:schemeClr val="bg2"/>
                </a:solidFill>
                <a:latin typeface="Georgia Pro Cond Light" pitchFamily="18" charset="0"/>
              </a:rPr>
              <a:t>an ideal</a:t>
            </a:r>
            <a:r>
              <a:rPr lang="en-GB" sz="2400" b="1" dirty="0" smtClean="0">
                <a:solidFill>
                  <a:schemeClr val="bg2"/>
                </a:solidFill>
                <a:latin typeface="Georgia Pro Cond Light" pitchFamily="18" charset="0"/>
              </a:rPr>
              <a:t>.”</a:t>
            </a:r>
            <a:endParaRPr lang="en-IN" sz="2400" b="1" dirty="0">
              <a:solidFill>
                <a:schemeClr val="bg2"/>
              </a:solidFill>
              <a:latin typeface="Georgia Pro Cond Light" pitchFamily="18"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412776"/>
            <a:ext cx="4060794" cy="4525963"/>
          </a:xfrm>
        </p:spPr>
      </p:pic>
      <p:sp>
        <p:nvSpPr>
          <p:cNvPr id="8" name="TextBox 7"/>
          <p:cNvSpPr txBox="1"/>
          <p:nvPr/>
        </p:nvSpPr>
        <p:spPr>
          <a:xfrm>
            <a:off x="5203484" y="6021288"/>
            <a:ext cx="3888432" cy="369332"/>
          </a:xfrm>
          <a:prstGeom prst="rect">
            <a:avLst/>
          </a:prstGeom>
          <a:noFill/>
        </p:spPr>
        <p:txBody>
          <a:bodyPr wrap="square" rtlCol="0">
            <a:spAutoFit/>
          </a:bodyPr>
          <a:lstStyle/>
          <a:p>
            <a:r>
              <a:rPr lang="en-GB" dirty="0" smtClean="0">
                <a:solidFill>
                  <a:srgbClr val="C00000"/>
                </a:solidFill>
              </a:rPr>
              <a:t>-</a:t>
            </a:r>
            <a:r>
              <a:rPr lang="en-GB" sz="1600" b="1" i="1" dirty="0" smtClean="0">
                <a:latin typeface="Georgia Pro Cond Light" pitchFamily="18" charset="0"/>
              </a:rPr>
              <a:t>6</a:t>
            </a:r>
            <a:r>
              <a:rPr lang="en-GB" sz="1600" b="1" i="1" baseline="30000" dirty="0" smtClean="0">
                <a:latin typeface="Georgia Pro Cond Light" pitchFamily="18" charset="0"/>
              </a:rPr>
              <a:t>th</a:t>
            </a:r>
            <a:r>
              <a:rPr lang="en-GB" sz="1600" b="1" i="1" dirty="0" smtClean="0">
                <a:latin typeface="Georgia Pro Cond Light" pitchFamily="18" charset="0"/>
              </a:rPr>
              <a:t> May 1983 Prashanthi Nilayam</a:t>
            </a:r>
            <a:endParaRPr lang="en-IN" sz="1600" b="1" i="1" dirty="0">
              <a:latin typeface="Georgia Pro Cond Light" pitchFamily="18" charset="0"/>
            </a:endParaRPr>
          </a:p>
        </p:txBody>
      </p:sp>
    </p:spTree>
    <p:extLst>
      <p:ext uri="{BB962C8B-B14F-4D97-AF65-F5344CB8AC3E}">
        <p14:creationId xmlns:p14="http://schemas.microsoft.com/office/powerpoint/2010/main" val="1335809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778098"/>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GB" b="1" dirty="0" smtClean="0">
                <a:solidFill>
                  <a:srgbClr val="002060"/>
                </a:solidFill>
                <a:latin typeface="Georgia Pro Cond Light" pitchFamily="18" charset="0"/>
              </a:rPr>
              <a:t>Eshwaramma- the Chosen Mother…</a:t>
            </a:r>
            <a:endParaRPr lang="en-IN" b="1" dirty="0">
              <a:solidFill>
                <a:srgbClr val="002060"/>
              </a:solidFill>
              <a:latin typeface="Georgia Pro Cond Light"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7944" y="1412775"/>
            <a:ext cx="3672408" cy="5072387"/>
          </a:xfrm>
        </p:spPr>
      </p:pic>
      <p:sp>
        <p:nvSpPr>
          <p:cNvPr id="6" name="TextBox 5"/>
          <p:cNvSpPr txBox="1"/>
          <p:nvPr/>
        </p:nvSpPr>
        <p:spPr>
          <a:xfrm>
            <a:off x="251520" y="1833498"/>
            <a:ext cx="3096344"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a:solidFill>
                  <a:srgbClr val="002060"/>
                </a:solidFill>
                <a:latin typeface="Georgia Pro Cond Light" pitchFamily="18" charset="0"/>
              </a:rPr>
              <a:t>Unlike mortals, an Avatar </a:t>
            </a:r>
            <a:r>
              <a:rPr lang="en-GB" sz="2400" b="1" dirty="0" smtClean="0">
                <a:solidFill>
                  <a:srgbClr val="002060"/>
                </a:solidFill>
                <a:latin typeface="Georgia Pro Cond Light" pitchFamily="18" charset="0"/>
              </a:rPr>
              <a:t>selects </a:t>
            </a:r>
            <a:r>
              <a:rPr lang="en-GB" sz="2400" b="1" dirty="0">
                <a:solidFill>
                  <a:srgbClr val="002060"/>
                </a:solidFill>
                <a:latin typeface="Georgia Pro Cond Light" pitchFamily="18" charset="0"/>
              </a:rPr>
              <a:t>HIS parents..</a:t>
            </a:r>
          </a:p>
          <a:p>
            <a:r>
              <a:rPr lang="en-GB" sz="2400" b="1" dirty="0">
                <a:solidFill>
                  <a:srgbClr val="002060"/>
                </a:solidFill>
                <a:latin typeface="Georgia Pro Cond Light" pitchFamily="18" charset="0"/>
              </a:rPr>
              <a:t>Our Bhagawan, chose </a:t>
            </a:r>
          </a:p>
          <a:p>
            <a:r>
              <a:rPr lang="en-GB" sz="2400" b="1" dirty="0">
                <a:solidFill>
                  <a:srgbClr val="002060"/>
                </a:solidFill>
                <a:latin typeface="Georgia Pro Cond Light" pitchFamily="18" charset="0"/>
              </a:rPr>
              <a:t>the humble couple of </a:t>
            </a:r>
          </a:p>
          <a:p>
            <a:r>
              <a:rPr lang="en-GB" sz="2400" b="1" dirty="0">
                <a:solidFill>
                  <a:srgbClr val="002060"/>
                </a:solidFill>
                <a:latin typeface="Georgia Pro Cond Light" pitchFamily="18" charset="0"/>
              </a:rPr>
              <a:t>Eshwaramma and </a:t>
            </a:r>
          </a:p>
          <a:p>
            <a:r>
              <a:rPr lang="en-GB" sz="2400" b="1" dirty="0">
                <a:solidFill>
                  <a:srgbClr val="002060"/>
                </a:solidFill>
                <a:latin typeface="Georgia Pro Cond Light" pitchFamily="18" charset="0"/>
              </a:rPr>
              <a:t>Pedda Venkappa Raju </a:t>
            </a:r>
          </a:p>
          <a:p>
            <a:r>
              <a:rPr lang="en-GB" sz="2400" b="1" dirty="0">
                <a:solidFill>
                  <a:srgbClr val="002060"/>
                </a:solidFill>
                <a:latin typeface="Georgia Pro Cond Light" pitchFamily="18" charset="0"/>
              </a:rPr>
              <a:t>as HIS parents!</a:t>
            </a:r>
          </a:p>
        </p:txBody>
      </p:sp>
    </p:spTree>
    <p:extLst>
      <p:ext uri="{BB962C8B-B14F-4D97-AF65-F5344CB8AC3E}">
        <p14:creationId xmlns:p14="http://schemas.microsoft.com/office/powerpoint/2010/main" val="2985222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32048"/>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IN" b="1" dirty="0">
                <a:solidFill>
                  <a:srgbClr val="002060"/>
                </a:solidFill>
                <a:latin typeface="Georgia Pro Cond Light" pitchFamily="18" charset="0"/>
              </a:rPr>
              <a:t>Birth of the Avatar</a:t>
            </a:r>
            <a:r>
              <a:rPr lang="en-IN" b="1" dirty="0">
                <a:solidFill>
                  <a:schemeClr val="bg2"/>
                </a:solidFill>
                <a:latin typeface="Georgia Pro Cond Light" pitchFamily="18" charset="0"/>
              </a:rPr>
              <a:t>…..</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09" y="3176873"/>
            <a:ext cx="2255837"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341" y="3185483"/>
            <a:ext cx="4164243" cy="3009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2708920"/>
            <a:ext cx="8229600" cy="3417243"/>
          </a:xfrm>
        </p:spPr>
        <p:txBody>
          <a:bodyPr/>
          <a:lstStyle/>
          <a:p>
            <a:r>
              <a:rPr lang="en-GB" dirty="0" smtClean="0"/>
              <a:t> </a:t>
            </a:r>
            <a:endParaRPr lang="en-IN" dirty="0"/>
          </a:p>
        </p:txBody>
      </p:sp>
      <p:sp>
        <p:nvSpPr>
          <p:cNvPr id="4" name="TextBox 3"/>
          <p:cNvSpPr txBox="1"/>
          <p:nvPr/>
        </p:nvSpPr>
        <p:spPr>
          <a:xfrm>
            <a:off x="610400" y="760636"/>
            <a:ext cx="7992888"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solidFill>
                  <a:srgbClr val="002060"/>
                </a:solidFill>
                <a:latin typeface="Georgia Pro Cond Light" pitchFamily="18" charset="0"/>
              </a:rPr>
              <a:t>“Once the mother of this body Eshwaramma went to the well to fetch water. Suddenly she felt giddy and also heard an Ethereal Voice “ I am entering your Body” She was fear stricken and was at a loss to know what was entering her body. Whether it was  a ghost, a spirit or an Angel. She heard the voice again “ I am entering your body for the Welfare of the World”</a:t>
            </a:r>
            <a:endParaRPr lang="en-IN" sz="2400" b="1" dirty="0">
              <a:solidFill>
                <a:srgbClr val="002060"/>
              </a:solidFill>
              <a:latin typeface="Georgia Pro Cond Light" pitchFamily="18" charset="0"/>
            </a:endParaRPr>
          </a:p>
        </p:txBody>
      </p:sp>
      <p:sp>
        <p:nvSpPr>
          <p:cNvPr id="5" name="TextBox 4"/>
          <p:cNvSpPr txBox="1"/>
          <p:nvPr/>
        </p:nvSpPr>
        <p:spPr>
          <a:xfrm>
            <a:off x="2843808" y="6381328"/>
            <a:ext cx="3096344" cy="369332"/>
          </a:xfrm>
          <a:prstGeom prst="rect">
            <a:avLst/>
          </a:prstGeom>
          <a:noFill/>
        </p:spPr>
        <p:txBody>
          <a:bodyPr wrap="square" rtlCol="0">
            <a:spAutoFit/>
          </a:bodyPr>
          <a:lstStyle/>
          <a:p>
            <a:r>
              <a:rPr lang="en-GB" b="1" i="1" dirty="0" smtClean="0">
                <a:latin typeface="Georgia Pro Cond Light" pitchFamily="18" charset="0"/>
              </a:rPr>
              <a:t>-23</a:t>
            </a:r>
            <a:r>
              <a:rPr lang="en-GB" b="1" i="1" baseline="30000" dirty="0" smtClean="0">
                <a:latin typeface="Georgia Pro Cond Light" pitchFamily="18" charset="0"/>
              </a:rPr>
              <a:t>rd</a:t>
            </a:r>
            <a:r>
              <a:rPr lang="en-GB" b="1" i="1" dirty="0" smtClean="0">
                <a:latin typeface="Georgia Pro Cond Light" pitchFamily="18" charset="0"/>
              </a:rPr>
              <a:t> November 2006</a:t>
            </a:r>
            <a:endParaRPr lang="en-IN" b="1" i="1" dirty="0">
              <a:latin typeface="Georgia Pro Cond Light" pitchFamily="18" charset="0"/>
            </a:endParaRPr>
          </a:p>
        </p:txBody>
      </p:sp>
    </p:spTree>
    <p:extLst>
      <p:ext uri="{BB962C8B-B14F-4D97-AF65-F5344CB8AC3E}">
        <p14:creationId xmlns:p14="http://schemas.microsoft.com/office/powerpoint/2010/main" val="2754210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b="1" dirty="0" smtClean="0">
                <a:solidFill>
                  <a:srgbClr val="002060"/>
                </a:solidFill>
                <a:latin typeface="Georgia Pro Cond Light" pitchFamily="18" charset="0"/>
              </a:rPr>
              <a:t>Mother of Eshwara-Eshwaramma</a:t>
            </a:r>
            <a:endParaRPr lang="en-IN" b="1" dirty="0">
              <a:solidFill>
                <a:srgbClr val="002060"/>
              </a:solidFill>
              <a:latin typeface="Georgia Pro Cond Light"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4396" y="1772816"/>
            <a:ext cx="4103248" cy="2592288"/>
          </a:xfrm>
        </p:spPr>
      </p:pic>
      <p:sp>
        <p:nvSpPr>
          <p:cNvPr id="4" name="TextBox 3"/>
          <p:cNvSpPr txBox="1"/>
          <p:nvPr/>
        </p:nvSpPr>
        <p:spPr>
          <a:xfrm>
            <a:off x="107504" y="1628800"/>
            <a:ext cx="4608512"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solidFill>
                  <a:srgbClr val="002060"/>
                </a:solidFill>
                <a:latin typeface="Georgia Pro Cond Light" pitchFamily="18" charset="0"/>
              </a:rPr>
              <a:t>“Namagiriamma </a:t>
            </a:r>
            <a:r>
              <a:rPr lang="en-GB" sz="2400" b="1" dirty="0">
                <a:solidFill>
                  <a:srgbClr val="002060"/>
                </a:solidFill>
                <a:latin typeface="Georgia Pro Cond Light" pitchFamily="18" charset="0"/>
              </a:rPr>
              <a:t>was the actual name of </a:t>
            </a:r>
            <a:r>
              <a:rPr lang="en-GB" sz="2400" b="1" dirty="0" smtClean="0">
                <a:solidFill>
                  <a:srgbClr val="002060"/>
                </a:solidFill>
                <a:latin typeface="Georgia Pro Cond Light" pitchFamily="18" charset="0"/>
              </a:rPr>
              <a:t>Eshwaramma</a:t>
            </a:r>
            <a:r>
              <a:rPr lang="en-GB" sz="2400" b="1" dirty="0">
                <a:solidFill>
                  <a:srgbClr val="002060"/>
                </a:solidFill>
                <a:latin typeface="Georgia Pro Cond Light" pitchFamily="18" charset="0"/>
              </a:rPr>
              <a:t>, given by her parents. Since Kondama Raju recognised My Divinity, he told his son, Pedda </a:t>
            </a:r>
            <a:r>
              <a:rPr lang="en-GB" sz="2400" b="1" dirty="0" smtClean="0">
                <a:solidFill>
                  <a:srgbClr val="002060"/>
                </a:solidFill>
                <a:latin typeface="Georgia Pro Cond Light" pitchFamily="18" charset="0"/>
              </a:rPr>
              <a:t>Venkappa Raju</a:t>
            </a:r>
            <a:r>
              <a:rPr lang="en-GB" sz="2400" b="1" dirty="0">
                <a:solidFill>
                  <a:srgbClr val="002060"/>
                </a:solidFill>
                <a:latin typeface="Georgia Pro Cond Light" pitchFamily="18" charset="0"/>
              </a:rPr>
              <a:t>, to change her name to </a:t>
            </a:r>
            <a:r>
              <a:rPr lang="en-GB" sz="2400" b="1" dirty="0" smtClean="0">
                <a:solidFill>
                  <a:srgbClr val="C00000"/>
                </a:solidFill>
                <a:latin typeface="Georgia Pro Cond Light" pitchFamily="18" charset="0"/>
              </a:rPr>
              <a:t>Eshwaramma</a:t>
            </a:r>
            <a:r>
              <a:rPr lang="en-GB" sz="2400" b="1" dirty="0" smtClean="0">
                <a:solidFill>
                  <a:srgbClr val="002060"/>
                </a:solidFill>
                <a:latin typeface="Georgia Pro Cond Light" pitchFamily="18" charset="0"/>
              </a:rPr>
              <a:t> </a:t>
            </a:r>
            <a:r>
              <a:rPr lang="en-GB" sz="2400" b="1" dirty="0">
                <a:solidFill>
                  <a:srgbClr val="002060"/>
                </a:solidFill>
                <a:latin typeface="Georgia Pro Cond Light" pitchFamily="18" charset="0"/>
              </a:rPr>
              <a:t>because he was very well aware that she was the mother of </a:t>
            </a:r>
            <a:r>
              <a:rPr lang="en-GB" sz="2400" b="1" dirty="0" smtClean="0">
                <a:solidFill>
                  <a:srgbClr val="002060"/>
                </a:solidFill>
                <a:latin typeface="Georgia Pro Cond Light" pitchFamily="18" charset="0"/>
              </a:rPr>
              <a:t>Eshwara Himself ! ”</a:t>
            </a:r>
            <a:endParaRPr lang="en-IN" sz="2400" b="1" dirty="0">
              <a:solidFill>
                <a:srgbClr val="002060"/>
              </a:solidFill>
              <a:latin typeface="Georgia Pro Cond Light" pitchFamily="18" charset="0"/>
            </a:endParaRPr>
          </a:p>
        </p:txBody>
      </p:sp>
      <p:sp>
        <p:nvSpPr>
          <p:cNvPr id="6" name="TextBox 5"/>
          <p:cNvSpPr txBox="1"/>
          <p:nvPr/>
        </p:nvSpPr>
        <p:spPr>
          <a:xfrm>
            <a:off x="683568" y="5229200"/>
            <a:ext cx="3744416" cy="369332"/>
          </a:xfrm>
          <a:prstGeom prst="rect">
            <a:avLst/>
          </a:prstGeom>
          <a:noFill/>
        </p:spPr>
        <p:txBody>
          <a:bodyPr wrap="square" rtlCol="0">
            <a:spAutoFit/>
          </a:bodyPr>
          <a:lstStyle/>
          <a:p>
            <a:r>
              <a:rPr lang="en-GB" b="1" dirty="0" smtClean="0">
                <a:latin typeface="Georgia Pro Cond Light" pitchFamily="18" charset="0"/>
              </a:rPr>
              <a:t>-23</a:t>
            </a:r>
            <a:r>
              <a:rPr lang="en-GB" b="1" baseline="30000" dirty="0" smtClean="0">
                <a:latin typeface="Georgia Pro Cond Light" pitchFamily="18" charset="0"/>
              </a:rPr>
              <a:t>rd</a:t>
            </a:r>
            <a:r>
              <a:rPr lang="en-GB" b="1" dirty="0" smtClean="0">
                <a:latin typeface="Georgia Pro Cond Light" pitchFamily="18" charset="0"/>
              </a:rPr>
              <a:t> November 2003</a:t>
            </a:r>
            <a:endParaRPr lang="en-IN" b="1" dirty="0">
              <a:latin typeface="Georgia Pro Cond Light" pitchFamily="18" charset="0"/>
            </a:endParaRPr>
          </a:p>
        </p:txBody>
      </p:sp>
    </p:spTree>
    <p:extLst>
      <p:ext uri="{BB962C8B-B14F-4D97-AF65-F5344CB8AC3E}">
        <p14:creationId xmlns:p14="http://schemas.microsoft.com/office/powerpoint/2010/main" val="2810481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04056"/>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b="1" u="sng" dirty="0" smtClean="0">
                <a:solidFill>
                  <a:srgbClr val="002060"/>
                </a:solidFill>
                <a:latin typeface="Georgia Pro Cond Light" pitchFamily="18" charset="0"/>
              </a:rPr>
              <a:t>Pandari Bhajans</a:t>
            </a:r>
            <a:endParaRPr lang="en-IN" b="1" u="sng" dirty="0">
              <a:solidFill>
                <a:srgbClr val="002060"/>
              </a:solidFill>
              <a:latin typeface="Georgia Pro Cond Light"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8024" y="764704"/>
            <a:ext cx="2736304" cy="2626851"/>
          </a:xfrm>
        </p:spPr>
      </p:pic>
      <p:sp>
        <p:nvSpPr>
          <p:cNvPr id="4" name="TextBox 3"/>
          <p:cNvSpPr txBox="1"/>
          <p:nvPr/>
        </p:nvSpPr>
        <p:spPr>
          <a:xfrm>
            <a:off x="415448" y="908720"/>
            <a:ext cx="3456384" cy="440120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b="1" dirty="0" smtClean="0">
                <a:solidFill>
                  <a:srgbClr val="002060"/>
                </a:solidFill>
                <a:latin typeface="Georgia Pro Cond Light" pitchFamily="18" charset="0"/>
              </a:rPr>
              <a:t>“When </a:t>
            </a:r>
            <a:r>
              <a:rPr lang="en-GB" sz="2800" b="1" dirty="0">
                <a:solidFill>
                  <a:srgbClr val="002060"/>
                </a:solidFill>
                <a:latin typeface="Georgia Pro Cond Light" pitchFamily="18" charset="0"/>
              </a:rPr>
              <a:t>I was seven and half years old, I used to teach </a:t>
            </a:r>
            <a:r>
              <a:rPr lang="en-GB" sz="2800" b="1" dirty="0" smtClean="0">
                <a:solidFill>
                  <a:srgbClr val="002060"/>
                </a:solidFill>
                <a:latin typeface="Georgia Pro Cond Light" pitchFamily="18" charset="0"/>
              </a:rPr>
              <a:t>Pandari Bhajans </a:t>
            </a:r>
            <a:r>
              <a:rPr lang="en-GB" sz="2800" b="1" dirty="0">
                <a:solidFill>
                  <a:srgbClr val="002060"/>
                </a:solidFill>
                <a:latin typeface="Georgia Pro Cond Light" pitchFamily="18" charset="0"/>
              </a:rPr>
              <a:t>to small children in our </a:t>
            </a:r>
            <a:r>
              <a:rPr lang="en-GB" sz="2800" b="1" dirty="0" smtClean="0">
                <a:solidFill>
                  <a:srgbClr val="002060"/>
                </a:solidFill>
                <a:latin typeface="Georgia Pro Cond Light" pitchFamily="18" charset="0"/>
              </a:rPr>
              <a:t>village. Eshwaramma </a:t>
            </a:r>
            <a:r>
              <a:rPr lang="en-GB" sz="2800" b="1" dirty="0">
                <a:solidFill>
                  <a:srgbClr val="002060"/>
                </a:solidFill>
                <a:latin typeface="Georgia Pro Cond Light" pitchFamily="18" charset="0"/>
              </a:rPr>
              <a:t>and Subbamma used to feel ecstatic watching Me sing </a:t>
            </a:r>
            <a:r>
              <a:rPr lang="en-GB" sz="2800" b="1" dirty="0" smtClean="0">
                <a:solidFill>
                  <a:srgbClr val="002060"/>
                </a:solidFill>
                <a:latin typeface="Georgia Pro Cond Light" pitchFamily="18" charset="0"/>
              </a:rPr>
              <a:t> &amp; dance the Pandari Bhajans to </a:t>
            </a:r>
            <a:r>
              <a:rPr lang="en-GB" sz="2800" b="1" dirty="0">
                <a:solidFill>
                  <a:srgbClr val="002060"/>
                </a:solidFill>
                <a:latin typeface="Georgia Pro Cond Light" pitchFamily="18" charset="0"/>
              </a:rPr>
              <a:t>their rhythm</a:t>
            </a:r>
            <a:r>
              <a:rPr lang="en-GB" sz="2800" b="1" dirty="0" smtClean="0">
                <a:solidFill>
                  <a:srgbClr val="002060"/>
                </a:solidFill>
                <a:latin typeface="Georgia Pro Cond Light" pitchFamily="18" charset="0"/>
              </a:rPr>
              <a:t>.” </a:t>
            </a:r>
            <a:endParaRPr lang="en-GB" sz="2800" b="1" dirty="0">
              <a:solidFill>
                <a:srgbClr val="002060"/>
              </a:solidFill>
              <a:latin typeface="Georgia Pro Cond Light"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3573016"/>
            <a:ext cx="3770687" cy="2785716"/>
          </a:xfrm>
          <a:prstGeom prst="rect">
            <a:avLst/>
          </a:prstGeom>
        </p:spPr>
      </p:pic>
      <p:sp>
        <p:nvSpPr>
          <p:cNvPr id="9" name="TextBox 8"/>
          <p:cNvSpPr txBox="1"/>
          <p:nvPr/>
        </p:nvSpPr>
        <p:spPr>
          <a:xfrm>
            <a:off x="356341" y="5934721"/>
            <a:ext cx="3598975" cy="369332"/>
          </a:xfrm>
          <a:prstGeom prst="rect">
            <a:avLst/>
          </a:prstGeom>
          <a:noFill/>
        </p:spPr>
        <p:txBody>
          <a:bodyPr wrap="square" rtlCol="0">
            <a:spAutoFit/>
          </a:bodyPr>
          <a:lstStyle/>
          <a:p>
            <a:r>
              <a:rPr lang="en-GB" b="1" dirty="0" smtClean="0"/>
              <a:t>-</a:t>
            </a:r>
            <a:r>
              <a:rPr lang="en-GB" b="1" dirty="0" smtClean="0">
                <a:latin typeface="Georgia Pro Cond Light" pitchFamily="18" charset="0"/>
              </a:rPr>
              <a:t>6</a:t>
            </a:r>
            <a:r>
              <a:rPr lang="en-GB" b="1" baseline="30000" dirty="0" smtClean="0">
                <a:latin typeface="Georgia Pro Cond Light" pitchFamily="18" charset="0"/>
              </a:rPr>
              <a:t>th</a:t>
            </a:r>
            <a:r>
              <a:rPr lang="en-GB" b="1" dirty="0" smtClean="0">
                <a:latin typeface="Georgia Pro Cond Light" pitchFamily="18" charset="0"/>
              </a:rPr>
              <a:t> May 2000- Brindavan</a:t>
            </a:r>
            <a:endParaRPr lang="en-IN" b="1" dirty="0">
              <a:latin typeface="Georgia Pro Cond Light" pitchFamily="18" charset="0"/>
            </a:endParaRPr>
          </a:p>
        </p:txBody>
      </p:sp>
    </p:spTree>
    <p:extLst>
      <p:ext uri="{BB962C8B-B14F-4D97-AF65-F5344CB8AC3E}">
        <p14:creationId xmlns:p14="http://schemas.microsoft.com/office/powerpoint/2010/main" val="1696960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432048"/>
          </a:xfrm>
        </p:spPr>
        <p:style>
          <a:lnRef idx="2">
            <a:schemeClr val="accent2"/>
          </a:lnRef>
          <a:fillRef idx="1">
            <a:schemeClr val="lt1"/>
          </a:fillRef>
          <a:effectRef idx="0">
            <a:schemeClr val="accent2"/>
          </a:effectRef>
          <a:fontRef idx="minor">
            <a:schemeClr val="dk1"/>
          </a:fontRef>
        </p:style>
        <p:txBody>
          <a:bodyPr>
            <a:noAutofit/>
          </a:bodyPr>
          <a:lstStyle/>
          <a:p>
            <a:r>
              <a:rPr lang="en-GB" sz="3600" b="1" dirty="0" smtClean="0">
                <a:solidFill>
                  <a:srgbClr val="002060"/>
                </a:solidFill>
                <a:latin typeface="Georgia Pro Cond Light" pitchFamily="18" charset="0"/>
              </a:rPr>
              <a:t>Sathya Narayana Vratha</a:t>
            </a:r>
            <a:endParaRPr lang="en-IN" sz="3600" b="1" dirty="0">
              <a:solidFill>
                <a:srgbClr val="002060"/>
              </a:solidFill>
              <a:latin typeface="Georgia Pro Cond Light"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2810" y="980728"/>
            <a:ext cx="2855972" cy="2664296"/>
          </a:xfrm>
        </p:spPr>
      </p:pic>
      <p:sp>
        <p:nvSpPr>
          <p:cNvPr id="4" name="TextBox 3"/>
          <p:cNvSpPr txBox="1"/>
          <p:nvPr/>
        </p:nvSpPr>
        <p:spPr>
          <a:xfrm>
            <a:off x="259129" y="692697"/>
            <a:ext cx="3664799" cy="501675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smtClean="0">
                <a:solidFill>
                  <a:srgbClr val="002060"/>
                </a:solidFill>
                <a:latin typeface="Georgia Pro Cond Light" pitchFamily="18" charset="0"/>
              </a:rPr>
              <a:t>“In </a:t>
            </a:r>
            <a:r>
              <a:rPr lang="en-GB" sz="2000" b="1" dirty="0">
                <a:solidFill>
                  <a:srgbClr val="002060"/>
                </a:solidFill>
                <a:latin typeface="Georgia Pro Cond Light" pitchFamily="18" charset="0"/>
              </a:rPr>
              <a:t>olden days, it was a common practice among the women of Bharat </a:t>
            </a:r>
            <a:r>
              <a:rPr lang="en-GB" sz="2000" b="1" dirty="0" smtClean="0">
                <a:solidFill>
                  <a:srgbClr val="002060"/>
                </a:solidFill>
                <a:latin typeface="Georgia Pro Cond Light" pitchFamily="18" charset="0"/>
              </a:rPr>
              <a:t>to </a:t>
            </a:r>
            <a:r>
              <a:rPr lang="en-GB" sz="2000" b="1" dirty="0">
                <a:solidFill>
                  <a:srgbClr val="002060"/>
                </a:solidFill>
                <a:latin typeface="Georgia Pro Cond Light" pitchFamily="18" charset="0"/>
              </a:rPr>
              <a:t>perform the sacred ritual of </a:t>
            </a:r>
            <a:r>
              <a:rPr lang="en-GB" sz="2000" b="1" dirty="0" err="1">
                <a:solidFill>
                  <a:srgbClr val="002060"/>
                </a:solidFill>
                <a:latin typeface="Georgia Pro Cond Light" pitchFamily="18" charset="0"/>
              </a:rPr>
              <a:t>Sathyanarayana</a:t>
            </a:r>
            <a:r>
              <a:rPr lang="en-GB" sz="2000" b="1" dirty="0">
                <a:solidFill>
                  <a:srgbClr val="002060"/>
                </a:solidFill>
                <a:latin typeface="Georgia Pro Cond Light" pitchFamily="18" charset="0"/>
              </a:rPr>
              <a:t> </a:t>
            </a:r>
            <a:r>
              <a:rPr lang="en-GB" sz="2000" b="1" dirty="0" err="1">
                <a:solidFill>
                  <a:srgbClr val="002060"/>
                </a:solidFill>
                <a:latin typeface="Georgia Pro Cond Light" pitchFamily="18" charset="0"/>
              </a:rPr>
              <a:t>Vratam</a:t>
            </a:r>
            <a:r>
              <a:rPr lang="en-GB" sz="2000" b="1" dirty="0">
                <a:solidFill>
                  <a:srgbClr val="002060"/>
                </a:solidFill>
                <a:latin typeface="Georgia Pro Cond Light" pitchFamily="18" charset="0"/>
              </a:rPr>
              <a:t>, on every </a:t>
            </a:r>
            <a:r>
              <a:rPr lang="en-GB" sz="2000" b="1" dirty="0" err="1" smtClean="0">
                <a:solidFill>
                  <a:srgbClr val="002060"/>
                </a:solidFill>
                <a:latin typeface="Georgia Pro Cond Light" pitchFamily="18" charset="0"/>
              </a:rPr>
              <a:t>poornima</a:t>
            </a:r>
            <a:r>
              <a:rPr lang="en-GB" sz="2000" b="1" dirty="0" smtClean="0">
                <a:solidFill>
                  <a:srgbClr val="002060"/>
                </a:solidFill>
                <a:latin typeface="Georgia Pro Cond Light" pitchFamily="18" charset="0"/>
              </a:rPr>
              <a:t> day.</a:t>
            </a:r>
          </a:p>
          <a:p>
            <a:r>
              <a:rPr lang="en-GB" sz="2000" b="1" dirty="0" smtClean="0">
                <a:solidFill>
                  <a:srgbClr val="002060"/>
                </a:solidFill>
                <a:latin typeface="Georgia Pro Cond Light" pitchFamily="18" charset="0"/>
              </a:rPr>
              <a:t>Likewise</a:t>
            </a:r>
            <a:r>
              <a:rPr lang="en-GB" sz="2000" b="1" dirty="0">
                <a:solidFill>
                  <a:srgbClr val="002060"/>
                </a:solidFill>
                <a:latin typeface="Georgia Pro Cond Light" pitchFamily="18" charset="0"/>
              </a:rPr>
              <a:t>, mother </a:t>
            </a:r>
            <a:r>
              <a:rPr lang="en-GB" sz="2000" b="1" dirty="0" smtClean="0">
                <a:solidFill>
                  <a:srgbClr val="002060"/>
                </a:solidFill>
                <a:latin typeface="Georgia Pro Cond Light" pitchFamily="18" charset="0"/>
              </a:rPr>
              <a:t>Eshwaramma </a:t>
            </a:r>
            <a:r>
              <a:rPr lang="en-GB" sz="2000" b="1" dirty="0">
                <a:solidFill>
                  <a:srgbClr val="002060"/>
                </a:solidFill>
                <a:latin typeface="Georgia Pro Cond Light" pitchFamily="18" charset="0"/>
              </a:rPr>
              <a:t>used to perform </a:t>
            </a:r>
            <a:r>
              <a:rPr lang="en-GB" sz="2000" b="1" dirty="0" err="1">
                <a:solidFill>
                  <a:srgbClr val="002060"/>
                </a:solidFill>
                <a:latin typeface="Georgia Pro Cond Light" pitchFamily="18" charset="0"/>
              </a:rPr>
              <a:t>Sathyanarayana</a:t>
            </a:r>
            <a:r>
              <a:rPr lang="en-GB" sz="2000" b="1" dirty="0">
                <a:solidFill>
                  <a:srgbClr val="002060"/>
                </a:solidFill>
                <a:latin typeface="Georgia Pro Cond Light" pitchFamily="18" charset="0"/>
              </a:rPr>
              <a:t> </a:t>
            </a:r>
            <a:r>
              <a:rPr lang="en-GB" sz="2000" b="1" dirty="0" err="1">
                <a:solidFill>
                  <a:srgbClr val="002060"/>
                </a:solidFill>
                <a:latin typeface="Georgia Pro Cond Light" pitchFamily="18" charset="0"/>
              </a:rPr>
              <a:t>Vratam</a:t>
            </a:r>
            <a:r>
              <a:rPr lang="en-GB" sz="2000" b="1" dirty="0">
                <a:solidFill>
                  <a:srgbClr val="002060"/>
                </a:solidFill>
                <a:latin typeface="Georgia Pro Cond Light" pitchFamily="18" charset="0"/>
              </a:rPr>
              <a:t> every full moon day in the company of </a:t>
            </a:r>
            <a:r>
              <a:rPr lang="en-GB" sz="2000" b="1" dirty="0" err="1">
                <a:solidFill>
                  <a:srgbClr val="002060"/>
                </a:solidFill>
                <a:latin typeface="Georgia Pro Cond Light" pitchFamily="18" charset="0"/>
              </a:rPr>
              <a:t>Karanam</a:t>
            </a:r>
            <a:r>
              <a:rPr lang="en-GB" sz="2000" b="1" dirty="0">
                <a:solidFill>
                  <a:srgbClr val="002060"/>
                </a:solidFill>
                <a:latin typeface="Georgia Pro Cond Light" pitchFamily="18" charset="0"/>
              </a:rPr>
              <a:t> Subbamma, who was her neighbour. </a:t>
            </a:r>
            <a:r>
              <a:rPr lang="en-GB" sz="2000" b="1" dirty="0" err="1">
                <a:solidFill>
                  <a:srgbClr val="002060"/>
                </a:solidFill>
                <a:latin typeface="Georgia Pro Cond Light" pitchFamily="18" charset="0"/>
              </a:rPr>
              <a:t>Karanam</a:t>
            </a:r>
            <a:r>
              <a:rPr lang="en-GB" sz="2000" b="1" dirty="0">
                <a:solidFill>
                  <a:srgbClr val="002060"/>
                </a:solidFill>
                <a:latin typeface="Georgia Pro Cond Light" pitchFamily="18" charset="0"/>
              </a:rPr>
              <a:t> Subbamma would often tell </a:t>
            </a:r>
            <a:r>
              <a:rPr lang="en-GB" sz="2000" b="1" dirty="0" smtClean="0">
                <a:solidFill>
                  <a:srgbClr val="002060"/>
                </a:solidFill>
                <a:latin typeface="Georgia Pro Cond Light" pitchFamily="18" charset="0"/>
              </a:rPr>
              <a:t>Eshwaramma</a:t>
            </a:r>
            <a:r>
              <a:rPr lang="en-GB" sz="2000" b="1" dirty="0">
                <a:solidFill>
                  <a:srgbClr val="002060"/>
                </a:solidFill>
                <a:latin typeface="Georgia Pro Cond Light" pitchFamily="18" charset="0"/>
              </a:rPr>
              <a:t>, "You are performing </a:t>
            </a:r>
            <a:r>
              <a:rPr lang="en-GB" sz="2000" b="1" dirty="0" err="1">
                <a:solidFill>
                  <a:srgbClr val="002060"/>
                </a:solidFill>
                <a:latin typeface="Georgia Pro Cond Light" pitchFamily="18" charset="0"/>
              </a:rPr>
              <a:t>Sathyanarayana</a:t>
            </a:r>
            <a:r>
              <a:rPr lang="en-GB" sz="2000" b="1" dirty="0">
                <a:solidFill>
                  <a:srgbClr val="002060"/>
                </a:solidFill>
                <a:latin typeface="Georgia Pro Cond Light" pitchFamily="18" charset="0"/>
              </a:rPr>
              <a:t> </a:t>
            </a:r>
            <a:r>
              <a:rPr lang="en-GB" sz="2000" b="1" dirty="0" err="1">
                <a:solidFill>
                  <a:srgbClr val="002060"/>
                </a:solidFill>
                <a:latin typeface="Georgia Pro Cond Light" pitchFamily="18" charset="0"/>
              </a:rPr>
              <a:t>Vratam</a:t>
            </a:r>
            <a:r>
              <a:rPr lang="en-GB" sz="2000" b="1" dirty="0">
                <a:solidFill>
                  <a:srgbClr val="002060"/>
                </a:solidFill>
                <a:latin typeface="Georgia Pro Cond Light" pitchFamily="18" charset="0"/>
              </a:rPr>
              <a:t>. With His blessings, you will bear a son. </a:t>
            </a:r>
            <a:endParaRPr lang="en-GB" sz="2000" b="1" dirty="0" smtClean="0">
              <a:solidFill>
                <a:srgbClr val="002060"/>
              </a:solidFill>
              <a:latin typeface="Georgia Pro Cond Light" pitchFamily="18" charset="0"/>
            </a:endParaRPr>
          </a:p>
          <a:p>
            <a:r>
              <a:rPr lang="en-GB" sz="2000" b="1" dirty="0" smtClean="0">
                <a:solidFill>
                  <a:srgbClr val="002060"/>
                </a:solidFill>
                <a:latin typeface="Georgia Pro Cond Light" pitchFamily="18" charset="0"/>
              </a:rPr>
              <a:t>I </a:t>
            </a:r>
            <a:r>
              <a:rPr lang="en-GB" sz="2000" b="1" dirty="0">
                <a:solidFill>
                  <a:srgbClr val="002060"/>
                </a:solidFill>
                <a:latin typeface="Georgia Pro Cond Light" pitchFamily="18" charset="0"/>
              </a:rPr>
              <a:t>want you to name him </a:t>
            </a:r>
            <a:r>
              <a:rPr lang="en-GB" sz="2000" b="1" dirty="0" err="1">
                <a:solidFill>
                  <a:srgbClr val="002060"/>
                </a:solidFill>
                <a:latin typeface="Georgia Pro Cond Light" pitchFamily="18" charset="0"/>
              </a:rPr>
              <a:t>Sathyanarayana</a:t>
            </a:r>
            <a:r>
              <a:rPr lang="en-GB" sz="2000" b="1" dirty="0">
                <a:solidFill>
                  <a:srgbClr val="002060"/>
                </a:solidFill>
                <a:latin typeface="Georgia Pro Cond Light" pitchFamily="18" charset="0"/>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3905315"/>
            <a:ext cx="2054546" cy="222575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3864282"/>
            <a:ext cx="1630433" cy="2307825"/>
          </a:xfrm>
          <a:prstGeom prst="rect">
            <a:avLst/>
          </a:prstGeom>
        </p:spPr>
      </p:pic>
      <p:sp>
        <p:nvSpPr>
          <p:cNvPr id="8" name="TextBox 7"/>
          <p:cNvSpPr txBox="1"/>
          <p:nvPr/>
        </p:nvSpPr>
        <p:spPr>
          <a:xfrm>
            <a:off x="471449" y="5987441"/>
            <a:ext cx="2800703" cy="369332"/>
          </a:xfrm>
          <a:prstGeom prst="rect">
            <a:avLst/>
          </a:prstGeom>
          <a:noFill/>
        </p:spPr>
        <p:txBody>
          <a:bodyPr wrap="square" rtlCol="0">
            <a:spAutoFit/>
          </a:bodyPr>
          <a:lstStyle/>
          <a:p>
            <a:r>
              <a:rPr lang="en-GB" b="1" dirty="0" smtClean="0">
                <a:latin typeface="Georgia Pro Cond Light" pitchFamily="18" charset="0"/>
              </a:rPr>
              <a:t>-23</a:t>
            </a:r>
            <a:r>
              <a:rPr lang="en-GB" b="1" baseline="30000" dirty="0" smtClean="0">
                <a:latin typeface="Georgia Pro Cond Light" pitchFamily="18" charset="0"/>
              </a:rPr>
              <a:t>rd</a:t>
            </a:r>
            <a:r>
              <a:rPr lang="en-GB" b="1" dirty="0" smtClean="0">
                <a:latin typeface="Georgia Pro Cond Light" pitchFamily="18" charset="0"/>
              </a:rPr>
              <a:t> November 2003</a:t>
            </a:r>
            <a:endParaRPr lang="en-IN" b="1" dirty="0">
              <a:latin typeface="Georgia Pro Cond Light" pitchFamily="18" charset="0"/>
            </a:endParaRPr>
          </a:p>
        </p:txBody>
      </p:sp>
    </p:spTree>
    <p:extLst>
      <p:ext uri="{BB962C8B-B14F-4D97-AF65-F5344CB8AC3E}">
        <p14:creationId xmlns:p14="http://schemas.microsoft.com/office/powerpoint/2010/main" val="2357699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11659"/>
            <a:ext cx="4834880" cy="562074"/>
          </a:xfrm>
        </p:spPr>
        <p:style>
          <a:lnRef idx="2">
            <a:schemeClr val="accent1"/>
          </a:lnRef>
          <a:fillRef idx="1">
            <a:schemeClr val="lt1"/>
          </a:fillRef>
          <a:effectRef idx="0">
            <a:schemeClr val="accent1"/>
          </a:effectRef>
          <a:fontRef idx="minor">
            <a:schemeClr val="dk1"/>
          </a:fontRef>
        </p:style>
        <p:txBody>
          <a:bodyPr>
            <a:normAutofit fontScale="90000"/>
          </a:bodyPr>
          <a:lstStyle/>
          <a:p>
            <a:pPr algn="l"/>
            <a:r>
              <a:rPr lang="en-GB" b="1" dirty="0" err="1" smtClean="0">
                <a:solidFill>
                  <a:srgbClr val="002060"/>
                </a:solidFill>
                <a:latin typeface="Georgia Pro Cond Light" pitchFamily="18" charset="0"/>
              </a:rPr>
              <a:t>Sathyanarayana</a:t>
            </a:r>
            <a:r>
              <a:rPr lang="en-GB" b="1" dirty="0" smtClean="0">
                <a:solidFill>
                  <a:srgbClr val="002060"/>
                </a:solidFill>
                <a:latin typeface="Georgia Pro Cond Light" pitchFamily="18" charset="0"/>
              </a:rPr>
              <a:t> Vratha</a:t>
            </a:r>
            <a:endParaRPr lang="en-IN" b="1" dirty="0">
              <a:solidFill>
                <a:srgbClr val="002060"/>
              </a:solidFill>
              <a:latin typeface="Georgia Pro Cond Light" pitchFamily="18" charset="0"/>
            </a:endParaRPr>
          </a:p>
        </p:txBody>
      </p:sp>
      <p:sp>
        <p:nvSpPr>
          <p:cNvPr id="4" name="TextBox 3"/>
          <p:cNvSpPr txBox="1"/>
          <p:nvPr/>
        </p:nvSpPr>
        <p:spPr>
          <a:xfrm>
            <a:off x="5148064" y="692696"/>
            <a:ext cx="3744415" cy="52629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b="1" dirty="0" smtClean="0">
                <a:solidFill>
                  <a:srgbClr val="002060"/>
                </a:solidFill>
                <a:latin typeface="Georgia Pro Cond Light" pitchFamily="18" charset="0"/>
              </a:rPr>
              <a:t>“On a particular full moon </a:t>
            </a:r>
            <a:r>
              <a:rPr lang="en-GB" sz="2400" b="1" dirty="0">
                <a:solidFill>
                  <a:srgbClr val="002060"/>
                </a:solidFill>
                <a:latin typeface="Georgia Pro Cond Light" pitchFamily="18" charset="0"/>
              </a:rPr>
              <a:t>day, </a:t>
            </a:r>
            <a:r>
              <a:rPr lang="en-GB" sz="2400" b="1" dirty="0" smtClean="0">
                <a:solidFill>
                  <a:srgbClr val="002060"/>
                </a:solidFill>
                <a:latin typeface="Georgia Pro Cond Light" pitchFamily="18" charset="0"/>
              </a:rPr>
              <a:t>Eshwaramma </a:t>
            </a:r>
            <a:r>
              <a:rPr lang="en-GB" sz="2400" b="1" dirty="0">
                <a:solidFill>
                  <a:srgbClr val="002060"/>
                </a:solidFill>
                <a:latin typeface="Georgia Pro Cond Light" pitchFamily="18" charset="0"/>
              </a:rPr>
              <a:t>did not have food </a:t>
            </a:r>
            <a:r>
              <a:rPr lang="en-GB" sz="2400" b="1" dirty="0" smtClean="0">
                <a:solidFill>
                  <a:srgbClr val="002060"/>
                </a:solidFill>
                <a:latin typeface="Georgia Pro Cond Light" pitchFamily="18" charset="0"/>
              </a:rPr>
              <a:t>until late </a:t>
            </a:r>
            <a:r>
              <a:rPr lang="en-GB" sz="2400" b="1" dirty="0">
                <a:solidFill>
                  <a:srgbClr val="002060"/>
                </a:solidFill>
                <a:latin typeface="Georgia Pro Cond Light" pitchFamily="18" charset="0"/>
              </a:rPr>
              <a:t>in the afternoon, since she was participating in the </a:t>
            </a:r>
            <a:r>
              <a:rPr lang="en-GB" sz="2400" b="1" dirty="0" err="1">
                <a:solidFill>
                  <a:srgbClr val="002060"/>
                </a:solidFill>
                <a:latin typeface="Georgia Pro Cond Light" pitchFamily="18" charset="0"/>
              </a:rPr>
              <a:t>Sathyanarayana</a:t>
            </a:r>
            <a:r>
              <a:rPr lang="en-GB" sz="2400" b="1" dirty="0">
                <a:solidFill>
                  <a:srgbClr val="002060"/>
                </a:solidFill>
                <a:latin typeface="Georgia Pro Cond Light" pitchFamily="18" charset="0"/>
              </a:rPr>
              <a:t> </a:t>
            </a:r>
            <a:r>
              <a:rPr lang="en-GB" sz="2400" b="1" dirty="0" err="1">
                <a:solidFill>
                  <a:srgbClr val="002060"/>
                </a:solidFill>
                <a:latin typeface="Georgia Pro Cond Light" pitchFamily="18" charset="0"/>
              </a:rPr>
              <a:t>Vratam</a:t>
            </a:r>
            <a:r>
              <a:rPr lang="en-GB" sz="2400" b="1" dirty="0">
                <a:solidFill>
                  <a:srgbClr val="002060"/>
                </a:solidFill>
                <a:latin typeface="Georgia Pro Cond Light" pitchFamily="18" charset="0"/>
              </a:rPr>
              <a:t> being performed in </a:t>
            </a:r>
            <a:r>
              <a:rPr lang="en-GB" sz="2400" b="1" dirty="0" err="1">
                <a:solidFill>
                  <a:srgbClr val="002060"/>
                </a:solidFill>
                <a:latin typeface="Georgia Pro Cond Light" pitchFamily="18" charset="0"/>
              </a:rPr>
              <a:t>Subbamma's</a:t>
            </a:r>
            <a:r>
              <a:rPr lang="en-GB" sz="2400" b="1" dirty="0">
                <a:solidFill>
                  <a:srgbClr val="002060"/>
                </a:solidFill>
                <a:latin typeface="Georgia Pro Cond Light" pitchFamily="18" charset="0"/>
              </a:rPr>
              <a:t> </a:t>
            </a:r>
            <a:r>
              <a:rPr lang="en-GB" sz="2400" b="1" dirty="0" smtClean="0">
                <a:solidFill>
                  <a:srgbClr val="002060"/>
                </a:solidFill>
                <a:latin typeface="Georgia Pro Cond Light" pitchFamily="18" charset="0"/>
              </a:rPr>
              <a:t>house.</a:t>
            </a:r>
          </a:p>
          <a:p>
            <a:r>
              <a:rPr lang="en-GB" sz="2400" b="1" dirty="0" smtClean="0">
                <a:solidFill>
                  <a:srgbClr val="002060"/>
                </a:solidFill>
                <a:latin typeface="Georgia Pro Cond Light" pitchFamily="18" charset="0"/>
              </a:rPr>
              <a:t>After </a:t>
            </a:r>
            <a:r>
              <a:rPr lang="en-GB" sz="2400" b="1" dirty="0">
                <a:solidFill>
                  <a:srgbClr val="002060"/>
                </a:solidFill>
                <a:latin typeface="Georgia Pro Cond Light" pitchFamily="18" charset="0"/>
              </a:rPr>
              <a:t>the ritual was completed, Subbamma brought prasadam </a:t>
            </a:r>
            <a:r>
              <a:rPr lang="en-GB" sz="2400" b="1" dirty="0" smtClean="0">
                <a:solidFill>
                  <a:srgbClr val="002060"/>
                </a:solidFill>
                <a:latin typeface="Georgia Pro Cond Light" pitchFamily="18" charset="0"/>
              </a:rPr>
              <a:t> to Eshwaramma</a:t>
            </a:r>
            <a:r>
              <a:rPr lang="en-GB" sz="2400" b="1" dirty="0">
                <a:solidFill>
                  <a:srgbClr val="002060"/>
                </a:solidFill>
                <a:latin typeface="Georgia Pro Cond Light" pitchFamily="18" charset="0"/>
              </a:rPr>
              <a:t>. </a:t>
            </a:r>
            <a:r>
              <a:rPr lang="en-GB" sz="2400" b="1" dirty="0" smtClean="0">
                <a:solidFill>
                  <a:srgbClr val="002060"/>
                </a:solidFill>
                <a:latin typeface="Georgia Pro Cond Light" pitchFamily="18" charset="0"/>
              </a:rPr>
              <a:t>Only </a:t>
            </a:r>
            <a:r>
              <a:rPr lang="en-GB" sz="2400" b="1" dirty="0">
                <a:solidFill>
                  <a:srgbClr val="002060"/>
                </a:solidFill>
                <a:latin typeface="Georgia Pro Cond Light" pitchFamily="18" charset="0"/>
              </a:rPr>
              <a:t>after partaking of prasadam could </a:t>
            </a:r>
            <a:r>
              <a:rPr lang="en-GB" sz="2400" b="1" dirty="0" smtClean="0">
                <a:solidFill>
                  <a:srgbClr val="002060"/>
                </a:solidFill>
                <a:latin typeface="Georgia Pro Cond Light" pitchFamily="18" charset="0"/>
              </a:rPr>
              <a:t>Eshwaramma </a:t>
            </a:r>
            <a:r>
              <a:rPr lang="en-GB" sz="2400" b="1" dirty="0">
                <a:solidFill>
                  <a:srgbClr val="002060"/>
                </a:solidFill>
                <a:latin typeface="Georgia Pro Cond Light" pitchFamily="18" charset="0"/>
              </a:rPr>
              <a:t>conceive</a:t>
            </a:r>
            <a:r>
              <a:rPr lang="en-GB" sz="2400" b="1" dirty="0" smtClean="0">
                <a:solidFill>
                  <a:srgbClr val="002060"/>
                </a:solidFill>
                <a:latin typeface="Georgia Pro Cond Light" pitchFamily="18" charset="0"/>
              </a:rPr>
              <a:t>.”</a:t>
            </a:r>
            <a:endParaRPr lang="en-IN" sz="2400" b="1" dirty="0">
              <a:solidFill>
                <a:srgbClr val="002060"/>
              </a:solidFill>
              <a:latin typeface="Georgia Pro Cond Light" pitchFamily="18"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9080" y="3324185"/>
            <a:ext cx="4320480" cy="3240360"/>
          </a:xfrm>
        </p:spPr>
      </p:pic>
      <p:sp>
        <p:nvSpPr>
          <p:cNvPr id="8" name="TextBox 7"/>
          <p:cNvSpPr txBox="1"/>
          <p:nvPr/>
        </p:nvSpPr>
        <p:spPr>
          <a:xfrm>
            <a:off x="5364088" y="6129264"/>
            <a:ext cx="3096344" cy="369332"/>
          </a:xfrm>
          <a:prstGeom prst="rect">
            <a:avLst/>
          </a:prstGeom>
          <a:noFill/>
        </p:spPr>
        <p:txBody>
          <a:bodyPr wrap="square" rtlCol="0">
            <a:spAutoFit/>
          </a:bodyPr>
          <a:lstStyle/>
          <a:p>
            <a:r>
              <a:rPr lang="en-GB" b="1" i="1" dirty="0" smtClean="0">
                <a:latin typeface="Georgia Pro Cond Light" pitchFamily="18" charset="0"/>
              </a:rPr>
              <a:t>23</a:t>
            </a:r>
            <a:r>
              <a:rPr lang="en-GB" b="1" i="1" baseline="30000" dirty="0" smtClean="0">
                <a:latin typeface="Georgia Pro Cond Light" pitchFamily="18" charset="0"/>
              </a:rPr>
              <a:t>rd</a:t>
            </a:r>
            <a:r>
              <a:rPr lang="en-GB" b="1" i="1" dirty="0" smtClean="0">
                <a:latin typeface="Georgia Pro Cond Light" pitchFamily="18" charset="0"/>
              </a:rPr>
              <a:t> November 2003</a:t>
            </a:r>
            <a:endParaRPr lang="en-IN" b="1" i="1" dirty="0">
              <a:latin typeface="Georgia Pro Cond Light"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0119" y="1124744"/>
            <a:ext cx="1459746" cy="2016224"/>
          </a:xfrm>
          <a:prstGeom prst="rect">
            <a:avLst/>
          </a:prstGeom>
        </p:spPr>
      </p:pic>
    </p:spTree>
    <p:extLst>
      <p:ext uri="{BB962C8B-B14F-4D97-AF65-F5344CB8AC3E}">
        <p14:creationId xmlns:p14="http://schemas.microsoft.com/office/powerpoint/2010/main" val="2817159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1100</TotalTime>
  <Words>1537</Words>
  <Application>Microsoft Office PowerPoint</Application>
  <PresentationFormat>On-screen Show (4:3)</PresentationFormat>
  <Paragraphs>73</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Om Sri Sai Ram</vt:lpstr>
      <vt:lpstr> </vt:lpstr>
      <vt:lpstr>Eshwaramma Day is Childrens’ Day</vt:lpstr>
      <vt:lpstr>Eshwaramma- the Chosen Mother…</vt:lpstr>
      <vt:lpstr>Birth of the Avatar…..</vt:lpstr>
      <vt:lpstr>Mother of Eshwara-Eshwaramma</vt:lpstr>
      <vt:lpstr>Pandari Bhajans</vt:lpstr>
      <vt:lpstr>Sathya Narayana Vratha</vt:lpstr>
      <vt:lpstr>Sathyanarayana Vratha</vt:lpstr>
      <vt:lpstr>Eshwaramma’s Wishes</vt:lpstr>
      <vt:lpstr>Eshwaramma’s Wishes</vt:lpstr>
      <vt:lpstr>                         Eshwaramma’s Wishes</vt:lpstr>
      <vt:lpstr>                                     Mother’s Love…</vt:lpstr>
      <vt:lpstr>God’s Promise to Mother</vt:lpstr>
      <vt:lpstr>Eshwaramma’s  Advice to Swami !</vt:lpstr>
      <vt:lpstr>Eshwaramma’s Gift to Her Swami !</vt:lpstr>
      <vt:lpstr> On East Africa Visit</vt:lpstr>
      <vt:lpstr>Privilege of the mother</vt:lpstr>
      <vt:lpstr>                       6th May 1972</vt:lpstr>
      <vt:lpstr>My Life is My Message</vt:lpstr>
      <vt:lpstr>Eshwaramma Day</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Sri Sai Ram</dc:title>
  <dc:creator>HP</dc:creator>
  <cp:lastModifiedBy>HP</cp:lastModifiedBy>
  <cp:revision>78</cp:revision>
  <dcterms:created xsi:type="dcterms:W3CDTF">2021-04-18T06:29:31Z</dcterms:created>
  <dcterms:modified xsi:type="dcterms:W3CDTF">2021-04-30T13:21:59Z</dcterms:modified>
</cp:coreProperties>
</file>