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2" r:id="rId4"/>
    <p:sldId id="257" r:id="rId5"/>
    <p:sldId id="261" r:id="rId6"/>
    <p:sldId id="258" r:id="rId7"/>
    <p:sldId id="267" r:id="rId8"/>
    <p:sldId id="259" r:id="rId9"/>
    <p:sldId id="260" r:id="rId10"/>
    <p:sldId id="264" r:id="rId11"/>
    <p:sldId id="265" r:id="rId12"/>
    <p:sldId id="277" r:id="rId13"/>
    <p:sldId id="273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22"/>
    <a:srgbClr val="07D1F9"/>
    <a:srgbClr val="023403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67" d="100"/>
          <a:sy n="67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58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364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24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34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67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15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87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405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20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347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9BA-6B82-4232-BEF8-47FF686020D0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919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B9BA-6B82-4232-BEF8-47FF686020D0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7204-DE7D-48F1-B49F-05581416A9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784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76064"/>
          </a:xfrm>
        </p:spPr>
        <p:txBody>
          <a:bodyPr>
            <a:noAutofit/>
          </a:bodyPr>
          <a:lstStyle/>
          <a:p>
            <a:r>
              <a:rPr lang="en-GB" sz="2400" u="sng" dirty="0" smtClean="0">
                <a:solidFill>
                  <a:srgbClr val="002060"/>
                </a:solidFill>
              </a:rPr>
              <a:t/>
            </a:r>
            <a:br>
              <a:rPr lang="en-GB" sz="2400" u="sng" dirty="0" smtClean="0">
                <a:solidFill>
                  <a:srgbClr val="002060"/>
                </a:solidFill>
              </a:rPr>
            </a:br>
            <a:r>
              <a:rPr lang="en-GB" sz="3200" u="sng" dirty="0" smtClean="0">
                <a:solidFill>
                  <a:srgbClr val="002060"/>
                </a:solidFill>
              </a:rPr>
              <a:t>Nine Point Code of Conduct</a:t>
            </a:r>
            <a:br>
              <a:rPr lang="en-GB" sz="3200" u="sng" dirty="0" smtClean="0">
                <a:solidFill>
                  <a:srgbClr val="002060"/>
                </a:solidFill>
              </a:rPr>
            </a:br>
            <a:endParaRPr lang="en-IN" sz="3200" u="sng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352928" cy="5904656"/>
          </a:xfrm>
        </p:spPr>
        <p:txBody>
          <a:bodyPr/>
          <a:lstStyle/>
          <a:p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23" y="692696"/>
            <a:ext cx="3949435" cy="57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002060"/>
                </a:solidFill>
              </a:rPr>
              <a:t>Lets not be like a Fly…</a:t>
            </a:r>
            <a:endParaRPr lang="en-IN" b="1" u="sng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260001" cy="4344970"/>
          </a:xfrm>
        </p:spPr>
      </p:pic>
      <p:sp>
        <p:nvSpPr>
          <p:cNvPr id="4" name="TextBox 3"/>
          <p:cNvSpPr txBox="1"/>
          <p:nvPr/>
        </p:nvSpPr>
        <p:spPr>
          <a:xfrm>
            <a:off x="323528" y="1052736"/>
            <a:ext cx="3474046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“The </a:t>
            </a:r>
            <a:r>
              <a:rPr lang="en-GB" sz="2400" dirty="0">
                <a:solidFill>
                  <a:srgbClr val="002060"/>
                </a:solidFill>
              </a:rPr>
              <a:t>fly dwells in the sweetmeat shop and runs </a:t>
            </a:r>
            <a:r>
              <a:rPr lang="en-GB" sz="2400" dirty="0" smtClean="0">
                <a:solidFill>
                  <a:srgbClr val="002060"/>
                </a:solidFill>
              </a:rPr>
              <a:t>after the </a:t>
            </a:r>
            <a:r>
              <a:rPr lang="en-GB" sz="2400" dirty="0">
                <a:solidFill>
                  <a:srgbClr val="002060"/>
                </a:solidFill>
              </a:rPr>
              <a:t>rubbish carts; the fly that has such a mind has to be taught to understand the sweetness of the first place and</a:t>
            </a:r>
          </a:p>
          <a:p>
            <a:r>
              <a:rPr lang="en-GB" sz="2400" dirty="0">
                <a:solidFill>
                  <a:srgbClr val="002060"/>
                </a:solidFill>
              </a:rPr>
              <a:t>the impurity of the second place, so that it may not desert the sweetmeat shop and pursue the rubbish cart. </a:t>
            </a:r>
            <a:r>
              <a:rPr lang="en-GB" sz="2400" dirty="0" smtClean="0">
                <a:solidFill>
                  <a:srgbClr val="002060"/>
                </a:solidFill>
              </a:rPr>
              <a:t>When such </a:t>
            </a:r>
            <a:r>
              <a:rPr lang="en-GB" sz="2400" dirty="0">
                <a:solidFill>
                  <a:srgbClr val="002060"/>
                </a:solidFill>
              </a:rPr>
              <a:t>teaching is imparted to the mind, it is called meditation</a:t>
            </a:r>
            <a:r>
              <a:rPr lang="en-GB" sz="2400" dirty="0" smtClean="0">
                <a:solidFill>
                  <a:srgbClr val="002060"/>
                </a:solidFill>
              </a:rPr>
              <a:t>!”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-Dhyana Vahini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002060"/>
                </a:solidFill>
              </a:rPr>
              <a:t>We should be like Bee</a:t>
            </a:r>
            <a:endParaRPr lang="en-IN" b="1" u="sng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149127" cy="2894954"/>
          </a:xfrm>
        </p:spPr>
      </p:pic>
      <p:sp>
        <p:nvSpPr>
          <p:cNvPr id="4" name="TextBox 3"/>
          <p:cNvSpPr txBox="1"/>
          <p:nvPr/>
        </p:nvSpPr>
        <p:spPr>
          <a:xfrm>
            <a:off x="323528" y="4077072"/>
            <a:ext cx="7776864" cy="2215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Look at the other type, the bee! It has contact only with sweetness; it approaches only flowers that </a:t>
            </a:r>
            <a:r>
              <a:rPr lang="en-GB" sz="2400" dirty="0" smtClean="0">
                <a:solidFill>
                  <a:srgbClr val="002060"/>
                </a:solidFill>
              </a:rPr>
              <a:t>possess nectar</a:t>
            </a:r>
            <a:r>
              <a:rPr lang="en-GB" sz="2400" dirty="0">
                <a:solidFill>
                  <a:srgbClr val="002060"/>
                </a:solidFill>
              </a:rPr>
              <a:t>; it is not attracted to other places; it does not proceed there at all. Similarly, one has to give up all inclinations toward sensory attraction, toward the rubbish cart of the untrue and the impermanent. </a:t>
            </a:r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dirty="0" smtClean="0"/>
              <a:t>-</a:t>
            </a:r>
            <a:r>
              <a:rPr lang="en-GB" i="1" dirty="0" smtClean="0">
                <a:solidFill>
                  <a:srgbClr val="002060"/>
                </a:solidFill>
              </a:rPr>
              <a:t>Dhyana Vahini</a:t>
            </a:r>
            <a:endParaRPr lang="en-IN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2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Arial Narrow" pitchFamily="34" charset="0"/>
              </a:rPr>
              <a:t>Power of </a:t>
            </a:r>
            <a:r>
              <a:rPr lang="en-US" b="1" u="sng" dirty="0" smtClean="0">
                <a:solidFill>
                  <a:srgbClr val="002060"/>
                </a:solidFill>
                <a:latin typeface="Arial Narrow" pitchFamily="34" charset="0"/>
              </a:rPr>
              <a:t>Prayer / Namasmarana</a:t>
            </a:r>
            <a:endParaRPr lang="en-US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Content Placeholder 3" descr="lord krishna dancing on serpent k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4419600" cy="4876800"/>
          </a:xfrm>
          <a:prstGeom prst="rect">
            <a:avLst/>
          </a:prstGeom>
        </p:spPr>
      </p:pic>
      <p:pic>
        <p:nvPicPr>
          <p:cNvPr id="5" name="Picture 4" descr="Tongu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43000"/>
            <a:ext cx="3154548" cy="288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2590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SAIRAM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4648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Uttering falsehood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Talking ill of others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Indulging in scandal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Excessive talk.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410200" y="38100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7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solidFill>
                  <a:srgbClr val="002060"/>
                </a:solidFill>
              </a:rPr>
              <a:t>Great Sages /Devotees </a:t>
            </a:r>
            <a:endParaRPr lang="en-IN" sz="2800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2696"/>
            <a:ext cx="864096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Indian History and culture is replete with ardent devotees who achieved liberation and </a:t>
            </a:r>
            <a:r>
              <a:rPr lang="en-GB" sz="2400" dirty="0" smtClean="0">
                <a:solidFill>
                  <a:srgbClr val="002060"/>
                </a:solidFill>
              </a:rPr>
              <a:t>Chitta Suddhi </a:t>
            </a:r>
            <a:r>
              <a:rPr lang="en-GB" sz="2400" dirty="0">
                <a:solidFill>
                  <a:srgbClr val="002060"/>
                </a:solidFill>
              </a:rPr>
              <a:t>with constant prayer and meditation..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68" y="2017864"/>
            <a:ext cx="2444398" cy="202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30796"/>
            <a:ext cx="1414149" cy="25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23" y="1830796"/>
            <a:ext cx="1858144" cy="239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76547"/>
            <a:ext cx="1944216" cy="220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12300"/>
            <a:ext cx="3043867" cy="230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" y="2359149"/>
            <a:ext cx="2199465" cy="300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5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Prayer</a:t>
            </a:r>
            <a:endParaRPr lang="en-IN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519959"/>
            <a:ext cx="727280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Swami has said that we should Pray for what we do not have and only GOD has / or can give..</a:t>
            </a:r>
          </a:p>
          <a:p>
            <a:r>
              <a:rPr lang="en-GB" sz="2400" dirty="0">
                <a:solidFill>
                  <a:srgbClr val="002060"/>
                </a:solidFill>
              </a:rPr>
              <a:t>HE says do pray for worldly things which we can get by effort..</a:t>
            </a:r>
          </a:p>
          <a:p>
            <a:r>
              <a:rPr lang="en-GB" sz="2400" dirty="0">
                <a:solidFill>
                  <a:srgbClr val="002060"/>
                </a:solidFill>
              </a:rPr>
              <a:t>But for everlasting values like Love, Shanthi, Courage and Equanimity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2" y="476672"/>
            <a:ext cx="2520280" cy="376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2520280" cy="37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9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Om Sri Sai Ram</a:t>
            </a:r>
            <a:endParaRPr lang="en-IN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>
                <a:solidFill>
                  <a:srgbClr val="002060"/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GB" sz="8000" b="1" dirty="0" smtClean="0">
                <a:solidFill>
                  <a:srgbClr val="002060"/>
                </a:solidFill>
              </a:rPr>
              <a:t>Jai Sai Ram</a:t>
            </a:r>
          </a:p>
        </p:txBody>
      </p:sp>
    </p:spTree>
    <p:extLst>
      <p:ext uri="{BB962C8B-B14F-4D97-AF65-F5344CB8AC3E}">
        <p14:creationId xmlns:p14="http://schemas.microsoft.com/office/powerpoint/2010/main" val="400456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Astanga Yoga and Nine Points</a:t>
            </a:r>
            <a:endParaRPr lang="en-IN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Yama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Niyama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Asana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Pranayama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Pratyahara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Dharana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Dhyana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Samadhi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980728"/>
            <a:ext cx="4680520" cy="543346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Daily Meditation &amp; Prayer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Devotional Singing with family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Balvikas Participation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Attendance in Samithi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Community Service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Study of Sai Literature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Speaking softly and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 not to talk ill about others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Ceiling on Desires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endParaRPr lang="en-GB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endParaRPr lang="en-GB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IN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23928" y="836712"/>
            <a:ext cx="0" cy="5472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ight Bracket 7"/>
          <p:cNvSpPr/>
          <p:nvPr/>
        </p:nvSpPr>
        <p:spPr>
          <a:xfrm>
            <a:off x="7884368" y="4581128"/>
            <a:ext cx="144016" cy="1008112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Left Bracket 8"/>
          <p:cNvSpPr/>
          <p:nvPr/>
        </p:nvSpPr>
        <p:spPr>
          <a:xfrm>
            <a:off x="4706292" y="4581128"/>
            <a:ext cx="144016" cy="100811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50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Arial Narrow" pitchFamily="34" charset="0"/>
              </a:rPr>
              <a:t>     </a:t>
            </a:r>
            <a:r>
              <a:rPr lang="en-IN" u="sng" dirty="0" smtClean="0">
                <a:solidFill>
                  <a:srgbClr val="002060"/>
                </a:solidFill>
                <a:latin typeface="Arial Narrow" pitchFamily="34" charset="0"/>
              </a:rPr>
              <a:t>Sadhana is at three Levels </a:t>
            </a:r>
            <a:endParaRPr lang="en-IN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36662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          </a:t>
            </a:r>
          </a:p>
          <a:p>
            <a:pPr marL="0" indent="0">
              <a:buNone/>
            </a:pPr>
            <a:r>
              <a:rPr lang="en-IN" sz="4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IN" sz="4000" b="1" dirty="0" smtClean="0">
                <a:solidFill>
                  <a:srgbClr val="C00000"/>
                </a:solidFill>
                <a:latin typeface="Arial Narrow" pitchFamily="34" charset="0"/>
              </a:rPr>
              <a:t>                         </a:t>
            </a:r>
            <a:r>
              <a:rPr lang="en-IN" sz="4000" b="1" dirty="0" smtClean="0">
                <a:solidFill>
                  <a:srgbClr val="002060"/>
                </a:solidFill>
                <a:latin typeface="Arial Narrow" pitchFamily="34" charset="0"/>
              </a:rPr>
              <a:t>SADHANA</a:t>
            </a:r>
          </a:p>
          <a:p>
            <a:pPr marL="0" indent="0">
              <a:buNone/>
            </a:pPr>
            <a:endParaRPr lang="en-IN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96577" y="2126640"/>
            <a:ext cx="2333859" cy="1086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15214" y="2204864"/>
            <a:ext cx="15222" cy="114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30436" y="2132856"/>
            <a:ext cx="241782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335699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  <a:latin typeface="Arial Narrow" pitchFamily="34" charset="0"/>
              </a:rPr>
              <a:t>Personal Sadhana</a:t>
            </a:r>
            <a:endParaRPr lang="en-IN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3380153"/>
            <a:ext cx="169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  <a:latin typeface="Arial Narrow" pitchFamily="34" charset="0"/>
              </a:rPr>
              <a:t>Family Sadhana</a:t>
            </a:r>
            <a:endParaRPr lang="en-IN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9353" y="3379143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  <a:latin typeface="Arial Narrow" pitchFamily="34" charset="0"/>
              </a:rPr>
              <a:t>Society Sadhana</a:t>
            </a:r>
            <a:endParaRPr lang="en-IN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1" y="4507283"/>
            <a:ext cx="2326077" cy="1551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2" y="4507282"/>
            <a:ext cx="2640396" cy="1485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11" y="4311099"/>
            <a:ext cx="2641650" cy="174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sz="2800" b="1" u="sng" dirty="0" smtClean="0">
                <a:solidFill>
                  <a:srgbClr val="002060"/>
                </a:solidFill>
              </a:rPr>
              <a:t>DAILY MEDITATION &amp; PRAYER</a:t>
            </a:r>
            <a:endParaRPr lang="en-IN" sz="2800" b="1" u="sng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856984" cy="5832648"/>
          </a:xfrm>
        </p:spPr>
      </p:pic>
    </p:spTree>
    <p:extLst>
      <p:ext uri="{BB962C8B-B14F-4D97-AF65-F5344CB8AC3E}">
        <p14:creationId xmlns:p14="http://schemas.microsoft.com/office/powerpoint/2010/main" val="27453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02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Arial Narrow" pitchFamily="34" charset="0"/>
              </a:rPr>
              <a:t/>
            </a:r>
            <a:br>
              <a:rPr lang="en-GB" u="sng" dirty="0" smtClean="0">
                <a:latin typeface="Arial Narrow" pitchFamily="34" charset="0"/>
              </a:rPr>
            </a:br>
            <a:r>
              <a:rPr lang="en-GB" u="sng" dirty="0" smtClean="0">
                <a:solidFill>
                  <a:srgbClr val="002060"/>
                </a:solidFill>
                <a:latin typeface="Arial Narrow" pitchFamily="34" charset="0"/>
              </a:rPr>
              <a:t>Why Daily Sadhana</a:t>
            </a:r>
            <a:br>
              <a:rPr lang="en-GB" u="sng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en-IN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14761"/>
            <a:ext cx="3384376" cy="3162235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3893607" cy="292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01317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As Swami Said. We Clean our hands and take bath daily for the Body…Similarly Daily Prayer and Meditation for Cleaning our Mind</a:t>
            </a:r>
            <a:endParaRPr lang="en-I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Daily Meditation &amp; Prayer</a:t>
            </a:r>
            <a:r>
              <a:rPr lang="en-GB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4006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Prayer and Meditation are spiritual practices which is done for Chitta Suddhi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In order to clean our mind of Impulses and Vasanas</a:t>
            </a:r>
          </a:p>
          <a:p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50" y="2656334"/>
            <a:ext cx="2944887" cy="362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08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Three defects of Mind</a:t>
            </a:r>
            <a:endParaRPr lang="en-IN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b="1" dirty="0" smtClean="0">
                <a:solidFill>
                  <a:srgbClr val="002060"/>
                </a:solidFill>
              </a:rPr>
              <a:t>Mala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b="1" dirty="0" smtClean="0">
                <a:solidFill>
                  <a:srgbClr val="002060"/>
                </a:solidFill>
              </a:rPr>
              <a:t>Vikshepa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b="1" dirty="0" smtClean="0">
                <a:solidFill>
                  <a:srgbClr val="002060"/>
                </a:solidFill>
              </a:rPr>
              <a:t>Avarna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Of </a:t>
            </a:r>
            <a:r>
              <a:rPr lang="en-GB" dirty="0" smtClean="0">
                <a:solidFill>
                  <a:srgbClr val="002060"/>
                </a:solidFill>
              </a:rPr>
              <a:t>these defects the 2</a:t>
            </a:r>
            <a:r>
              <a:rPr lang="en-GB" baseline="30000" dirty="0" smtClean="0">
                <a:solidFill>
                  <a:srgbClr val="002060"/>
                </a:solidFill>
              </a:rPr>
              <a:t>nd</a:t>
            </a:r>
            <a:r>
              <a:rPr lang="en-GB" dirty="0" smtClean="0">
                <a:solidFill>
                  <a:srgbClr val="002060"/>
                </a:solidFill>
              </a:rPr>
              <a:t> aspect Vikshepa is the unsteadiness of the Mind which can be stilled with </a:t>
            </a:r>
            <a:r>
              <a:rPr lang="en-GB" dirty="0" smtClean="0">
                <a:solidFill>
                  <a:srgbClr val="002060"/>
                </a:solidFill>
              </a:rPr>
              <a:t>Meditation, Prayer and </a:t>
            </a:r>
            <a:r>
              <a:rPr lang="en-GB" dirty="0" smtClean="0">
                <a:solidFill>
                  <a:srgbClr val="002060"/>
                </a:solidFill>
              </a:rPr>
              <a:t>Namasmarana 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24" y="1141216"/>
            <a:ext cx="3123803" cy="286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65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u="sng" dirty="0" smtClean="0">
                <a:solidFill>
                  <a:srgbClr val="002060"/>
                </a:solidFill>
              </a:rPr>
              <a:t>What is to be done daily</a:t>
            </a:r>
            <a:endParaRPr lang="en-IN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21 Times Omkaram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Suprabhatam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Jyothi Meditation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Daily Rituals like Sandhyavandanam etc.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Daily Puja / </a:t>
            </a:r>
            <a:r>
              <a:rPr lang="en-GB" dirty="0">
                <a:solidFill>
                  <a:srgbClr val="002060"/>
                </a:solidFill>
              </a:rPr>
              <a:t>P</a:t>
            </a:r>
            <a:r>
              <a:rPr lang="en-GB" dirty="0" smtClean="0">
                <a:solidFill>
                  <a:srgbClr val="002060"/>
                </a:solidFill>
              </a:rPr>
              <a:t>rayer even while cooking / Cleaning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Namasmarana / Bhajans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Gayatri chanting while travelling / Driving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Bramharpanam during Breakfast / Lunch / Dinner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Night Prayer before sleep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4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Why Prayer &amp; Meditation</a:t>
            </a:r>
            <a:endParaRPr lang="en-IN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2060"/>
                </a:solidFill>
              </a:rPr>
              <a:t>“Repetition </a:t>
            </a:r>
            <a:r>
              <a:rPr lang="en-GB" sz="2800" dirty="0">
                <a:solidFill>
                  <a:srgbClr val="002060"/>
                </a:solidFill>
              </a:rPr>
              <a:t>of God’s name and meditation are for acquiring one-pointed attention on the Lord, for casting </a:t>
            </a:r>
            <a:r>
              <a:rPr lang="en-GB" sz="2800" dirty="0" smtClean="0">
                <a:solidFill>
                  <a:srgbClr val="002060"/>
                </a:solidFill>
              </a:rPr>
              <a:t>off Sensory </a:t>
            </a:r>
            <a:r>
              <a:rPr lang="en-GB" sz="2800" dirty="0">
                <a:solidFill>
                  <a:srgbClr val="002060"/>
                </a:solidFill>
              </a:rPr>
              <a:t>attachments, and for attaining the joy derived from the basis of all sensory </a:t>
            </a:r>
            <a:r>
              <a:rPr lang="en-GB" sz="2800" dirty="0" smtClean="0">
                <a:solidFill>
                  <a:srgbClr val="002060"/>
                </a:solidFill>
              </a:rPr>
              <a:t>objects”</a:t>
            </a:r>
            <a:r>
              <a:rPr lang="en-GB" dirty="0" smtClean="0">
                <a:solidFill>
                  <a:srgbClr val="002060"/>
                </a:solidFill>
              </a:rPr>
              <a:t>-</a:t>
            </a:r>
            <a:r>
              <a:rPr lang="en-GB" sz="2000" i="1" dirty="0" smtClean="0">
                <a:solidFill>
                  <a:srgbClr val="002060"/>
                </a:solidFill>
              </a:rPr>
              <a:t>Dhyana Vahini</a:t>
            </a:r>
            <a:endParaRPr lang="en-IN" sz="2000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7"/>
            <a:ext cx="4680519" cy="31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489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Nine Point Code of Conduct </vt:lpstr>
      <vt:lpstr>Astanga Yoga and Nine Points</vt:lpstr>
      <vt:lpstr>     Sadhana is at three Levels </vt:lpstr>
      <vt:lpstr>DAILY MEDITATION &amp; PRAYER</vt:lpstr>
      <vt:lpstr> Why Daily Sadhana </vt:lpstr>
      <vt:lpstr>Daily Meditation &amp; Prayer </vt:lpstr>
      <vt:lpstr>Three defects of Mind</vt:lpstr>
      <vt:lpstr>What is to be done daily</vt:lpstr>
      <vt:lpstr>Why Prayer &amp; Meditation</vt:lpstr>
      <vt:lpstr>Lets not be like a Fly…</vt:lpstr>
      <vt:lpstr>We should be like Bee</vt:lpstr>
      <vt:lpstr>Power of Prayer / Namasmarana</vt:lpstr>
      <vt:lpstr>Great Sages /Devotees </vt:lpstr>
      <vt:lpstr>Prayer</vt:lpstr>
      <vt:lpstr>Om Sri Sai Ram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Nine Point Code of Conduct</dc:title>
  <dc:creator>HP</dc:creator>
  <cp:lastModifiedBy>HP</cp:lastModifiedBy>
  <cp:revision>24</cp:revision>
  <dcterms:created xsi:type="dcterms:W3CDTF">2022-03-16T08:25:43Z</dcterms:created>
  <dcterms:modified xsi:type="dcterms:W3CDTF">2022-03-18T11:50:52Z</dcterms:modified>
</cp:coreProperties>
</file>