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0" r:id="rId2"/>
    <p:sldId id="256" r:id="rId3"/>
    <p:sldId id="257" r:id="rId4"/>
    <p:sldId id="258" r:id="rId5"/>
    <p:sldId id="261" r:id="rId6"/>
    <p:sldId id="262" r:id="rId7"/>
    <p:sldId id="263" r:id="rId8"/>
    <p:sldId id="259" r:id="rId9"/>
    <p:sldId id="264" r:id="rId10"/>
    <p:sldId id="265" r:id="rId11"/>
    <p:sldId id="266" r:id="rId12"/>
    <p:sldId id="268" r:id="rId13"/>
    <p:sldId id="269" r:id="rId14"/>
    <p:sldId id="270" r:id="rId15"/>
    <p:sldId id="267"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848"/>
    <a:srgbClr val="B0DD7F"/>
    <a:srgbClr val="C6E6A2"/>
    <a:srgbClr val="A2C2E8"/>
    <a:srgbClr val="BCE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C041A-056D-45A1-B789-D54ED34B12B6}" type="datetimeFigureOut">
              <a:rPr lang="en-IN" smtClean="0"/>
              <a:t>01-01-2022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E64BAF-7095-4ED6-9A29-E25F45BE8C13}" type="slidenum">
              <a:rPr lang="en-IN" smtClean="0"/>
              <a:t>‹#›</a:t>
            </a:fld>
            <a:endParaRPr lang="en-IN"/>
          </a:p>
        </p:txBody>
      </p:sp>
    </p:spTree>
    <p:extLst>
      <p:ext uri="{BB962C8B-B14F-4D97-AF65-F5344CB8AC3E}">
        <p14:creationId xmlns:p14="http://schemas.microsoft.com/office/powerpoint/2010/main" val="1387854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CE64BAF-7095-4ED6-9A29-E25F45BE8C13}" type="slidenum">
              <a:rPr lang="en-IN" smtClean="0"/>
              <a:t>14</a:t>
            </a:fld>
            <a:endParaRPr lang="en-IN"/>
          </a:p>
        </p:txBody>
      </p:sp>
    </p:spTree>
    <p:extLst>
      <p:ext uri="{BB962C8B-B14F-4D97-AF65-F5344CB8AC3E}">
        <p14:creationId xmlns:p14="http://schemas.microsoft.com/office/powerpoint/2010/main" val="1516670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F5242A55-5E67-4A78-BA1F-5D8975C993C9}" type="datetimeFigureOut">
              <a:rPr lang="en-IN" smtClean="0"/>
              <a:t>01-01-2022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AC11FA-55E3-4F3D-B48A-1A7B53C77589}" type="slidenum">
              <a:rPr lang="en-IN" smtClean="0"/>
              <a:t>‹#›</a:t>
            </a:fld>
            <a:endParaRPr lang="en-IN"/>
          </a:p>
        </p:txBody>
      </p:sp>
    </p:spTree>
    <p:extLst>
      <p:ext uri="{BB962C8B-B14F-4D97-AF65-F5344CB8AC3E}">
        <p14:creationId xmlns:p14="http://schemas.microsoft.com/office/powerpoint/2010/main" val="463557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5242A55-5E67-4A78-BA1F-5D8975C993C9}" type="datetimeFigureOut">
              <a:rPr lang="en-IN" smtClean="0"/>
              <a:t>01-01-2022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AC11FA-55E3-4F3D-B48A-1A7B53C77589}" type="slidenum">
              <a:rPr lang="en-IN" smtClean="0"/>
              <a:t>‹#›</a:t>
            </a:fld>
            <a:endParaRPr lang="en-IN"/>
          </a:p>
        </p:txBody>
      </p:sp>
    </p:spTree>
    <p:extLst>
      <p:ext uri="{BB962C8B-B14F-4D97-AF65-F5344CB8AC3E}">
        <p14:creationId xmlns:p14="http://schemas.microsoft.com/office/powerpoint/2010/main" val="4013320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5242A55-5E67-4A78-BA1F-5D8975C993C9}" type="datetimeFigureOut">
              <a:rPr lang="en-IN" smtClean="0"/>
              <a:t>01-01-2022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AC11FA-55E3-4F3D-B48A-1A7B53C77589}" type="slidenum">
              <a:rPr lang="en-IN" smtClean="0"/>
              <a:t>‹#›</a:t>
            </a:fld>
            <a:endParaRPr lang="en-IN"/>
          </a:p>
        </p:txBody>
      </p:sp>
    </p:spTree>
    <p:extLst>
      <p:ext uri="{BB962C8B-B14F-4D97-AF65-F5344CB8AC3E}">
        <p14:creationId xmlns:p14="http://schemas.microsoft.com/office/powerpoint/2010/main" val="1415294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5242A55-5E67-4A78-BA1F-5D8975C993C9}" type="datetimeFigureOut">
              <a:rPr lang="en-IN" smtClean="0"/>
              <a:t>01-01-2022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AC11FA-55E3-4F3D-B48A-1A7B53C77589}" type="slidenum">
              <a:rPr lang="en-IN" smtClean="0"/>
              <a:t>‹#›</a:t>
            </a:fld>
            <a:endParaRPr lang="en-IN"/>
          </a:p>
        </p:txBody>
      </p:sp>
    </p:spTree>
    <p:extLst>
      <p:ext uri="{BB962C8B-B14F-4D97-AF65-F5344CB8AC3E}">
        <p14:creationId xmlns:p14="http://schemas.microsoft.com/office/powerpoint/2010/main" val="3031953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242A55-5E67-4A78-BA1F-5D8975C993C9}" type="datetimeFigureOut">
              <a:rPr lang="en-IN" smtClean="0"/>
              <a:t>01-01-2022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AC11FA-55E3-4F3D-B48A-1A7B53C77589}" type="slidenum">
              <a:rPr lang="en-IN" smtClean="0"/>
              <a:t>‹#›</a:t>
            </a:fld>
            <a:endParaRPr lang="en-IN"/>
          </a:p>
        </p:txBody>
      </p:sp>
    </p:spTree>
    <p:extLst>
      <p:ext uri="{BB962C8B-B14F-4D97-AF65-F5344CB8AC3E}">
        <p14:creationId xmlns:p14="http://schemas.microsoft.com/office/powerpoint/2010/main" val="1889467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F5242A55-5E67-4A78-BA1F-5D8975C993C9}" type="datetimeFigureOut">
              <a:rPr lang="en-IN" smtClean="0"/>
              <a:t>01-01-2022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8AC11FA-55E3-4F3D-B48A-1A7B53C77589}" type="slidenum">
              <a:rPr lang="en-IN" smtClean="0"/>
              <a:t>‹#›</a:t>
            </a:fld>
            <a:endParaRPr lang="en-IN"/>
          </a:p>
        </p:txBody>
      </p:sp>
    </p:spTree>
    <p:extLst>
      <p:ext uri="{BB962C8B-B14F-4D97-AF65-F5344CB8AC3E}">
        <p14:creationId xmlns:p14="http://schemas.microsoft.com/office/powerpoint/2010/main" val="1973161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F5242A55-5E67-4A78-BA1F-5D8975C993C9}" type="datetimeFigureOut">
              <a:rPr lang="en-IN" smtClean="0"/>
              <a:t>01-01-2022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8AC11FA-55E3-4F3D-B48A-1A7B53C77589}" type="slidenum">
              <a:rPr lang="en-IN" smtClean="0"/>
              <a:t>‹#›</a:t>
            </a:fld>
            <a:endParaRPr lang="en-IN"/>
          </a:p>
        </p:txBody>
      </p:sp>
    </p:spTree>
    <p:extLst>
      <p:ext uri="{BB962C8B-B14F-4D97-AF65-F5344CB8AC3E}">
        <p14:creationId xmlns:p14="http://schemas.microsoft.com/office/powerpoint/2010/main" val="4017741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F5242A55-5E67-4A78-BA1F-5D8975C993C9}" type="datetimeFigureOut">
              <a:rPr lang="en-IN" smtClean="0"/>
              <a:t>01-01-2022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8AC11FA-55E3-4F3D-B48A-1A7B53C77589}" type="slidenum">
              <a:rPr lang="en-IN" smtClean="0"/>
              <a:t>‹#›</a:t>
            </a:fld>
            <a:endParaRPr lang="en-IN"/>
          </a:p>
        </p:txBody>
      </p:sp>
    </p:spTree>
    <p:extLst>
      <p:ext uri="{BB962C8B-B14F-4D97-AF65-F5344CB8AC3E}">
        <p14:creationId xmlns:p14="http://schemas.microsoft.com/office/powerpoint/2010/main" val="1734102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242A55-5E67-4A78-BA1F-5D8975C993C9}" type="datetimeFigureOut">
              <a:rPr lang="en-IN" smtClean="0"/>
              <a:t>01-01-2022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8AC11FA-55E3-4F3D-B48A-1A7B53C77589}" type="slidenum">
              <a:rPr lang="en-IN" smtClean="0"/>
              <a:t>‹#›</a:t>
            </a:fld>
            <a:endParaRPr lang="en-IN"/>
          </a:p>
        </p:txBody>
      </p:sp>
    </p:spTree>
    <p:extLst>
      <p:ext uri="{BB962C8B-B14F-4D97-AF65-F5344CB8AC3E}">
        <p14:creationId xmlns:p14="http://schemas.microsoft.com/office/powerpoint/2010/main" val="1611804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242A55-5E67-4A78-BA1F-5D8975C993C9}" type="datetimeFigureOut">
              <a:rPr lang="en-IN" smtClean="0"/>
              <a:t>01-01-2022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8AC11FA-55E3-4F3D-B48A-1A7B53C77589}" type="slidenum">
              <a:rPr lang="en-IN" smtClean="0"/>
              <a:t>‹#›</a:t>
            </a:fld>
            <a:endParaRPr lang="en-IN"/>
          </a:p>
        </p:txBody>
      </p:sp>
    </p:spTree>
    <p:extLst>
      <p:ext uri="{BB962C8B-B14F-4D97-AF65-F5344CB8AC3E}">
        <p14:creationId xmlns:p14="http://schemas.microsoft.com/office/powerpoint/2010/main" val="1813383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242A55-5E67-4A78-BA1F-5D8975C993C9}" type="datetimeFigureOut">
              <a:rPr lang="en-IN" smtClean="0"/>
              <a:t>01-01-2022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8AC11FA-55E3-4F3D-B48A-1A7B53C77589}" type="slidenum">
              <a:rPr lang="en-IN" smtClean="0"/>
              <a:t>‹#›</a:t>
            </a:fld>
            <a:endParaRPr lang="en-IN"/>
          </a:p>
        </p:txBody>
      </p:sp>
    </p:spTree>
    <p:extLst>
      <p:ext uri="{BB962C8B-B14F-4D97-AF65-F5344CB8AC3E}">
        <p14:creationId xmlns:p14="http://schemas.microsoft.com/office/powerpoint/2010/main" val="2349174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0DD7F">
            <a:alpha val="78824"/>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242A55-5E67-4A78-BA1F-5D8975C993C9}" type="datetimeFigureOut">
              <a:rPr lang="en-IN" smtClean="0"/>
              <a:t>01-01-2022</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AC11FA-55E3-4F3D-B48A-1A7B53C77589}" type="slidenum">
              <a:rPr lang="en-IN" smtClean="0"/>
              <a:t>‹#›</a:t>
            </a:fld>
            <a:endParaRPr lang="en-IN"/>
          </a:p>
        </p:txBody>
      </p:sp>
    </p:spTree>
    <p:extLst>
      <p:ext uri="{BB962C8B-B14F-4D97-AF65-F5344CB8AC3E}">
        <p14:creationId xmlns:p14="http://schemas.microsoft.com/office/powerpoint/2010/main" val="1224991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3.jpg"/></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g"/><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en-GB" sz="2400" u="sng" dirty="0" smtClean="0">
                <a:solidFill>
                  <a:srgbClr val="002060"/>
                </a:solidFill>
              </a:rPr>
              <a:t>Om Sri Sai Ram</a:t>
            </a:r>
            <a:endParaRPr lang="en-IN" sz="2400" u="sng" dirty="0">
              <a:solidFill>
                <a:srgbClr val="002060"/>
              </a:solidFill>
            </a:endParaRPr>
          </a:p>
        </p:txBody>
      </p:sp>
      <p:sp>
        <p:nvSpPr>
          <p:cNvPr id="7" name="Content Placeholder 6"/>
          <p:cNvSpPr>
            <a:spLocks noGrp="1"/>
          </p:cNvSpPr>
          <p:nvPr>
            <p:ph idx="1"/>
          </p:nvPr>
        </p:nvSpPr>
        <p:spPr>
          <a:xfrm>
            <a:off x="323528" y="908720"/>
            <a:ext cx="8496944" cy="5544616"/>
          </a:xfrm>
        </p:spPr>
        <p:txBody>
          <a:bodyPr>
            <a:normAutofit/>
          </a:bodyPr>
          <a:lstStyle/>
          <a:p>
            <a:pPr marL="0" indent="0">
              <a:buNone/>
            </a:pPr>
            <a:r>
              <a:rPr lang="en-GB" sz="4800" b="1" i="1" dirty="0" smtClean="0">
                <a:solidFill>
                  <a:srgbClr val="002060"/>
                </a:solidFill>
                <a:latin typeface="Times New Roman" pitchFamily="18" charset="0"/>
                <a:cs typeface="Times New Roman" pitchFamily="18" charset="0"/>
              </a:rPr>
              <a:t>      </a:t>
            </a:r>
            <a:r>
              <a:rPr lang="en-GB" sz="4000" b="1" i="1" dirty="0" smtClean="0">
                <a:solidFill>
                  <a:srgbClr val="002060"/>
                </a:solidFill>
                <a:latin typeface="Times New Roman" pitchFamily="18" charset="0"/>
                <a:cs typeface="Times New Roman" pitchFamily="18" charset="0"/>
              </a:rPr>
              <a:t>Message of Sankaranthi Festival</a:t>
            </a:r>
            <a:endParaRPr lang="en-IN" sz="4000" b="1" i="1" dirty="0">
              <a:solidFill>
                <a:srgbClr val="002060"/>
              </a:solidFill>
              <a:latin typeface="Times New Roman" pitchFamily="18" charset="0"/>
              <a:cs typeface="Times New Roman"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959883"/>
            <a:ext cx="7812360" cy="4145276"/>
          </a:xfrm>
          <a:prstGeom prst="rect">
            <a:avLst/>
          </a:prstGeom>
        </p:spPr>
      </p:pic>
    </p:spTree>
    <p:extLst>
      <p:ext uri="{BB962C8B-B14F-4D97-AF65-F5344CB8AC3E}">
        <p14:creationId xmlns:p14="http://schemas.microsoft.com/office/powerpoint/2010/main" val="1690169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sz="3600" b="1" u="sng" dirty="0" smtClean="0">
                <a:solidFill>
                  <a:srgbClr val="001848"/>
                </a:solidFill>
              </a:rPr>
              <a:t>Rich Harvest</a:t>
            </a:r>
            <a:endParaRPr lang="en-IN" sz="3600" b="1" u="sng" dirty="0">
              <a:solidFill>
                <a:srgbClr val="001848"/>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84168" y="237844"/>
            <a:ext cx="2916177" cy="1742132"/>
          </a:xfrm>
        </p:spPr>
      </p:pic>
      <p:sp>
        <p:nvSpPr>
          <p:cNvPr id="4" name="TextBox 3"/>
          <p:cNvSpPr txBox="1"/>
          <p:nvPr/>
        </p:nvSpPr>
        <p:spPr>
          <a:xfrm>
            <a:off x="179512" y="836712"/>
            <a:ext cx="2448272" cy="492442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000" b="1" dirty="0" smtClean="0">
                <a:solidFill>
                  <a:srgbClr val="001848"/>
                </a:solidFill>
              </a:rPr>
              <a:t>“In </a:t>
            </a:r>
            <a:r>
              <a:rPr lang="en-GB" sz="2000" b="1" dirty="0">
                <a:solidFill>
                  <a:srgbClr val="001848"/>
                </a:solidFill>
              </a:rPr>
              <a:t>this period, farmers and others labouring on the soil enjoy a period of rest. The farmers are at ease enjoying the fruits of their labours. Their granaries are filled with grains of all kinds. Farmers have no other period of rest. During this month, farmers enjoy peace of mind and body</a:t>
            </a:r>
            <a:r>
              <a:rPr lang="en-GB" sz="2000" b="1" dirty="0" smtClean="0">
                <a:solidFill>
                  <a:srgbClr val="001848"/>
                </a:solidFill>
              </a:rPr>
              <a:t>.”</a:t>
            </a:r>
          </a:p>
          <a:p>
            <a:r>
              <a:rPr lang="en-GB" sz="1400" i="1" dirty="0" smtClean="0">
                <a:solidFill>
                  <a:srgbClr val="001848"/>
                </a:solidFill>
              </a:rPr>
              <a:t>-15</a:t>
            </a:r>
            <a:r>
              <a:rPr lang="en-GB" sz="1400" i="1" baseline="30000" dirty="0" smtClean="0">
                <a:solidFill>
                  <a:srgbClr val="001848"/>
                </a:solidFill>
              </a:rPr>
              <a:t>th</a:t>
            </a:r>
            <a:r>
              <a:rPr lang="en-GB" sz="1400" i="1" dirty="0" smtClean="0">
                <a:solidFill>
                  <a:srgbClr val="001848"/>
                </a:solidFill>
              </a:rPr>
              <a:t> January 1996</a:t>
            </a:r>
            <a:endParaRPr lang="en-IN" sz="1400" i="1" dirty="0">
              <a:solidFill>
                <a:srgbClr val="001848"/>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2515319"/>
            <a:ext cx="2874095" cy="191486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4520659"/>
            <a:ext cx="2874095" cy="191486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694" y="1124744"/>
            <a:ext cx="2381201" cy="280271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7824" y="4378896"/>
            <a:ext cx="2510301" cy="1882725"/>
          </a:xfrm>
          <a:prstGeom prst="rect">
            <a:avLst/>
          </a:prstGeom>
        </p:spPr>
      </p:pic>
    </p:spTree>
    <p:extLst>
      <p:ext uri="{BB962C8B-B14F-4D97-AF65-F5344CB8AC3E}">
        <p14:creationId xmlns:p14="http://schemas.microsoft.com/office/powerpoint/2010/main" val="3324669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sz="3600" b="1" u="sng" dirty="0" smtClean="0">
                <a:solidFill>
                  <a:srgbClr val="001848"/>
                </a:solidFill>
              </a:rPr>
              <a:t>Enduring Bliss</a:t>
            </a:r>
            <a:endParaRPr lang="en-IN" sz="3600" b="1" u="sng" dirty="0">
              <a:solidFill>
                <a:srgbClr val="001848"/>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3502" y="3489404"/>
            <a:ext cx="2986505" cy="1667788"/>
          </a:xfrm>
        </p:spPr>
      </p:pic>
      <p:sp>
        <p:nvSpPr>
          <p:cNvPr id="4" name="TextBox 3"/>
          <p:cNvSpPr txBox="1"/>
          <p:nvPr/>
        </p:nvSpPr>
        <p:spPr>
          <a:xfrm>
            <a:off x="179512" y="866527"/>
            <a:ext cx="2952328" cy="529375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000" b="1" dirty="0" smtClean="0">
                <a:solidFill>
                  <a:srgbClr val="001848"/>
                </a:solidFill>
              </a:rPr>
              <a:t>“Few </a:t>
            </a:r>
            <a:r>
              <a:rPr lang="en-GB" sz="2000" b="1" dirty="0">
                <a:solidFill>
                  <a:srgbClr val="001848"/>
                </a:solidFill>
              </a:rPr>
              <a:t>people understand the true significance of festivals like </a:t>
            </a:r>
            <a:r>
              <a:rPr lang="en-GB" sz="2000" b="1" dirty="0" smtClean="0">
                <a:solidFill>
                  <a:srgbClr val="001848"/>
                </a:solidFill>
              </a:rPr>
              <a:t>Sankaranthi. </a:t>
            </a:r>
            <a:r>
              <a:rPr lang="en-GB" sz="2000" b="1" dirty="0">
                <a:solidFill>
                  <a:srgbClr val="001848"/>
                </a:solidFill>
              </a:rPr>
              <a:t>Man cannot secure enduring bliss through physical pleasures. He has to discover that the source of this bliss is within himself. </a:t>
            </a:r>
            <a:r>
              <a:rPr lang="en-GB" sz="2000" b="1" dirty="0" smtClean="0">
                <a:solidFill>
                  <a:srgbClr val="001848"/>
                </a:solidFill>
              </a:rPr>
              <a:t>Sankaranthi </a:t>
            </a:r>
            <a:r>
              <a:rPr lang="en-GB" sz="2000" b="1" dirty="0">
                <a:solidFill>
                  <a:srgbClr val="001848"/>
                </a:solidFill>
              </a:rPr>
              <a:t>enables man to make this discovery, like a man who carrying his spectacles on his forehead searches for it everywhere and discovers to his joy that it has been with him all along</a:t>
            </a:r>
            <a:r>
              <a:rPr lang="en-GB" sz="2000" b="1" dirty="0" smtClean="0">
                <a:solidFill>
                  <a:srgbClr val="001848"/>
                </a:solidFill>
              </a:rPr>
              <a:t>.”</a:t>
            </a:r>
          </a:p>
          <a:p>
            <a:r>
              <a:rPr lang="en-GB" dirty="0" smtClean="0">
                <a:solidFill>
                  <a:srgbClr val="001848"/>
                </a:solidFill>
              </a:rPr>
              <a:t>-</a:t>
            </a:r>
            <a:r>
              <a:rPr lang="en-GB" i="1" dirty="0" smtClean="0">
                <a:solidFill>
                  <a:srgbClr val="001848"/>
                </a:solidFill>
              </a:rPr>
              <a:t>15</a:t>
            </a:r>
            <a:r>
              <a:rPr lang="en-GB" i="1" baseline="30000" dirty="0" smtClean="0">
                <a:solidFill>
                  <a:srgbClr val="001848"/>
                </a:solidFill>
              </a:rPr>
              <a:t>th</a:t>
            </a:r>
            <a:r>
              <a:rPr lang="en-GB" i="1" dirty="0" smtClean="0">
                <a:solidFill>
                  <a:srgbClr val="001848"/>
                </a:solidFill>
              </a:rPr>
              <a:t> June 1996</a:t>
            </a:r>
            <a:endParaRPr lang="en-IN" i="1" dirty="0">
              <a:solidFill>
                <a:srgbClr val="001848"/>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1052736"/>
            <a:ext cx="3312616" cy="219456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2433" y="3489710"/>
            <a:ext cx="2407574" cy="1603445"/>
          </a:xfrm>
          <a:prstGeom prst="rect">
            <a:avLst/>
          </a:prstGeom>
        </p:spPr>
      </p:pic>
    </p:spTree>
    <p:extLst>
      <p:ext uri="{BB962C8B-B14F-4D97-AF65-F5344CB8AC3E}">
        <p14:creationId xmlns:p14="http://schemas.microsoft.com/office/powerpoint/2010/main" val="2380096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04056"/>
          </a:xfrm>
        </p:spPr>
        <p:txBody>
          <a:bodyPr>
            <a:normAutofit fontScale="90000"/>
          </a:bodyPr>
          <a:lstStyle/>
          <a:p>
            <a:r>
              <a:rPr lang="en-GB" sz="3200" b="1" u="sng" dirty="0" smtClean="0">
                <a:solidFill>
                  <a:srgbClr val="001848"/>
                </a:solidFill>
              </a:rPr>
              <a:t>Sankaranthi induces Atmic feelings</a:t>
            </a:r>
            <a:endParaRPr lang="en-IN" sz="3200" b="1" u="sng" dirty="0">
              <a:solidFill>
                <a:srgbClr val="001848"/>
              </a:solidFill>
            </a:endParaRPr>
          </a:p>
        </p:txBody>
      </p:sp>
      <p:sp>
        <p:nvSpPr>
          <p:cNvPr id="4" name="TextBox 3"/>
          <p:cNvSpPr txBox="1"/>
          <p:nvPr/>
        </p:nvSpPr>
        <p:spPr>
          <a:xfrm>
            <a:off x="395536" y="4869160"/>
            <a:ext cx="7704856"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dirty="0" smtClean="0"/>
              <a:t>“</a:t>
            </a:r>
            <a:r>
              <a:rPr lang="en-GB" b="1" dirty="0" smtClean="0">
                <a:solidFill>
                  <a:srgbClr val="001848"/>
                </a:solidFill>
              </a:rPr>
              <a:t>Sankaranthi </a:t>
            </a:r>
            <a:r>
              <a:rPr lang="en-GB" b="1" dirty="0">
                <a:solidFill>
                  <a:srgbClr val="001848"/>
                </a:solidFill>
              </a:rPr>
              <a:t>promotes mental transformation. It illumines the minds of people. </a:t>
            </a:r>
            <a:endParaRPr lang="en-GB" b="1" dirty="0" smtClean="0">
              <a:solidFill>
                <a:srgbClr val="001848"/>
              </a:solidFill>
            </a:endParaRPr>
          </a:p>
          <a:p>
            <a:r>
              <a:rPr lang="en-GB" b="1" dirty="0" smtClean="0">
                <a:solidFill>
                  <a:srgbClr val="001848"/>
                </a:solidFill>
              </a:rPr>
              <a:t>It </a:t>
            </a:r>
            <a:r>
              <a:rPr lang="en-GB" b="1" dirty="0">
                <a:solidFill>
                  <a:srgbClr val="001848"/>
                </a:solidFill>
              </a:rPr>
              <a:t>induces the unfoldment of inner feelings. It </a:t>
            </a:r>
            <a:r>
              <a:rPr lang="en-GB" b="1" dirty="0" smtClean="0">
                <a:solidFill>
                  <a:srgbClr val="001848"/>
                </a:solidFill>
              </a:rPr>
              <a:t>brings </a:t>
            </a:r>
            <a:r>
              <a:rPr lang="en-GB" b="1" dirty="0">
                <a:solidFill>
                  <a:srgbClr val="001848"/>
                </a:solidFill>
              </a:rPr>
              <a:t>about the manifestation of the invisible Atma within everyone</a:t>
            </a:r>
            <a:r>
              <a:rPr lang="en-GB" b="1" dirty="0" smtClean="0">
                <a:solidFill>
                  <a:srgbClr val="001848"/>
                </a:solidFill>
              </a:rPr>
              <a:t>.. When </a:t>
            </a:r>
            <a:r>
              <a:rPr lang="en-GB" b="1" dirty="0">
                <a:solidFill>
                  <a:srgbClr val="001848"/>
                </a:solidFill>
              </a:rPr>
              <a:t>the mind is turned towards the heart and the heart is filled with the Divine, the mind will cease to be a source of trouble. The mind is the master of the senses. When the senses are controlled the mind is under control</a:t>
            </a:r>
            <a:r>
              <a:rPr lang="en-GB" b="1" dirty="0" smtClean="0">
                <a:solidFill>
                  <a:srgbClr val="001848"/>
                </a:solidFill>
              </a:rPr>
              <a:t>.” -</a:t>
            </a:r>
            <a:r>
              <a:rPr lang="en-GB" sz="1400" b="1" i="1" dirty="0" smtClean="0">
                <a:solidFill>
                  <a:srgbClr val="001848"/>
                </a:solidFill>
              </a:rPr>
              <a:t>15</a:t>
            </a:r>
            <a:r>
              <a:rPr lang="en-GB" sz="1400" b="1" i="1" baseline="30000" dirty="0" smtClean="0">
                <a:solidFill>
                  <a:srgbClr val="001848"/>
                </a:solidFill>
              </a:rPr>
              <a:t>th</a:t>
            </a:r>
            <a:r>
              <a:rPr lang="en-GB" sz="1400" b="1" i="1" dirty="0" smtClean="0">
                <a:solidFill>
                  <a:srgbClr val="001848"/>
                </a:solidFill>
              </a:rPr>
              <a:t> January 1996</a:t>
            </a:r>
            <a:endParaRPr lang="en-IN" sz="1400" b="1" i="1" dirty="0">
              <a:solidFill>
                <a:srgbClr val="001848"/>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500176"/>
            <a:ext cx="3240360" cy="2406035"/>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918" y="2320330"/>
            <a:ext cx="2899629" cy="237820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9013" y="686367"/>
            <a:ext cx="2567438" cy="1533794"/>
          </a:xfrm>
          <a:prstGeom prst="rect">
            <a:avLst/>
          </a:prstGeom>
        </p:spPr>
      </p:pic>
    </p:spTree>
    <p:extLst>
      <p:ext uri="{BB962C8B-B14F-4D97-AF65-F5344CB8AC3E}">
        <p14:creationId xmlns:p14="http://schemas.microsoft.com/office/powerpoint/2010/main" val="2040117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sz="3200" b="1" dirty="0" err="1" smtClean="0">
                <a:solidFill>
                  <a:srgbClr val="001848"/>
                </a:solidFill>
              </a:rPr>
              <a:t>Shankaranthi</a:t>
            </a:r>
            <a:r>
              <a:rPr lang="en-GB" sz="3200" b="1" dirty="0" smtClean="0">
                <a:solidFill>
                  <a:srgbClr val="001848"/>
                </a:solidFill>
              </a:rPr>
              <a:t>  in </a:t>
            </a:r>
            <a:r>
              <a:rPr lang="en-GB" sz="3200" b="1" dirty="0" err="1" smtClean="0">
                <a:solidFill>
                  <a:srgbClr val="001848"/>
                </a:solidFill>
              </a:rPr>
              <a:t>Dwapara</a:t>
            </a:r>
            <a:r>
              <a:rPr lang="en-GB" sz="3200" b="1" dirty="0" smtClean="0">
                <a:solidFill>
                  <a:srgbClr val="001848"/>
                </a:solidFill>
              </a:rPr>
              <a:t> Yuga</a:t>
            </a:r>
            <a:endParaRPr lang="en-IN" sz="3200" b="1" dirty="0">
              <a:solidFill>
                <a:srgbClr val="001848"/>
              </a:solidFill>
            </a:endParaRPr>
          </a:p>
        </p:txBody>
      </p:sp>
      <p:sp>
        <p:nvSpPr>
          <p:cNvPr id="4" name="TextBox 3"/>
          <p:cNvSpPr txBox="1"/>
          <p:nvPr/>
        </p:nvSpPr>
        <p:spPr>
          <a:xfrm>
            <a:off x="394759" y="3717032"/>
            <a:ext cx="8425711" cy="286232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000" b="1" dirty="0" smtClean="0">
                <a:solidFill>
                  <a:srgbClr val="001848"/>
                </a:solidFill>
              </a:rPr>
              <a:t>“During </a:t>
            </a:r>
            <a:r>
              <a:rPr lang="en-GB" sz="2000" b="1" dirty="0" err="1" smtClean="0">
                <a:solidFill>
                  <a:srgbClr val="001848"/>
                </a:solidFill>
              </a:rPr>
              <a:t>Sankranthi</a:t>
            </a:r>
            <a:r>
              <a:rPr lang="en-GB" sz="2000" b="1" dirty="0" smtClean="0">
                <a:solidFill>
                  <a:srgbClr val="001848"/>
                </a:solidFill>
              </a:rPr>
              <a:t> , they place </a:t>
            </a:r>
            <a:r>
              <a:rPr lang="en-GB" sz="2000" b="1" dirty="0">
                <a:solidFill>
                  <a:srgbClr val="001848"/>
                </a:solidFill>
              </a:rPr>
              <a:t>three balls of cow-dung in front of their houses, fixing three pumpkin flowers on their top and went round singing and dancing in adoration of Krishna</a:t>
            </a:r>
            <a:r>
              <a:rPr lang="en-GB" sz="2000" b="1" dirty="0" smtClean="0">
                <a:solidFill>
                  <a:srgbClr val="001848"/>
                </a:solidFill>
              </a:rPr>
              <a:t>.. The </a:t>
            </a:r>
            <a:r>
              <a:rPr lang="en-GB" sz="2000" b="1" dirty="0">
                <a:solidFill>
                  <a:srgbClr val="001848"/>
                </a:solidFill>
              </a:rPr>
              <a:t>first cow-dung ball represented Krishna, who was worshipped as </a:t>
            </a:r>
            <a:r>
              <a:rPr lang="en-GB" sz="2000" b="1" dirty="0" err="1">
                <a:solidFill>
                  <a:srgbClr val="001848"/>
                </a:solidFill>
              </a:rPr>
              <a:t>Gopala</a:t>
            </a:r>
            <a:r>
              <a:rPr lang="en-GB" sz="2000" b="1" dirty="0">
                <a:solidFill>
                  <a:srgbClr val="001848"/>
                </a:solidFill>
              </a:rPr>
              <a:t> </a:t>
            </a:r>
            <a:r>
              <a:rPr lang="en-GB" sz="2000" b="1" dirty="0" smtClean="0">
                <a:solidFill>
                  <a:srgbClr val="001848"/>
                </a:solidFill>
              </a:rPr>
              <a:t>.. </a:t>
            </a:r>
            <a:r>
              <a:rPr lang="en-GB" sz="2000" b="1" dirty="0">
                <a:solidFill>
                  <a:srgbClr val="001848"/>
                </a:solidFill>
              </a:rPr>
              <a:t>The second </a:t>
            </a:r>
            <a:r>
              <a:rPr lang="en-GB" sz="2000" b="1" dirty="0" smtClean="0">
                <a:solidFill>
                  <a:srgbClr val="001848"/>
                </a:solidFill>
              </a:rPr>
              <a:t>cow dung </a:t>
            </a:r>
            <a:r>
              <a:rPr lang="en-GB" sz="2000" b="1" dirty="0">
                <a:solidFill>
                  <a:srgbClr val="001848"/>
                </a:solidFill>
              </a:rPr>
              <a:t>ball was placed as a symbol of the </a:t>
            </a:r>
            <a:r>
              <a:rPr lang="en-GB" sz="2000" b="1" dirty="0" err="1">
                <a:solidFill>
                  <a:srgbClr val="001848"/>
                </a:solidFill>
              </a:rPr>
              <a:t>Govardhana</a:t>
            </a:r>
            <a:r>
              <a:rPr lang="en-GB" sz="2000" b="1" dirty="0">
                <a:solidFill>
                  <a:srgbClr val="001848"/>
                </a:solidFill>
              </a:rPr>
              <a:t> Hill which Krishna lifted and thereby demonstrated His divinity. The third cow-dung ball symbolised the cow, which is the source of health and joy for the people as the giver of milk. </a:t>
            </a:r>
            <a:r>
              <a:rPr lang="en-GB" sz="2000" b="1" dirty="0" err="1">
                <a:solidFill>
                  <a:srgbClr val="001848"/>
                </a:solidFill>
              </a:rPr>
              <a:t>Gopala</a:t>
            </a:r>
            <a:r>
              <a:rPr lang="en-GB" sz="2000" b="1" dirty="0">
                <a:solidFill>
                  <a:srgbClr val="001848"/>
                </a:solidFill>
              </a:rPr>
              <a:t>, </a:t>
            </a:r>
            <a:r>
              <a:rPr lang="en-GB" sz="2000" b="1" dirty="0" err="1">
                <a:solidFill>
                  <a:srgbClr val="001848"/>
                </a:solidFill>
              </a:rPr>
              <a:t>Govardhana</a:t>
            </a:r>
            <a:r>
              <a:rPr lang="en-GB" sz="2000" b="1" dirty="0">
                <a:solidFill>
                  <a:srgbClr val="001848"/>
                </a:solidFill>
              </a:rPr>
              <a:t> and Go (the cow) were worshipped in this manner</a:t>
            </a:r>
            <a:r>
              <a:rPr lang="en-GB" sz="2000" b="1" dirty="0" smtClean="0">
                <a:solidFill>
                  <a:srgbClr val="001848"/>
                </a:solidFill>
              </a:rPr>
              <a:t>.”</a:t>
            </a:r>
          </a:p>
          <a:p>
            <a:r>
              <a:rPr lang="en-GB" sz="2000" b="1" i="1" dirty="0" smtClean="0">
                <a:solidFill>
                  <a:srgbClr val="001848"/>
                </a:solidFill>
              </a:rPr>
              <a:t>-14</a:t>
            </a:r>
            <a:r>
              <a:rPr lang="en-GB" sz="2000" b="1" i="1" baseline="30000" dirty="0" smtClean="0">
                <a:solidFill>
                  <a:srgbClr val="001848"/>
                </a:solidFill>
              </a:rPr>
              <a:t>th</a:t>
            </a:r>
            <a:r>
              <a:rPr lang="en-GB" sz="2000" b="1" i="1" dirty="0" smtClean="0">
                <a:solidFill>
                  <a:srgbClr val="001848"/>
                </a:solidFill>
              </a:rPr>
              <a:t> January 1992</a:t>
            </a:r>
            <a:endParaRPr lang="en-IN" sz="2000" b="1" i="1" dirty="0">
              <a:solidFill>
                <a:srgbClr val="001848"/>
              </a:solidFill>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04248" y="1222910"/>
            <a:ext cx="2166446" cy="1237969"/>
          </a:xfr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799697"/>
            <a:ext cx="3384377" cy="2475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904" y="831776"/>
            <a:ext cx="2963016" cy="2020238"/>
          </a:xfrm>
          <a:prstGeom prst="rect">
            <a:avLst/>
          </a:prstGeom>
        </p:spPr>
      </p:pic>
    </p:spTree>
    <p:extLst>
      <p:ext uri="{BB962C8B-B14F-4D97-AF65-F5344CB8AC3E}">
        <p14:creationId xmlns:p14="http://schemas.microsoft.com/office/powerpoint/2010/main" val="4068594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rmAutofit fontScale="90000"/>
          </a:bodyPr>
          <a:lstStyle/>
          <a:p>
            <a:r>
              <a:rPr lang="en-GB" sz="2800" b="1" u="sng" dirty="0" smtClean="0">
                <a:solidFill>
                  <a:srgbClr val="001848"/>
                </a:solidFill>
              </a:rPr>
              <a:t>Significance of offering Pumpkin</a:t>
            </a:r>
            <a:endParaRPr lang="en-IN" sz="2800" b="1" u="sng" dirty="0">
              <a:solidFill>
                <a:srgbClr val="001848"/>
              </a:solidFill>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940152" y="804188"/>
            <a:ext cx="2952328" cy="2557944"/>
          </a:xfrm>
        </p:spPr>
      </p:pic>
      <p:sp>
        <p:nvSpPr>
          <p:cNvPr id="4" name="TextBox 3"/>
          <p:cNvSpPr txBox="1"/>
          <p:nvPr/>
        </p:nvSpPr>
        <p:spPr>
          <a:xfrm>
            <a:off x="245274" y="764704"/>
            <a:ext cx="3528392" cy="58785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000" b="1" dirty="0" smtClean="0">
                <a:solidFill>
                  <a:srgbClr val="001848"/>
                </a:solidFill>
              </a:rPr>
              <a:t>“Among </a:t>
            </a:r>
            <a:r>
              <a:rPr lang="en-GB" sz="2000" b="1" dirty="0">
                <a:solidFill>
                  <a:srgbClr val="001848"/>
                </a:solidFill>
              </a:rPr>
              <a:t>vegetables the pumpkin has a place of honour as the largest in size. The Gopikas looked upon the pumpkin as a symbol of large-heartedness. Hence, pumpkins were offered as fitting gifts on </a:t>
            </a:r>
            <a:r>
              <a:rPr lang="en-GB" sz="2000" b="1" dirty="0" smtClean="0">
                <a:solidFill>
                  <a:srgbClr val="001848"/>
                </a:solidFill>
              </a:rPr>
              <a:t>Sankaranthi </a:t>
            </a:r>
            <a:r>
              <a:rPr lang="en-GB" sz="2000" b="1" dirty="0">
                <a:solidFill>
                  <a:srgbClr val="001848"/>
                </a:solidFill>
              </a:rPr>
              <a:t>Day. What is the gain from this offering? The pumpkin does not rot quickly. It can be preserved for a long period. Any number of edible preparations can be made from it. It can also be used in combination with many other vegetables. Because of its distinct qualities, the offer of a pumpkin also meant making an offering of one's virtues</a:t>
            </a:r>
            <a:r>
              <a:rPr lang="en-GB" sz="2000" b="1" dirty="0" smtClean="0">
                <a:solidFill>
                  <a:srgbClr val="001848"/>
                </a:solidFill>
              </a:rPr>
              <a:t>.”</a:t>
            </a:r>
          </a:p>
          <a:p>
            <a:r>
              <a:rPr lang="en-GB" sz="1600" i="1" dirty="0" smtClean="0">
                <a:solidFill>
                  <a:srgbClr val="001848"/>
                </a:solidFill>
              </a:rPr>
              <a:t>14</a:t>
            </a:r>
            <a:r>
              <a:rPr lang="en-GB" sz="1600" i="1" baseline="30000" dirty="0" smtClean="0">
                <a:solidFill>
                  <a:srgbClr val="001848"/>
                </a:solidFill>
              </a:rPr>
              <a:t>th</a:t>
            </a:r>
            <a:r>
              <a:rPr lang="en-GB" sz="1600" i="1" dirty="0" smtClean="0">
                <a:solidFill>
                  <a:srgbClr val="001848"/>
                </a:solidFill>
              </a:rPr>
              <a:t> January 1992</a:t>
            </a:r>
            <a:endParaRPr lang="en-IN" sz="1600" i="1" dirty="0">
              <a:solidFill>
                <a:srgbClr val="001848"/>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008" y="3703970"/>
            <a:ext cx="3817607" cy="286320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3929" y="620688"/>
            <a:ext cx="1728191" cy="2924944"/>
          </a:xfrm>
          <a:prstGeom prst="rect">
            <a:avLst/>
          </a:prstGeom>
        </p:spPr>
      </p:pic>
    </p:spTree>
    <p:extLst>
      <p:ext uri="{BB962C8B-B14F-4D97-AF65-F5344CB8AC3E}">
        <p14:creationId xmlns:p14="http://schemas.microsoft.com/office/powerpoint/2010/main" val="1457171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rmAutofit fontScale="90000"/>
          </a:bodyPr>
          <a:lstStyle/>
          <a:p>
            <a:pPr algn="r"/>
            <a:r>
              <a:rPr lang="en-GB" sz="3200" b="1" u="sng" dirty="0" smtClean="0">
                <a:solidFill>
                  <a:srgbClr val="001848"/>
                </a:solidFill>
              </a:rPr>
              <a:t>Significance of Jaggery and Thil </a:t>
            </a:r>
            <a:endParaRPr lang="en-IN" sz="3200" b="1" u="sng" dirty="0">
              <a:solidFill>
                <a:srgbClr val="001848"/>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4008" y="836712"/>
            <a:ext cx="3858883" cy="2566157"/>
          </a:xfrm>
        </p:spPr>
      </p:pic>
      <p:sp>
        <p:nvSpPr>
          <p:cNvPr id="4" name="TextBox 3"/>
          <p:cNvSpPr txBox="1"/>
          <p:nvPr/>
        </p:nvSpPr>
        <p:spPr>
          <a:xfrm>
            <a:off x="320016" y="188787"/>
            <a:ext cx="3531903" cy="406265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000" b="1" dirty="0" smtClean="0">
                <a:solidFill>
                  <a:srgbClr val="001848"/>
                </a:solidFill>
              </a:rPr>
              <a:t>“On </a:t>
            </a:r>
            <a:r>
              <a:rPr lang="en-GB" sz="2000" b="1" dirty="0">
                <a:solidFill>
                  <a:srgbClr val="001848"/>
                </a:solidFill>
              </a:rPr>
              <a:t>this day it is the usual custom to offer to people a mixture of </a:t>
            </a:r>
            <a:r>
              <a:rPr lang="en-GB" sz="2000" b="1" dirty="0" smtClean="0">
                <a:solidFill>
                  <a:srgbClr val="001848"/>
                </a:solidFill>
              </a:rPr>
              <a:t>Jaggery </a:t>
            </a:r>
            <a:r>
              <a:rPr lang="en-GB" sz="2000" b="1" dirty="0">
                <a:solidFill>
                  <a:srgbClr val="001848"/>
                </a:solidFill>
              </a:rPr>
              <a:t>and Thil (sesame). Jaggery is sweet and is a symbol of love. Thil is also known as sneha, which means friendship. Therefore, the offer of the </a:t>
            </a:r>
            <a:r>
              <a:rPr lang="en-GB" sz="2000" b="1" dirty="0" smtClean="0">
                <a:solidFill>
                  <a:srgbClr val="001848"/>
                </a:solidFill>
              </a:rPr>
              <a:t>Jaggery-thil </a:t>
            </a:r>
            <a:r>
              <a:rPr lang="en-GB" sz="2000" b="1" dirty="0">
                <a:solidFill>
                  <a:srgbClr val="001848"/>
                </a:solidFill>
              </a:rPr>
              <a:t>mixture means offering to people love surcharged with friendliness. Develop harmony towards everyone</a:t>
            </a:r>
            <a:r>
              <a:rPr lang="en-GB" sz="2000" b="1" dirty="0" smtClean="0">
                <a:solidFill>
                  <a:srgbClr val="001848"/>
                </a:solidFill>
              </a:rPr>
              <a:t>.”</a:t>
            </a:r>
          </a:p>
          <a:p>
            <a:r>
              <a:rPr lang="en-GB" dirty="0" smtClean="0">
                <a:solidFill>
                  <a:srgbClr val="001848"/>
                </a:solidFill>
              </a:rPr>
              <a:t>-</a:t>
            </a:r>
            <a:r>
              <a:rPr lang="en-GB" sz="1600" i="1" dirty="0" smtClean="0">
                <a:solidFill>
                  <a:srgbClr val="001848"/>
                </a:solidFill>
              </a:rPr>
              <a:t>14</a:t>
            </a:r>
            <a:r>
              <a:rPr lang="en-GB" sz="1600" i="1" baseline="30000" dirty="0" smtClean="0">
                <a:solidFill>
                  <a:srgbClr val="001848"/>
                </a:solidFill>
              </a:rPr>
              <a:t>th</a:t>
            </a:r>
            <a:r>
              <a:rPr lang="en-GB" sz="1600" i="1" dirty="0" smtClean="0">
                <a:solidFill>
                  <a:srgbClr val="001848"/>
                </a:solidFill>
              </a:rPr>
              <a:t> January 1992 </a:t>
            </a:r>
            <a:endParaRPr lang="en-IN" sz="1600" i="1" dirty="0">
              <a:solidFill>
                <a:srgbClr val="001848"/>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3933056"/>
            <a:ext cx="3923928" cy="252439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16" y="4509120"/>
            <a:ext cx="3851920" cy="2116821"/>
          </a:xfrm>
          <a:prstGeom prst="rect">
            <a:avLst/>
          </a:prstGeom>
        </p:spPr>
      </p:pic>
    </p:spTree>
    <p:extLst>
      <p:ext uri="{BB962C8B-B14F-4D97-AF65-F5344CB8AC3E}">
        <p14:creationId xmlns:p14="http://schemas.microsoft.com/office/powerpoint/2010/main" val="1923326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n-GB" sz="3200" b="1" u="sng" dirty="0" smtClean="0">
                <a:solidFill>
                  <a:srgbClr val="001848"/>
                </a:solidFill>
              </a:rPr>
              <a:t>Bull Skills</a:t>
            </a:r>
            <a:endParaRPr lang="en-IN" sz="3200" b="1" u="sng" dirty="0">
              <a:solidFill>
                <a:srgbClr val="001848"/>
              </a:solidFill>
            </a:endParaRPr>
          </a:p>
        </p:txBody>
      </p:sp>
      <p:sp>
        <p:nvSpPr>
          <p:cNvPr id="4" name="TextBox 3"/>
          <p:cNvSpPr txBox="1"/>
          <p:nvPr/>
        </p:nvSpPr>
        <p:spPr>
          <a:xfrm>
            <a:off x="323528" y="4077072"/>
            <a:ext cx="8352928" cy="246221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000" b="1" dirty="0" smtClean="0">
                <a:solidFill>
                  <a:srgbClr val="001848"/>
                </a:solidFill>
              </a:rPr>
              <a:t>“The </a:t>
            </a:r>
            <a:r>
              <a:rPr lang="en-GB" sz="2000" b="1" dirty="0">
                <a:solidFill>
                  <a:srgbClr val="001848"/>
                </a:solidFill>
              </a:rPr>
              <a:t>message of </a:t>
            </a:r>
            <a:r>
              <a:rPr lang="en-GB" sz="2000" b="1" dirty="0" smtClean="0">
                <a:solidFill>
                  <a:srgbClr val="001848"/>
                </a:solidFill>
              </a:rPr>
              <a:t>Sankaranthi </a:t>
            </a:r>
            <a:r>
              <a:rPr lang="en-GB" sz="2000" b="1" dirty="0">
                <a:solidFill>
                  <a:srgbClr val="001848"/>
                </a:solidFill>
              </a:rPr>
              <a:t>is the promotion of love among one's kith and kin and friends by all of them coming together to celebrate this festival. It is on this day that the "Ganga" bull trainers take their decorated animals from house to house, play music in front of the homes and make the bulls demonstrate their skills before the family gatherings. The bulls are also made to give demonstrations in the market place with a view to promoting fellow feeling and </a:t>
            </a:r>
            <a:r>
              <a:rPr lang="en-GB" sz="2000" b="1" dirty="0" smtClean="0">
                <a:solidFill>
                  <a:srgbClr val="001848"/>
                </a:solidFill>
              </a:rPr>
              <a:t>harmony”</a:t>
            </a:r>
          </a:p>
          <a:p>
            <a:r>
              <a:rPr lang="en-GB" sz="1400" i="1" dirty="0" smtClean="0">
                <a:solidFill>
                  <a:srgbClr val="001848"/>
                </a:solidFill>
              </a:rPr>
              <a:t>-14</a:t>
            </a:r>
            <a:r>
              <a:rPr lang="en-GB" sz="1400" i="1" baseline="30000" dirty="0" smtClean="0">
                <a:solidFill>
                  <a:srgbClr val="001848"/>
                </a:solidFill>
              </a:rPr>
              <a:t>th</a:t>
            </a:r>
            <a:r>
              <a:rPr lang="en-GB" sz="1400" i="1" dirty="0" smtClean="0">
                <a:solidFill>
                  <a:srgbClr val="001848"/>
                </a:solidFill>
              </a:rPr>
              <a:t> January 1992</a:t>
            </a:r>
            <a:endParaRPr lang="en-IN" sz="1400" i="1" dirty="0">
              <a:solidFill>
                <a:srgbClr val="001848"/>
              </a:solidFill>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1052735"/>
            <a:ext cx="2932366" cy="1972505"/>
          </a:xfrm>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0336" y="1534121"/>
            <a:ext cx="3191864" cy="2125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200" y="194105"/>
            <a:ext cx="2655874" cy="2402933"/>
          </a:xfrm>
          <a:prstGeom prst="rect">
            <a:avLst/>
          </a:prstGeom>
        </p:spPr>
      </p:pic>
    </p:spTree>
    <p:extLst>
      <p:ext uri="{BB962C8B-B14F-4D97-AF65-F5344CB8AC3E}">
        <p14:creationId xmlns:p14="http://schemas.microsoft.com/office/powerpoint/2010/main" val="1236280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sz="3200" b="1" dirty="0" smtClean="0">
                <a:solidFill>
                  <a:srgbClr val="001848"/>
                </a:solidFill>
              </a:rPr>
              <a:t>Significance of Bull display</a:t>
            </a:r>
            <a:endParaRPr lang="en-IN" sz="3200" b="1" dirty="0">
              <a:solidFill>
                <a:srgbClr val="001848"/>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88224" y="260648"/>
            <a:ext cx="2311504" cy="2838014"/>
          </a:xfrm>
        </p:spPr>
      </p:pic>
      <p:sp>
        <p:nvSpPr>
          <p:cNvPr id="4" name="TextBox 3"/>
          <p:cNvSpPr txBox="1"/>
          <p:nvPr/>
        </p:nvSpPr>
        <p:spPr>
          <a:xfrm>
            <a:off x="179512" y="764704"/>
            <a:ext cx="3168352" cy="529375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000" b="1" dirty="0" smtClean="0">
                <a:solidFill>
                  <a:srgbClr val="001848"/>
                </a:solidFill>
              </a:rPr>
              <a:t>“The </a:t>
            </a:r>
            <a:r>
              <a:rPr lang="en-GB" sz="2000" b="1" dirty="0">
                <a:solidFill>
                  <a:srgbClr val="001848"/>
                </a:solidFill>
              </a:rPr>
              <a:t>bull will be taught to respond to instructions designed to promote love and happiness in the home by relating the story of the wedding of Rama and Sita. Rama and Sita represent the </a:t>
            </a:r>
            <a:r>
              <a:rPr lang="en-GB" sz="2000" b="1" dirty="0" err="1" smtClean="0">
                <a:solidFill>
                  <a:srgbClr val="001848"/>
                </a:solidFill>
              </a:rPr>
              <a:t>Purusha</a:t>
            </a:r>
            <a:r>
              <a:rPr lang="en-GB" sz="2000" b="1" dirty="0" smtClean="0">
                <a:solidFill>
                  <a:srgbClr val="001848"/>
                </a:solidFill>
              </a:rPr>
              <a:t> </a:t>
            </a:r>
            <a:r>
              <a:rPr lang="en-GB" sz="2000" b="1" dirty="0">
                <a:solidFill>
                  <a:srgbClr val="001848"/>
                </a:solidFill>
              </a:rPr>
              <a:t>and Prakruthi </a:t>
            </a:r>
            <a:r>
              <a:rPr lang="en-GB" sz="2000" b="1" dirty="0" smtClean="0">
                <a:solidFill>
                  <a:srgbClr val="001848"/>
                </a:solidFill>
              </a:rPr>
              <a:t> </a:t>
            </a:r>
            <a:r>
              <a:rPr lang="en-GB" sz="2000" b="1" dirty="0">
                <a:solidFill>
                  <a:srgbClr val="001848"/>
                </a:solidFill>
              </a:rPr>
              <a:t>respectively. Their union is to be celebrated by the offering of one's love to the Divine couple. Thus, the performance of the sacred bull on '</a:t>
            </a:r>
            <a:r>
              <a:rPr lang="en-GB" sz="2000" b="1" dirty="0" err="1">
                <a:solidFill>
                  <a:srgbClr val="001848"/>
                </a:solidFill>
              </a:rPr>
              <a:t>Sankranthi</a:t>
            </a:r>
            <a:r>
              <a:rPr lang="en-GB" sz="2000" b="1" dirty="0">
                <a:solidFill>
                  <a:srgbClr val="001848"/>
                </a:solidFill>
              </a:rPr>
              <a:t> day conveyed a profound message to the people</a:t>
            </a:r>
            <a:r>
              <a:rPr lang="en-GB" dirty="0" smtClean="0"/>
              <a:t>.”</a:t>
            </a:r>
          </a:p>
          <a:p>
            <a:r>
              <a:rPr lang="en-GB" sz="1600" dirty="0" smtClean="0">
                <a:solidFill>
                  <a:srgbClr val="001848"/>
                </a:solidFill>
              </a:rPr>
              <a:t>-</a:t>
            </a:r>
            <a:r>
              <a:rPr lang="en-GB" sz="1600" i="1" dirty="0" smtClean="0">
                <a:solidFill>
                  <a:srgbClr val="001848"/>
                </a:solidFill>
              </a:rPr>
              <a:t>14</a:t>
            </a:r>
            <a:r>
              <a:rPr lang="en-GB" sz="1600" i="1" baseline="30000" dirty="0" smtClean="0">
                <a:solidFill>
                  <a:srgbClr val="001848"/>
                </a:solidFill>
              </a:rPr>
              <a:t>th</a:t>
            </a:r>
            <a:r>
              <a:rPr lang="en-GB" sz="1600" i="1" dirty="0" smtClean="0">
                <a:solidFill>
                  <a:srgbClr val="001848"/>
                </a:solidFill>
              </a:rPr>
              <a:t> January 1992</a:t>
            </a:r>
            <a:endParaRPr lang="en-IN" sz="1600" i="1" dirty="0">
              <a:solidFill>
                <a:srgbClr val="001848"/>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908720"/>
            <a:ext cx="2664296" cy="201622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381882"/>
            <a:ext cx="2564925" cy="3168352"/>
          </a:xfrm>
          <a:prstGeom prst="rect">
            <a:avLst/>
          </a:prstGeom>
        </p:spPr>
      </p:pic>
    </p:spTree>
    <p:extLst>
      <p:ext uri="{BB962C8B-B14F-4D97-AF65-F5344CB8AC3E}">
        <p14:creationId xmlns:p14="http://schemas.microsoft.com/office/powerpoint/2010/main" val="850695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sz="3200" b="1" u="sng" dirty="0" err="1" smtClean="0">
                <a:solidFill>
                  <a:srgbClr val="001848"/>
                </a:solidFill>
              </a:rPr>
              <a:t>Mattupongal</a:t>
            </a:r>
            <a:r>
              <a:rPr lang="en-GB" sz="3200" b="1" u="sng" dirty="0" smtClean="0">
                <a:solidFill>
                  <a:srgbClr val="001848"/>
                </a:solidFill>
              </a:rPr>
              <a:t> in Tamil Nadu</a:t>
            </a:r>
            <a:endParaRPr lang="en-IN" sz="3200" b="1" u="sng" dirty="0">
              <a:solidFill>
                <a:srgbClr val="001848"/>
              </a:solidFill>
            </a:endParaRPr>
          </a:p>
        </p:txBody>
      </p:sp>
      <p:sp>
        <p:nvSpPr>
          <p:cNvPr id="4" name="TextBox 3"/>
          <p:cNvSpPr txBox="1"/>
          <p:nvPr/>
        </p:nvSpPr>
        <p:spPr>
          <a:xfrm>
            <a:off x="361581" y="836712"/>
            <a:ext cx="3024336" cy="58785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000" b="1" dirty="0" smtClean="0">
                <a:solidFill>
                  <a:srgbClr val="001848"/>
                </a:solidFill>
              </a:rPr>
              <a:t>“Rice </a:t>
            </a:r>
            <a:r>
              <a:rPr lang="en-GB" sz="2000" b="1" dirty="0">
                <a:solidFill>
                  <a:srgbClr val="001848"/>
                </a:solidFill>
              </a:rPr>
              <a:t>cooked with </a:t>
            </a:r>
            <a:r>
              <a:rPr lang="en-GB" sz="2000" b="1" dirty="0" err="1">
                <a:solidFill>
                  <a:srgbClr val="001848"/>
                </a:solidFill>
              </a:rPr>
              <a:t>jaggery</a:t>
            </a:r>
            <a:r>
              <a:rPr lang="en-GB" sz="2000" b="1" dirty="0">
                <a:solidFill>
                  <a:srgbClr val="001848"/>
                </a:solidFill>
              </a:rPr>
              <a:t> is a special preparation for </a:t>
            </a:r>
            <a:r>
              <a:rPr lang="en-GB" sz="2000" b="1" dirty="0" err="1">
                <a:solidFill>
                  <a:srgbClr val="001848"/>
                </a:solidFill>
              </a:rPr>
              <a:t>Sankranthi</a:t>
            </a:r>
            <a:r>
              <a:rPr lang="en-GB" sz="2000" b="1" dirty="0">
                <a:solidFill>
                  <a:srgbClr val="001848"/>
                </a:solidFill>
              </a:rPr>
              <a:t> day. What is the mason for this? In the olden days, this sweet rice was prepared to celebrate the gathering of the harvest and after the cows had been fed with the sweet rice, it was scattered over the fields. On the third day, all the cattle used to be decorated and taken round the bazar in procession. For this reason, the festival was called in Tamil Nadu "</a:t>
            </a:r>
            <a:r>
              <a:rPr lang="en-GB" sz="2000" b="1" dirty="0" err="1">
                <a:solidFill>
                  <a:srgbClr val="001848"/>
                </a:solidFill>
              </a:rPr>
              <a:t>Mattuppongal</a:t>
            </a:r>
            <a:r>
              <a:rPr lang="en-GB" sz="2000" b="1" dirty="0">
                <a:solidFill>
                  <a:srgbClr val="001848"/>
                </a:solidFill>
              </a:rPr>
              <a:t>" - the </a:t>
            </a:r>
            <a:r>
              <a:rPr lang="en-GB" sz="2000" b="1" dirty="0" err="1">
                <a:solidFill>
                  <a:srgbClr val="001848"/>
                </a:solidFill>
              </a:rPr>
              <a:t>Pongal</a:t>
            </a:r>
            <a:r>
              <a:rPr lang="en-GB" sz="2000" b="1" dirty="0">
                <a:solidFill>
                  <a:srgbClr val="001848"/>
                </a:solidFill>
              </a:rPr>
              <a:t> festival of the </a:t>
            </a:r>
            <a:r>
              <a:rPr lang="en-GB" sz="2000" b="1" dirty="0" smtClean="0">
                <a:solidFill>
                  <a:srgbClr val="001848"/>
                </a:solidFill>
              </a:rPr>
              <a:t>cattle”</a:t>
            </a:r>
          </a:p>
          <a:p>
            <a:r>
              <a:rPr lang="en-GB" sz="1600" i="1" dirty="0" smtClean="0">
                <a:solidFill>
                  <a:srgbClr val="001848"/>
                </a:solidFill>
              </a:rPr>
              <a:t>-15</a:t>
            </a:r>
            <a:r>
              <a:rPr lang="en-GB" sz="1600" i="1" baseline="30000" dirty="0" smtClean="0">
                <a:solidFill>
                  <a:srgbClr val="001848"/>
                </a:solidFill>
              </a:rPr>
              <a:t>th</a:t>
            </a:r>
            <a:r>
              <a:rPr lang="en-GB" sz="1600" i="1" dirty="0" smtClean="0">
                <a:solidFill>
                  <a:srgbClr val="001848"/>
                </a:solidFill>
              </a:rPr>
              <a:t> January 1992</a:t>
            </a:r>
            <a:endParaRPr lang="en-IN" sz="1600" i="1" dirty="0">
              <a:solidFill>
                <a:srgbClr val="001848"/>
              </a:solidFill>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63888" y="871883"/>
            <a:ext cx="2017377" cy="2689836"/>
          </a:xfr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0716" y="1013704"/>
            <a:ext cx="3168352" cy="2206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3645024"/>
            <a:ext cx="3168352"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175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sz="3200" b="1" u="sng" dirty="0" smtClean="0">
                <a:solidFill>
                  <a:srgbClr val="001848"/>
                </a:solidFill>
              </a:rPr>
              <a:t>Life as Sugar cane…</a:t>
            </a:r>
            <a:endParaRPr lang="en-IN" sz="3200" b="1" u="sng" dirty="0">
              <a:solidFill>
                <a:srgbClr val="001848"/>
              </a:solidFill>
            </a:endParaRPr>
          </a:p>
        </p:txBody>
      </p:sp>
      <p:sp>
        <p:nvSpPr>
          <p:cNvPr id="4" name="TextBox 3"/>
          <p:cNvSpPr txBox="1"/>
          <p:nvPr/>
        </p:nvSpPr>
        <p:spPr>
          <a:xfrm>
            <a:off x="179512" y="836712"/>
            <a:ext cx="3528392" cy="526297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000" b="1" dirty="0" smtClean="0">
                <a:solidFill>
                  <a:srgbClr val="001848"/>
                </a:solidFill>
              </a:rPr>
              <a:t>“The Sankaranthi </a:t>
            </a:r>
            <a:r>
              <a:rPr lang="en-GB" sz="2000" b="1" dirty="0">
                <a:solidFill>
                  <a:srgbClr val="001848"/>
                </a:solidFill>
              </a:rPr>
              <a:t>festival should be regarded as the day on which man turns his vision towards God. Man's life may be compared to a stalk of sugar cane. Like the cane, which is hard and has many knots, life is full of difficulties. But these difficulties have to be overcome to enjoy the bliss of the Divine, just as the sugarcane has to be crushed and its juice converted into </a:t>
            </a:r>
            <a:r>
              <a:rPr lang="en-GB" sz="2000" b="1" dirty="0" err="1">
                <a:solidFill>
                  <a:srgbClr val="001848"/>
                </a:solidFill>
              </a:rPr>
              <a:t>jaggery</a:t>
            </a:r>
            <a:r>
              <a:rPr lang="en-GB" sz="2000" b="1" dirty="0">
                <a:solidFill>
                  <a:srgbClr val="001848"/>
                </a:solidFill>
              </a:rPr>
              <a:t> to enjoy the permanent sweetness of </a:t>
            </a:r>
            <a:r>
              <a:rPr lang="en-GB" sz="2000" b="1" dirty="0" err="1">
                <a:solidFill>
                  <a:srgbClr val="001848"/>
                </a:solidFill>
              </a:rPr>
              <a:t>jaggery</a:t>
            </a:r>
            <a:r>
              <a:rPr lang="en-GB" sz="2000" b="1" dirty="0">
                <a:solidFill>
                  <a:srgbClr val="001848"/>
                </a:solidFill>
              </a:rPr>
              <a:t>. Enduring bliss can be got only by overcoming trials and </a:t>
            </a:r>
            <a:r>
              <a:rPr lang="en-GB" sz="2000" b="1" dirty="0" smtClean="0">
                <a:solidFill>
                  <a:srgbClr val="001848"/>
                </a:solidFill>
              </a:rPr>
              <a:t>tribulations”</a:t>
            </a:r>
          </a:p>
          <a:p>
            <a:r>
              <a:rPr lang="en-GB" sz="1600" i="1" dirty="0" smtClean="0"/>
              <a:t>15</a:t>
            </a:r>
            <a:r>
              <a:rPr lang="en-GB" sz="1600" i="1" baseline="30000" dirty="0" smtClean="0"/>
              <a:t>th</a:t>
            </a:r>
            <a:r>
              <a:rPr lang="en-GB" sz="1600" i="1" dirty="0" smtClean="0"/>
              <a:t> January 1992</a:t>
            </a:r>
            <a:endParaRPr lang="en-IN" sz="1600" i="1"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72201" y="164538"/>
            <a:ext cx="2592287" cy="3668103"/>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1858476"/>
            <a:ext cx="2143125" cy="3219450"/>
          </a:xfrm>
          <a:prstGeom prst="rect">
            <a:avLst/>
          </a:prstGeom>
        </p:spPr>
      </p:pic>
    </p:spTree>
    <p:extLst>
      <p:ext uri="{BB962C8B-B14F-4D97-AF65-F5344CB8AC3E}">
        <p14:creationId xmlns:p14="http://schemas.microsoft.com/office/powerpoint/2010/main" val="1118195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3"/>
            <a:ext cx="7772400" cy="504055"/>
          </a:xfrm>
        </p:spPr>
        <p:txBody>
          <a:bodyPr>
            <a:normAutofit/>
          </a:bodyPr>
          <a:lstStyle/>
          <a:p>
            <a:r>
              <a:rPr lang="en-GB" sz="2400" u="sng" dirty="0" smtClean="0">
                <a:solidFill>
                  <a:srgbClr val="002060"/>
                </a:solidFill>
              </a:rPr>
              <a:t>Om Sri Sai Ram</a:t>
            </a:r>
            <a:endParaRPr lang="en-IN" sz="2400" u="sng" dirty="0">
              <a:solidFill>
                <a:srgbClr val="002060"/>
              </a:solidFill>
            </a:endParaRPr>
          </a:p>
        </p:txBody>
      </p:sp>
      <p:sp>
        <p:nvSpPr>
          <p:cNvPr id="3" name="Subtitle 2"/>
          <p:cNvSpPr>
            <a:spLocks noGrp="1"/>
          </p:cNvSpPr>
          <p:nvPr>
            <p:ph type="subTitle" idx="1"/>
          </p:nvPr>
        </p:nvSpPr>
        <p:spPr>
          <a:xfrm>
            <a:off x="395536" y="620688"/>
            <a:ext cx="8424936" cy="5904656"/>
          </a:xfrm>
        </p:spPr>
        <p:style>
          <a:lnRef idx="1">
            <a:schemeClr val="accent3"/>
          </a:lnRef>
          <a:fillRef idx="2">
            <a:schemeClr val="accent3"/>
          </a:fillRef>
          <a:effectRef idx="1">
            <a:schemeClr val="accent3"/>
          </a:effectRef>
          <a:fontRef idx="minor">
            <a:schemeClr val="dk1"/>
          </a:fontRef>
        </p:style>
        <p:txBody>
          <a:bodyPr>
            <a:normAutofit lnSpcReduction="10000"/>
          </a:bodyPr>
          <a:lstStyle/>
          <a:p>
            <a:endParaRPr lang="en-GB" dirty="0" smtClean="0"/>
          </a:p>
          <a:p>
            <a:endParaRPr lang="en-GB" dirty="0"/>
          </a:p>
          <a:p>
            <a:r>
              <a:rPr lang="en-GB" sz="2200" b="1" i="1" dirty="0" smtClean="0">
                <a:solidFill>
                  <a:srgbClr val="001848"/>
                </a:solidFill>
                <a:latin typeface="Times New Roman" pitchFamily="18" charset="0"/>
                <a:cs typeface="Times New Roman" pitchFamily="18" charset="0"/>
              </a:rPr>
              <a:t>Sri Sathya Sai Seva Organisation</a:t>
            </a:r>
          </a:p>
          <a:p>
            <a:r>
              <a:rPr lang="en-GB" sz="2200" b="1" i="1" u="sng" dirty="0" smtClean="0">
                <a:solidFill>
                  <a:srgbClr val="001848"/>
                </a:solidFill>
                <a:latin typeface="Times New Roman" pitchFamily="18" charset="0"/>
                <a:cs typeface="Times New Roman" pitchFamily="18" charset="0"/>
              </a:rPr>
              <a:t>Karnataka South</a:t>
            </a:r>
          </a:p>
          <a:p>
            <a:pPr algn="l"/>
            <a:r>
              <a:rPr lang="en-GB" sz="2200" b="1" i="1" dirty="0" smtClean="0">
                <a:solidFill>
                  <a:srgbClr val="001848"/>
                </a:solidFill>
                <a:latin typeface="Times New Roman" pitchFamily="18" charset="0"/>
                <a:cs typeface="Times New Roman" pitchFamily="18" charset="0"/>
              </a:rPr>
              <a:t>Sankaranthi has been one of the most important festivals in Prashanthi Nilayam every year, and Bhagawan has given us a lot of insights on the sanctity behind Sankaranti festival.</a:t>
            </a:r>
          </a:p>
          <a:p>
            <a:pPr algn="l"/>
            <a:r>
              <a:rPr lang="en-GB" sz="2200" b="1" i="1" dirty="0" smtClean="0">
                <a:solidFill>
                  <a:srgbClr val="001848"/>
                </a:solidFill>
                <a:latin typeface="Times New Roman" pitchFamily="18" charset="0"/>
                <a:cs typeface="Times New Roman" pitchFamily="18" charset="0"/>
              </a:rPr>
              <a:t>Here are some extracts from Bhagawan’s discourses .</a:t>
            </a:r>
          </a:p>
          <a:p>
            <a:pPr algn="l"/>
            <a:r>
              <a:rPr lang="en-GB" sz="2200" b="1" i="1" dirty="0" smtClean="0">
                <a:solidFill>
                  <a:srgbClr val="001848"/>
                </a:solidFill>
                <a:latin typeface="Times New Roman" pitchFamily="18" charset="0"/>
                <a:cs typeface="Times New Roman" pitchFamily="18" charset="0"/>
              </a:rPr>
              <a:t>Please share these with all devotees in our Samithis.</a:t>
            </a:r>
          </a:p>
          <a:p>
            <a:pPr algn="l"/>
            <a:endParaRPr lang="en-GB" sz="2200" b="1" i="1" dirty="0" smtClean="0">
              <a:solidFill>
                <a:srgbClr val="001848"/>
              </a:solidFill>
              <a:latin typeface="Times New Roman" pitchFamily="18" charset="0"/>
              <a:cs typeface="Times New Roman" pitchFamily="18" charset="0"/>
            </a:endParaRPr>
          </a:p>
          <a:p>
            <a:pPr algn="l"/>
            <a:r>
              <a:rPr lang="en-GB" sz="2200" b="1" i="1" dirty="0" smtClean="0">
                <a:solidFill>
                  <a:srgbClr val="001848"/>
                </a:solidFill>
                <a:latin typeface="Times New Roman" pitchFamily="18" charset="0"/>
                <a:cs typeface="Times New Roman" pitchFamily="18" charset="0"/>
              </a:rPr>
              <a:t>Regards </a:t>
            </a:r>
            <a:r>
              <a:rPr lang="en-GB" sz="2200" b="1" i="1" dirty="0" smtClean="0">
                <a:solidFill>
                  <a:srgbClr val="001848"/>
                </a:solidFill>
                <a:latin typeface="Times New Roman" pitchFamily="18" charset="0"/>
                <a:cs typeface="Times New Roman" pitchFamily="18" charset="0"/>
              </a:rPr>
              <a:t>&amp; Sai Ram</a:t>
            </a:r>
          </a:p>
          <a:p>
            <a:pPr algn="l"/>
            <a:r>
              <a:rPr lang="en-GB" sz="2200" b="1" i="1" dirty="0" smtClean="0">
                <a:solidFill>
                  <a:srgbClr val="001848"/>
                </a:solidFill>
                <a:latin typeface="Times New Roman" pitchFamily="18" charset="0"/>
                <a:cs typeface="Times New Roman" pitchFamily="18" charset="0"/>
              </a:rPr>
              <a:t>Spiritual Wing </a:t>
            </a:r>
          </a:p>
          <a:p>
            <a:pPr algn="l"/>
            <a:r>
              <a:rPr lang="en-GB" sz="2200" b="1" i="1" dirty="0" smtClean="0">
                <a:solidFill>
                  <a:srgbClr val="001848"/>
                </a:solidFill>
                <a:latin typeface="Times New Roman" pitchFamily="18" charset="0"/>
                <a:cs typeface="Times New Roman" pitchFamily="18" charset="0"/>
              </a:rPr>
              <a:t>Sri Sathya Sai Seva Organisations</a:t>
            </a:r>
          </a:p>
          <a:p>
            <a:pPr algn="l"/>
            <a:r>
              <a:rPr lang="en-GB" sz="2200" b="1" i="1" dirty="0" smtClean="0">
                <a:solidFill>
                  <a:srgbClr val="001848"/>
                </a:solidFill>
                <a:latin typeface="Times New Roman" pitchFamily="18" charset="0"/>
                <a:cs typeface="Times New Roman" pitchFamily="18" charset="0"/>
              </a:rPr>
              <a:t>Karnataka South</a:t>
            </a:r>
          </a:p>
          <a:p>
            <a:pPr algn="l"/>
            <a:r>
              <a:rPr lang="en-GB" sz="2800" u="sng" dirty="0" smtClean="0">
                <a:solidFill>
                  <a:srgbClr val="002060"/>
                </a:solidFill>
              </a:rPr>
              <a:t> </a:t>
            </a:r>
          </a:p>
          <a:p>
            <a:endParaRPr lang="en-IN"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8949" y="632234"/>
            <a:ext cx="1055455" cy="1005963"/>
          </a:xfrm>
          <a:prstGeom prst="rect">
            <a:avLst/>
          </a:prstGeom>
        </p:spPr>
      </p:pic>
    </p:spTree>
    <p:extLst>
      <p:ext uri="{BB962C8B-B14F-4D97-AF65-F5344CB8AC3E}">
        <p14:creationId xmlns:p14="http://schemas.microsoft.com/office/powerpoint/2010/main" val="2988334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sz="3200" b="1" u="sng" dirty="0" smtClean="0">
                <a:solidFill>
                  <a:srgbClr val="001848"/>
                </a:solidFill>
              </a:rPr>
              <a:t>Message and Benediction</a:t>
            </a:r>
            <a:endParaRPr lang="en-IN" sz="3200" b="1" u="sng" dirty="0">
              <a:solidFill>
                <a:srgbClr val="001848"/>
              </a:solidFill>
            </a:endParaRPr>
          </a:p>
        </p:txBody>
      </p:sp>
      <p:sp>
        <p:nvSpPr>
          <p:cNvPr id="4" name="TextBox 3"/>
          <p:cNvSpPr txBox="1"/>
          <p:nvPr/>
        </p:nvSpPr>
        <p:spPr>
          <a:xfrm>
            <a:off x="611560" y="1052736"/>
            <a:ext cx="3426715" cy="529375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000" b="1" dirty="0" smtClean="0">
                <a:solidFill>
                  <a:srgbClr val="001848"/>
                </a:solidFill>
              </a:rPr>
              <a:t> “It </a:t>
            </a:r>
            <a:r>
              <a:rPr lang="en-GB" sz="2000" b="1" dirty="0">
                <a:solidFill>
                  <a:srgbClr val="001848"/>
                </a:solidFill>
              </a:rPr>
              <a:t>may not be possible to escape the consequences of </a:t>
            </a:r>
            <a:r>
              <a:rPr lang="en-GB" sz="2000" b="1" dirty="0" smtClean="0">
                <a:solidFill>
                  <a:srgbClr val="001848"/>
                </a:solidFill>
              </a:rPr>
              <a:t>one's </a:t>
            </a:r>
            <a:r>
              <a:rPr lang="en-GB" sz="2000" b="1" dirty="0">
                <a:solidFill>
                  <a:srgbClr val="001848"/>
                </a:solidFill>
              </a:rPr>
              <a:t>good and bad actions. But even a mountain of sin can be wiped out by winning the Grace of the Divine. Hence one should strive to earn the love of God, which is all-embracing and all-powerful. From this </a:t>
            </a:r>
            <a:r>
              <a:rPr lang="en-GB" sz="2000" b="1" dirty="0" smtClean="0">
                <a:solidFill>
                  <a:srgbClr val="001848"/>
                </a:solidFill>
              </a:rPr>
              <a:t>Sankaranthi </a:t>
            </a:r>
            <a:r>
              <a:rPr lang="en-GB" sz="2000" b="1" dirty="0">
                <a:solidFill>
                  <a:srgbClr val="001848"/>
                </a:solidFill>
              </a:rPr>
              <a:t>day, dedicate yourselves to the cultivation of good qualities and righteous action and develop that pure devotion which will redeem your life. This is my message and my benediction for </a:t>
            </a:r>
            <a:r>
              <a:rPr lang="en-GB" sz="2000" b="1" dirty="0" smtClean="0">
                <a:solidFill>
                  <a:srgbClr val="001848"/>
                </a:solidFill>
              </a:rPr>
              <a:t>you”</a:t>
            </a:r>
          </a:p>
          <a:p>
            <a:r>
              <a:rPr lang="en-GB" dirty="0" smtClean="0">
                <a:solidFill>
                  <a:srgbClr val="001848"/>
                </a:solidFill>
              </a:rPr>
              <a:t>-</a:t>
            </a:r>
            <a:r>
              <a:rPr lang="en-GB" sz="1600" i="1" dirty="0" smtClean="0">
                <a:solidFill>
                  <a:srgbClr val="001848"/>
                </a:solidFill>
              </a:rPr>
              <a:t>13</a:t>
            </a:r>
            <a:r>
              <a:rPr lang="en-GB" sz="1600" i="1" baseline="30000" dirty="0" smtClean="0">
                <a:solidFill>
                  <a:srgbClr val="001848"/>
                </a:solidFill>
              </a:rPr>
              <a:t>th</a:t>
            </a:r>
            <a:r>
              <a:rPr lang="en-GB" sz="1600" i="1" dirty="0" smtClean="0">
                <a:solidFill>
                  <a:srgbClr val="001848"/>
                </a:solidFill>
              </a:rPr>
              <a:t> January 1984</a:t>
            </a:r>
            <a:endParaRPr lang="en-IN" sz="1600" i="1" dirty="0">
              <a:solidFill>
                <a:srgbClr val="001848"/>
              </a:solidFill>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88024" y="939745"/>
            <a:ext cx="3126291" cy="5519737"/>
          </a:xfrm>
        </p:spPr>
      </p:pic>
    </p:spTree>
    <p:extLst>
      <p:ext uri="{BB962C8B-B14F-4D97-AF65-F5344CB8AC3E}">
        <p14:creationId xmlns:p14="http://schemas.microsoft.com/office/powerpoint/2010/main" val="27802091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sz="3200" b="1" u="sng" dirty="0" smtClean="0">
                <a:solidFill>
                  <a:srgbClr val="001848"/>
                </a:solidFill>
              </a:rPr>
              <a:t>Asathoma </a:t>
            </a:r>
            <a:r>
              <a:rPr lang="en-GB" sz="3200" b="1" u="sng" dirty="0" err="1" smtClean="0">
                <a:solidFill>
                  <a:srgbClr val="001848"/>
                </a:solidFill>
              </a:rPr>
              <a:t>Sath</a:t>
            </a:r>
            <a:r>
              <a:rPr lang="en-GB" sz="3200" b="1" u="sng" dirty="0" smtClean="0">
                <a:solidFill>
                  <a:srgbClr val="001848"/>
                </a:solidFill>
              </a:rPr>
              <a:t> </a:t>
            </a:r>
            <a:r>
              <a:rPr lang="en-GB" sz="3200" b="1" u="sng" dirty="0" err="1" smtClean="0">
                <a:solidFill>
                  <a:srgbClr val="001848"/>
                </a:solidFill>
              </a:rPr>
              <a:t>Gamaya</a:t>
            </a:r>
            <a:r>
              <a:rPr lang="en-GB" sz="3200" b="1" u="sng" dirty="0" smtClean="0">
                <a:solidFill>
                  <a:srgbClr val="001848"/>
                </a:solidFill>
              </a:rPr>
              <a:t>…</a:t>
            </a:r>
            <a:endParaRPr lang="en-IN" sz="3200" b="1" u="sng" dirty="0">
              <a:solidFill>
                <a:srgbClr val="001848"/>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1920" y="3861048"/>
            <a:ext cx="4634880" cy="2610982"/>
          </a:xfrm>
        </p:spPr>
      </p:pic>
      <p:sp>
        <p:nvSpPr>
          <p:cNvPr id="4" name="TextBox 3"/>
          <p:cNvSpPr txBox="1"/>
          <p:nvPr/>
        </p:nvSpPr>
        <p:spPr>
          <a:xfrm>
            <a:off x="251520" y="1309982"/>
            <a:ext cx="3312368" cy="464742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dirty="0" smtClean="0">
                <a:solidFill>
                  <a:srgbClr val="001848"/>
                </a:solidFill>
              </a:rPr>
              <a:t>“</a:t>
            </a:r>
            <a:r>
              <a:rPr lang="en-GB" sz="2000" b="1" dirty="0" smtClean="0">
                <a:solidFill>
                  <a:srgbClr val="001848"/>
                </a:solidFill>
              </a:rPr>
              <a:t>The </a:t>
            </a:r>
            <a:r>
              <a:rPr lang="en-GB" sz="2000" b="1" dirty="0">
                <a:solidFill>
                  <a:srgbClr val="001848"/>
                </a:solidFill>
              </a:rPr>
              <a:t>Uttarayana Punyakala or the Makara </a:t>
            </a:r>
            <a:r>
              <a:rPr lang="en-GB" sz="2000" b="1" dirty="0" err="1">
                <a:solidFill>
                  <a:srgbClr val="001848"/>
                </a:solidFill>
              </a:rPr>
              <a:t>Sankranthi</a:t>
            </a:r>
            <a:r>
              <a:rPr lang="en-GB" sz="2000" b="1" dirty="0">
                <a:solidFill>
                  <a:srgbClr val="001848"/>
                </a:solidFill>
              </a:rPr>
              <a:t> is a holy occasion to pray to the Lord, as the Vedas instruct you to pray</a:t>
            </a:r>
            <a:r>
              <a:rPr lang="en-GB" sz="2000" b="1" dirty="0" smtClean="0">
                <a:solidFill>
                  <a:srgbClr val="001848"/>
                </a:solidFill>
              </a:rPr>
              <a:t>:</a:t>
            </a:r>
          </a:p>
          <a:p>
            <a:endParaRPr lang="en-GB" sz="2000" b="1" dirty="0">
              <a:solidFill>
                <a:srgbClr val="001848"/>
              </a:solidFill>
            </a:endParaRPr>
          </a:p>
          <a:p>
            <a:r>
              <a:rPr lang="en-GB" sz="2000" b="1" dirty="0" smtClean="0">
                <a:solidFill>
                  <a:srgbClr val="C00000"/>
                </a:solidFill>
              </a:rPr>
              <a:t>“</a:t>
            </a:r>
            <a:r>
              <a:rPr lang="en-GB" sz="2000" b="1" dirty="0" err="1" smtClean="0">
                <a:solidFill>
                  <a:srgbClr val="C00000"/>
                </a:solidFill>
              </a:rPr>
              <a:t>Asatho</a:t>
            </a:r>
            <a:r>
              <a:rPr lang="en-GB" sz="2000" b="1" dirty="0" smtClean="0">
                <a:solidFill>
                  <a:srgbClr val="C00000"/>
                </a:solidFill>
              </a:rPr>
              <a:t> </a:t>
            </a:r>
            <a:r>
              <a:rPr lang="en-GB" sz="2000" b="1" dirty="0">
                <a:solidFill>
                  <a:srgbClr val="C00000"/>
                </a:solidFill>
              </a:rPr>
              <a:t>ma </a:t>
            </a:r>
            <a:r>
              <a:rPr lang="en-GB" sz="2000" b="1" dirty="0" err="1">
                <a:solidFill>
                  <a:srgbClr val="C00000"/>
                </a:solidFill>
              </a:rPr>
              <a:t>sath</a:t>
            </a:r>
            <a:r>
              <a:rPr lang="en-GB" sz="2000" b="1" dirty="0">
                <a:solidFill>
                  <a:srgbClr val="C00000"/>
                </a:solidFill>
              </a:rPr>
              <a:t> </a:t>
            </a:r>
            <a:r>
              <a:rPr lang="en-GB" sz="2000" b="1" dirty="0" err="1">
                <a:solidFill>
                  <a:srgbClr val="C00000"/>
                </a:solidFill>
              </a:rPr>
              <a:t>gamaya</a:t>
            </a:r>
            <a:r>
              <a:rPr lang="en-GB" sz="2000" b="1" dirty="0">
                <a:solidFill>
                  <a:srgbClr val="C00000"/>
                </a:solidFill>
              </a:rPr>
              <a:t> </a:t>
            </a:r>
            <a:endParaRPr lang="en-GB" sz="2000" b="1" dirty="0" smtClean="0">
              <a:solidFill>
                <a:srgbClr val="C00000"/>
              </a:solidFill>
            </a:endParaRPr>
          </a:p>
          <a:p>
            <a:r>
              <a:rPr lang="en-GB" sz="2000" b="1" dirty="0" err="1" smtClean="0">
                <a:solidFill>
                  <a:srgbClr val="C00000"/>
                </a:solidFill>
              </a:rPr>
              <a:t>Thamaso</a:t>
            </a:r>
            <a:r>
              <a:rPr lang="en-GB" sz="2000" b="1" dirty="0" smtClean="0">
                <a:solidFill>
                  <a:srgbClr val="C00000"/>
                </a:solidFill>
              </a:rPr>
              <a:t> </a:t>
            </a:r>
            <a:r>
              <a:rPr lang="en-GB" sz="2000" b="1" dirty="0">
                <a:solidFill>
                  <a:srgbClr val="C00000"/>
                </a:solidFill>
              </a:rPr>
              <a:t>ma </a:t>
            </a:r>
            <a:r>
              <a:rPr lang="en-GB" sz="2000" b="1" dirty="0" err="1">
                <a:solidFill>
                  <a:srgbClr val="C00000"/>
                </a:solidFill>
              </a:rPr>
              <a:t>jyothir</a:t>
            </a:r>
            <a:r>
              <a:rPr lang="en-GB" sz="2000" b="1" dirty="0">
                <a:solidFill>
                  <a:srgbClr val="C00000"/>
                </a:solidFill>
              </a:rPr>
              <a:t> </a:t>
            </a:r>
            <a:r>
              <a:rPr lang="en-GB" sz="2000" b="1" dirty="0" err="1">
                <a:solidFill>
                  <a:srgbClr val="C00000"/>
                </a:solidFill>
              </a:rPr>
              <a:t>gamaya</a:t>
            </a:r>
            <a:r>
              <a:rPr lang="en-GB" sz="2000" b="1" dirty="0">
                <a:solidFill>
                  <a:srgbClr val="C00000"/>
                </a:solidFill>
              </a:rPr>
              <a:t> </a:t>
            </a:r>
          </a:p>
          <a:p>
            <a:r>
              <a:rPr lang="en-GB" sz="2000" b="1" dirty="0" err="1">
                <a:solidFill>
                  <a:srgbClr val="C00000"/>
                </a:solidFill>
              </a:rPr>
              <a:t>mruthyorma</a:t>
            </a:r>
            <a:r>
              <a:rPr lang="en-GB" sz="2000" b="1" dirty="0">
                <a:solidFill>
                  <a:srgbClr val="C00000"/>
                </a:solidFill>
              </a:rPr>
              <a:t> </a:t>
            </a:r>
            <a:r>
              <a:rPr lang="en-GB" sz="2000" b="1" dirty="0" err="1" smtClean="0">
                <a:solidFill>
                  <a:srgbClr val="C00000"/>
                </a:solidFill>
              </a:rPr>
              <a:t>amrithamgamaya</a:t>
            </a:r>
            <a:r>
              <a:rPr lang="en-GB" sz="2000" b="1" dirty="0" smtClean="0">
                <a:solidFill>
                  <a:srgbClr val="C00000"/>
                </a:solidFill>
              </a:rPr>
              <a:t>” </a:t>
            </a:r>
          </a:p>
          <a:p>
            <a:endParaRPr lang="en-GB" sz="2000" b="1" dirty="0">
              <a:solidFill>
                <a:srgbClr val="001848"/>
              </a:solidFill>
            </a:endParaRPr>
          </a:p>
          <a:p>
            <a:r>
              <a:rPr lang="en-GB" sz="2000" b="1" dirty="0">
                <a:solidFill>
                  <a:srgbClr val="001848"/>
                </a:solidFill>
              </a:rPr>
              <a:t>Use this day to address this prayer, sincerely to your </a:t>
            </a:r>
            <a:r>
              <a:rPr lang="en-GB" sz="2000" b="1" dirty="0" err="1" smtClean="0">
                <a:solidFill>
                  <a:srgbClr val="001848"/>
                </a:solidFill>
              </a:rPr>
              <a:t>Ishta</a:t>
            </a:r>
            <a:r>
              <a:rPr lang="en-GB" sz="2000" b="1" dirty="0" smtClean="0">
                <a:solidFill>
                  <a:srgbClr val="001848"/>
                </a:solidFill>
              </a:rPr>
              <a:t> </a:t>
            </a:r>
            <a:r>
              <a:rPr lang="en-GB" sz="2000" b="1" dirty="0" err="1" smtClean="0">
                <a:solidFill>
                  <a:srgbClr val="001848"/>
                </a:solidFill>
              </a:rPr>
              <a:t>Devatha</a:t>
            </a:r>
            <a:r>
              <a:rPr lang="en-GB" sz="2000" b="1" dirty="0" smtClean="0">
                <a:solidFill>
                  <a:srgbClr val="001848"/>
                </a:solidFill>
              </a:rPr>
              <a:t> and  </a:t>
            </a:r>
            <a:r>
              <a:rPr lang="en-GB" sz="2000" b="1" dirty="0">
                <a:solidFill>
                  <a:srgbClr val="001848"/>
                </a:solidFill>
              </a:rPr>
              <a:t>your </a:t>
            </a:r>
            <a:r>
              <a:rPr lang="en-GB" sz="2000" b="1" dirty="0" err="1" smtClean="0">
                <a:solidFill>
                  <a:srgbClr val="001848"/>
                </a:solidFill>
              </a:rPr>
              <a:t>Aradhya-Devatha</a:t>
            </a:r>
            <a:r>
              <a:rPr lang="en-GB" sz="2000" b="1" dirty="0" smtClean="0">
                <a:solidFill>
                  <a:srgbClr val="001848"/>
                </a:solidFill>
              </a:rPr>
              <a:t> </a:t>
            </a:r>
          </a:p>
          <a:p>
            <a:r>
              <a:rPr lang="en-GB" sz="1600" i="1" dirty="0" smtClean="0">
                <a:solidFill>
                  <a:srgbClr val="001848"/>
                </a:solidFill>
              </a:rPr>
              <a:t>-11</a:t>
            </a:r>
            <a:r>
              <a:rPr lang="en-GB" sz="1600" i="1" baseline="30000" dirty="0" smtClean="0">
                <a:solidFill>
                  <a:srgbClr val="001848"/>
                </a:solidFill>
              </a:rPr>
              <a:t>th</a:t>
            </a:r>
            <a:r>
              <a:rPr lang="en-GB" sz="1600" i="1" dirty="0" smtClean="0">
                <a:solidFill>
                  <a:srgbClr val="001848"/>
                </a:solidFill>
              </a:rPr>
              <a:t> January 1966</a:t>
            </a:r>
            <a:endParaRPr lang="en-IN" sz="1600" i="1" dirty="0">
              <a:solidFill>
                <a:srgbClr val="001848"/>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8554" y="969399"/>
            <a:ext cx="2390937" cy="2664296"/>
          </a:xfrm>
          <a:prstGeom prst="rect">
            <a:avLst/>
          </a:prstGeom>
        </p:spPr>
      </p:pic>
    </p:spTree>
    <p:extLst>
      <p:ext uri="{BB962C8B-B14F-4D97-AF65-F5344CB8AC3E}">
        <p14:creationId xmlns:p14="http://schemas.microsoft.com/office/powerpoint/2010/main" val="16023098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GB" sz="3200" b="1" u="sng" dirty="0" smtClean="0">
                <a:solidFill>
                  <a:srgbClr val="C00000"/>
                </a:solidFill>
              </a:rPr>
              <a:t>Om Sri Sai Ram</a:t>
            </a:r>
            <a:endParaRPr lang="en-IN" sz="3200" b="1" u="sng" dirty="0">
              <a:solidFill>
                <a:srgbClr val="C00000"/>
              </a:solidFill>
            </a:endParaRPr>
          </a:p>
        </p:txBody>
      </p:sp>
      <p:sp>
        <p:nvSpPr>
          <p:cNvPr id="3" name="Content Placeholder 2"/>
          <p:cNvSpPr>
            <a:spLocks noGrp="1"/>
          </p:cNvSpPr>
          <p:nvPr>
            <p:ph idx="1"/>
          </p:nvPr>
        </p:nvSpPr>
        <p:spPr>
          <a:xfrm>
            <a:off x="457200" y="980728"/>
            <a:ext cx="8229600" cy="5145435"/>
          </a:xfrm>
        </p:spPr>
        <p:txBody>
          <a:bodyPr>
            <a:normAutofit/>
          </a:bodyPr>
          <a:lstStyle/>
          <a:p>
            <a:pPr marL="0" indent="0" algn="ctr">
              <a:buNone/>
            </a:pPr>
            <a:r>
              <a:rPr lang="en-GB" sz="4400" b="1" dirty="0" smtClean="0">
                <a:solidFill>
                  <a:srgbClr val="C00000"/>
                </a:solidFill>
              </a:rPr>
              <a:t>Thank   You </a:t>
            </a:r>
          </a:p>
          <a:p>
            <a:pPr marL="0" indent="0" algn="ctr">
              <a:buNone/>
            </a:pPr>
            <a:r>
              <a:rPr lang="en-GB" sz="4400" b="1" dirty="0" smtClean="0">
                <a:solidFill>
                  <a:srgbClr val="C00000"/>
                </a:solidFill>
              </a:rPr>
              <a:t>&amp;</a:t>
            </a:r>
          </a:p>
          <a:p>
            <a:pPr marL="0" indent="0" algn="ctr">
              <a:buNone/>
            </a:pPr>
            <a:r>
              <a:rPr lang="en-GB" sz="4400" b="1" dirty="0" smtClean="0">
                <a:solidFill>
                  <a:srgbClr val="C00000"/>
                </a:solidFill>
              </a:rPr>
              <a:t>JAI SAI RAM</a:t>
            </a:r>
          </a:p>
          <a:p>
            <a:pPr marL="0" indent="0" algn="ctr">
              <a:buNone/>
            </a:pPr>
            <a:endParaRPr lang="en-IN" sz="5400" b="1" dirty="0">
              <a:solidFill>
                <a:srgbClr val="C0000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3501008"/>
            <a:ext cx="4320480" cy="2891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1999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432048"/>
          </a:xfrm>
        </p:spPr>
        <p:txBody>
          <a:bodyPr>
            <a:noAutofit/>
          </a:bodyPr>
          <a:lstStyle/>
          <a:p>
            <a:r>
              <a:rPr lang="en-GB" sz="3600" b="1" u="sng" dirty="0" smtClean="0">
                <a:solidFill>
                  <a:srgbClr val="001848"/>
                </a:solidFill>
              </a:rPr>
              <a:t>Meaning of Sankaranthi</a:t>
            </a:r>
            <a:endParaRPr lang="en-IN" sz="3600" b="1" u="sng" dirty="0">
              <a:solidFill>
                <a:srgbClr val="001848"/>
              </a:solidFill>
            </a:endParaRPr>
          </a:p>
        </p:txBody>
      </p:sp>
      <p:sp>
        <p:nvSpPr>
          <p:cNvPr id="3" name="Content Placeholder 2"/>
          <p:cNvSpPr>
            <a:spLocks noGrp="1"/>
          </p:cNvSpPr>
          <p:nvPr>
            <p:ph idx="1"/>
          </p:nvPr>
        </p:nvSpPr>
        <p:spPr>
          <a:xfrm>
            <a:off x="323528" y="980728"/>
            <a:ext cx="8568952" cy="5328592"/>
          </a:xfrm>
        </p:spPr>
        <p:txBody>
          <a:bodyPr/>
          <a:lstStyle/>
          <a:p>
            <a:pPr marL="0" indent="0">
              <a:buNone/>
            </a:pPr>
            <a:r>
              <a:rPr lang="en-GB" dirty="0" smtClean="0"/>
              <a:t> </a:t>
            </a:r>
            <a:endParaRPr lang="en-IN" dirty="0"/>
          </a:p>
        </p:txBody>
      </p:sp>
      <p:sp>
        <p:nvSpPr>
          <p:cNvPr id="4" name="TextBox 3"/>
          <p:cNvSpPr txBox="1"/>
          <p:nvPr/>
        </p:nvSpPr>
        <p:spPr>
          <a:xfrm>
            <a:off x="179513" y="1126494"/>
            <a:ext cx="3816424" cy="366254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n-GB" b="1" dirty="0" smtClean="0">
              <a:solidFill>
                <a:srgbClr val="001848"/>
              </a:solidFill>
            </a:endParaRPr>
          </a:p>
          <a:p>
            <a:r>
              <a:rPr lang="en-GB" sz="2000" b="1" dirty="0" smtClean="0">
                <a:solidFill>
                  <a:srgbClr val="001848"/>
                </a:solidFill>
              </a:rPr>
              <a:t>The word of ‘San’ means  coming together</a:t>
            </a:r>
            <a:r>
              <a:rPr lang="en-GB" sz="2000" b="1" dirty="0">
                <a:solidFill>
                  <a:srgbClr val="001848"/>
                </a:solidFill>
              </a:rPr>
              <a:t> </a:t>
            </a:r>
            <a:r>
              <a:rPr lang="en-GB" sz="2000" b="1" dirty="0" smtClean="0">
                <a:solidFill>
                  <a:srgbClr val="001848"/>
                </a:solidFill>
              </a:rPr>
              <a:t>The </a:t>
            </a:r>
            <a:r>
              <a:rPr lang="en-GB" sz="2000" b="1" dirty="0" smtClean="0">
                <a:solidFill>
                  <a:srgbClr val="001848"/>
                </a:solidFill>
              </a:rPr>
              <a:t>word ‘Kranthi’ means a </a:t>
            </a:r>
            <a:r>
              <a:rPr lang="en-GB" sz="2000" b="1" dirty="0">
                <a:solidFill>
                  <a:srgbClr val="001848"/>
                </a:solidFill>
              </a:rPr>
              <a:t>B</a:t>
            </a:r>
            <a:r>
              <a:rPr lang="en-GB" sz="2000" b="1" dirty="0" smtClean="0">
                <a:solidFill>
                  <a:srgbClr val="001848"/>
                </a:solidFill>
              </a:rPr>
              <a:t>ig </a:t>
            </a:r>
            <a:r>
              <a:rPr lang="en-GB" sz="2000" b="1" dirty="0" smtClean="0">
                <a:solidFill>
                  <a:srgbClr val="001848"/>
                </a:solidFill>
              </a:rPr>
              <a:t>change</a:t>
            </a:r>
            <a:r>
              <a:rPr lang="en-GB" sz="2000" b="1" dirty="0">
                <a:solidFill>
                  <a:srgbClr val="001848"/>
                </a:solidFill>
              </a:rPr>
              <a:t> </a:t>
            </a:r>
            <a:r>
              <a:rPr lang="en-GB" sz="2000" b="1" dirty="0" smtClean="0">
                <a:solidFill>
                  <a:srgbClr val="001848"/>
                </a:solidFill>
              </a:rPr>
              <a:t> </a:t>
            </a:r>
            <a:r>
              <a:rPr lang="en-GB" sz="2000" b="1" dirty="0" smtClean="0">
                <a:solidFill>
                  <a:srgbClr val="001848"/>
                </a:solidFill>
              </a:rPr>
              <a:t>Its </a:t>
            </a:r>
            <a:r>
              <a:rPr lang="en-GB" sz="2000" b="1" dirty="0" smtClean="0">
                <a:solidFill>
                  <a:srgbClr val="001848"/>
                </a:solidFill>
              </a:rPr>
              <a:t>also called: Samyak </a:t>
            </a:r>
            <a:r>
              <a:rPr lang="en-GB" sz="2000" b="1" dirty="0">
                <a:solidFill>
                  <a:srgbClr val="001848"/>
                </a:solidFill>
              </a:rPr>
              <a:t>Kranthi </a:t>
            </a:r>
            <a:r>
              <a:rPr lang="en-GB" sz="2000" b="1" dirty="0" err="1">
                <a:solidFill>
                  <a:srgbClr val="001848"/>
                </a:solidFill>
              </a:rPr>
              <a:t>ithi</a:t>
            </a:r>
            <a:r>
              <a:rPr lang="en-GB" sz="2000" b="1" dirty="0">
                <a:solidFill>
                  <a:srgbClr val="001848"/>
                </a:solidFill>
              </a:rPr>
              <a:t> </a:t>
            </a:r>
            <a:r>
              <a:rPr lang="en-GB" sz="2000" b="1" dirty="0" smtClean="0">
                <a:solidFill>
                  <a:srgbClr val="001848"/>
                </a:solidFill>
              </a:rPr>
              <a:t>Sankaranthi </a:t>
            </a:r>
          </a:p>
          <a:p>
            <a:r>
              <a:rPr lang="en-GB" sz="2000" b="1" dirty="0">
                <a:solidFill>
                  <a:srgbClr val="001848"/>
                </a:solidFill>
              </a:rPr>
              <a:t>C</a:t>
            </a:r>
            <a:r>
              <a:rPr lang="en-GB" sz="2000" b="1" dirty="0" smtClean="0">
                <a:solidFill>
                  <a:srgbClr val="001848"/>
                </a:solidFill>
              </a:rPr>
              <a:t>hange </a:t>
            </a:r>
            <a:r>
              <a:rPr lang="en-GB" sz="2000" b="1" dirty="0">
                <a:solidFill>
                  <a:srgbClr val="001848"/>
                </a:solidFill>
              </a:rPr>
              <a:t>for the good is </a:t>
            </a:r>
            <a:r>
              <a:rPr lang="en-GB" sz="2000" b="1" dirty="0" smtClean="0">
                <a:solidFill>
                  <a:srgbClr val="001848"/>
                </a:solidFill>
              </a:rPr>
              <a:t>Sankaranthi</a:t>
            </a:r>
            <a:r>
              <a:rPr lang="en-GB" sz="2000" b="1" dirty="0">
                <a:solidFill>
                  <a:srgbClr val="001848"/>
                </a:solidFill>
              </a:rPr>
              <a:t>. </a:t>
            </a:r>
            <a:endParaRPr lang="en-GB" sz="2000" b="1" dirty="0" smtClean="0">
              <a:solidFill>
                <a:srgbClr val="001848"/>
              </a:solidFill>
            </a:endParaRPr>
          </a:p>
          <a:p>
            <a:r>
              <a:rPr lang="en-GB" sz="2000" b="1" dirty="0" smtClean="0">
                <a:solidFill>
                  <a:srgbClr val="001848"/>
                </a:solidFill>
              </a:rPr>
              <a:t>Sankaranthi </a:t>
            </a:r>
            <a:r>
              <a:rPr lang="en-GB" sz="2000" b="1" dirty="0">
                <a:solidFill>
                  <a:srgbClr val="001848"/>
                </a:solidFill>
              </a:rPr>
              <a:t>confers peace and heralds a welcome change. </a:t>
            </a:r>
            <a:endParaRPr lang="en-GB" sz="2000" b="1" dirty="0" smtClean="0">
              <a:solidFill>
                <a:srgbClr val="001848"/>
              </a:solidFill>
            </a:endParaRPr>
          </a:p>
          <a:p>
            <a:r>
              <a:rPr lang="en-GB" sz="2000" b="1" dirty="0" smtClean="0">
                <a:solidFill>
                  <a:srgbClr val="001848"/>
                </a:solidFill>
              </a:rPr>
              <a:t>It </a:t>
            </a:r>
            <a:r>
              <a:rPr lang="en-GB" sz="2000" b="1" dirty="0">
                <a:solidFill>
                  <a:srgbClr val="001848"/>
                </a:solidFill>
              </a:rPr>
              <a:t>brings out the inner joy in people. It effects a change in the life-style. </a:t>
            </a:r>
            <a:endParaRPr lang="en-GB" sz="2000" b="1" dirty="0" smtClean="0">
              <a:solidFill>
                <a:srgbClr val="001848"/>
              </a:solidFill>
            </a:endParaRPr>
          </a:p>
          <a:p>
            <a:r>
              <a:rPr lang="en-GB" sz="2000" b="1" dirty="0" smtClean="0">
                <a:solidFill>
                  <a:srgbClr val="001848"/>
                </a:solidFill>
              </a:rPr>
              <a:t>It </a:t>
            </a:r>
            <a:r>
              <a:rPr lang="en-GB" sz="2000" b="1" dirty="0">
                <a:solidFill>
                  <a:srgbClr val="001848"/>
                </a:solidFill>
              </a:rPr>
              <a:t>generates sacred thoughts</a:t>
            </a:r>
            <a:r>
              <a:rPr lang="en-GB" sz="2000" b="1" dirty="0" smtClean="0">
                <a:solidFill>
                  <a:srgbClr val="001848"/>
                </a:solidFill>
              </a:rPr>
              <a:t>.</a:t>
            </a:r>
            <a:endParaRPr lang="en-GB" sz="2000" b="1" dirty="0" smtClean="0">
              <a:solidFill>
                <a:srgbClr val="001848"/>
              </a:solidFill>
            </a:endParaRPr>
          </a:p>
          <a:p>
            <a:r>
              <a:rPr lang="en-GB" sz="1400" b="1" i="1" dirty="0" smtClean="0">
                <a:solidFill>
                  <a:srgbClr val="001848"/>
                </a:solidFill>
              </a:rPr>
              <a:t>14</a:t>
            </a:r>
            <a:r>
              <a:rPr lang="en-GB" sz="1400" b="1" i="1" baseline="30000" dirty="0" smtClean="0">
                <a:solidFill>
                  <a:srgbClr val="001848"/>
                </a:solidFill>
              </a:rPr>
              <a:t>th</a:t>
            </a:r>
            <a:r>
              <a:rPr lang="en-GB" sz="1400" b="1" i="1" dirty="0" smtClean="0">
                <a:solidFill>
                  <a:srgbClr val="001848"/>
                </a:solidFill>
              </a:rPr>
              <a:t> January 1997</a:t>
            </a:r>
            <a:endParaRPr lang="en-IN" sz="1400" b="1" i="1" dirty="0">
              <a:solidFill>
                <a:srgbClr val="001848"/>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1214942"/>
            <a:ext cx="4320480" cy="3053477"/>
          </a:xfrm>
          <a:prstGeom prst="rect">
            <a:avLst/>
          </a:prstGeom>
        </p:spPr>
      </p:pic>
    </p:spTree>
    <p:extLst>
      <p:ext uri="{BB962C8B-B14F-4D97-AF65-F5344CB8AC3E}">
        <p14:creationId xmlns:p14="http://schemas.microsoft.com/office/powerpoint/2010/main" val="3854826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648072"/>
          </a:xfrm>
        </p:spPr>
        <p:txBody>
          <a:bodyPr>
            <a:noAutofit/>
          </a:bodyPr>
          <a:lstStyle/>
          <a:p>
            <a:r>
              <a:rPr lang="en-GB" sz="3600" b="1" u="sng" dirty="0" smtClean="0">
                <a:solidFill>
                  <a:srgbClr val="001848"/>
                </a:solidFill>
              </a:rPr>
              <a:t>Makara Sankaranthi</a:t>
            </a:r>
            <a:endParaRPr lang="en-IN" sz="3600" b="1" u="sng" dirty="0">
              <a:solidFill>
                <a:srgbClr val="001848"/>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1960" y="836712"/>
            <a:ext cx="4563244" cy="3087909"/>
          </a:xfrm>
        </p:spPr>
      </p:pic>
      <p:sp>
        <p:nvSpPr>
          <p:cNvPr id="4" name="TextBox 3"/>
          <p:cNvSpPr txBox="1"/>
          <p:nvPr/>
        </p:nvSpPr>
        <p:spPr>
          <a:xfrm>
            <a:off x="605136" y="4293096"/>
            <a:ext cx="7848872" cy="190821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000" b="1" dirty="0" smtClean="0">
                <a:solidFill>
                  <a:srgbClr val="001848"/>
                </a:solidFill>
              </a:rPr>
              <a:t>“The </a:t>
            </a:r>
            <a:r>
              <a:rPr lang="en-GB" sz="2000" b="1" dirty="0">
                <a:solidFill>
                  <a:srgbClr val="001848"/>
                </a:solidFill>
              </a:rPr>
              <a:t>entry of the Sun into </a:t>
            </a:r>
            <a:r>
              <a:rPr lang="en-GB" sz="2000" b="1" dirty="0" smtClean="0">
                <a:solidFill>
                  <a:srgbClr val="001848"/>
                </a:solidFill>
              </a:rPr>
              <a:t>Makara </a:t>
            </a:r>
            <a:r>
              <a:rPr lang="en-GB" sz="2000" b="1" dirty="0" err="1" smtClean="0">
                <a:solidFill>
                  <a:srgbClr val="001848"/>
                </a:solidFill>
              </a:rPr>
              <a:t>rasi</a:t>
            </a:r>
            <a:r>
              <a:rPr lang="en-GB" sz="2000" b="1" dirty="0" smtClean="0">
                <a:solidFill>
                  <a:srgbClr val="001848"/>
                </a:solidFill>
              </a:rPr>
              <a:t>  </a:t>
            </a:r>
            <a:r>
              <a:rPr lang="en-GB" sz="2000" b="1" dirty="0">
                <a:solidFill>
                  <a:srgbClr val="001848"/>
                </a:solidFill>
              </a:rPr>
              <a:t>heralds the beginning of a great change from this day. It marks the entry into a Divine phase. It signifies the attempt to turn man's mind towards God. It is a day when we pray to the Sun, who is presiding deity for the eyes, to direct our vision to the pure and the holy, the sacred and the Divine</a:t>
            </a:r>
            <a:r>
              <a:rPr lang="en-GB" sz="2000" b="1" dirty="0" smtClean="0">
                <a:solidFill>
                  <a:srgbClr val="001848"/>
                </a:solidFill>
              </a:rPr>
              <a:t>.”</a:t>
            </a:r>
          </a:p>
          <a:p>
            <a:r>
              <a:rPr lang="en-GB" i="1" dirty="0" smtClean="0">
                <a:solidFill>
                  <a:srgbClr val="001848"/>
                </a:solidFill>
              </a:rPr>
              <a:t>14</a:t>
            </a:r>
            <a:r>
              <a:rPr lang="en-GB" i="1" baseline="30000" dirty="0" smtClean="0">
                <a:solidFill>
                  <a:srgbClr val="001848"/>
                </a:solidFill>
              </a:rPr>
              <a:t>th</a:t>
            </a:r>
            <a:r>
              <a:rPr lang="en-GB" i="1" dirty="0" smtClean="0">
                <a:solidFill>
                  <a:srgbClr val="001848"/>
                </a:solidFill>
              </a:rPr>
              <a:t> January 1985</a:t>
            </a:r>
            <a:endParaRPr lang="en-IN" i="1" dirty="0">
              <a:solidFill>
                <a:srgbClr val="001848"/>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84" y="1052736"/>
            <a:ext cx="3987259" cy="2660249"/>
          </a:xfrm>
          <a:prstGeom prst="rect">
            <a:avLst/>
          </a:prstGeom>
        </p:spPr>
      </p:pic>
    </p:spTree>
    <p:extLst>
      <p:ext uri="{BB962C8B-B14F-4D97-AF65-F5344CB8AC3E}">
        <p14:creationId xmlns:p14="http://schemas.microsoft.com/office/powerpoint/2010/main" val="1217504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GB" sz="3600" b="1" u="sng" dirty="0" smtClean="0">
                <a:solidFill>
                  <a:srgbClr val="001848"/>
                </a:solidFill>
              </a:rPr>
              <a:t>Nature’s Beauty</a:t>
            </a:r>
            <a:endParaRPr lang="en-IN" sz="3600" b="1" u="sng" dirty="0">
              <a:solidFill>
                <a:srgbClr val="001848"/>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63741" y="1124744"/>
            <a:ext cx="4788024" cy="3024336"/>
          </a:xfrm>
        </p:spPr>
      </p:pic>
      <p:sp>
        <p:nvSpPr>
          <p:cNvPr id="4" name="TextBox 3"/>
          <p:cNvSpPr txBox="1"/>
          <p:nvPr/>
        </p:nvSpPr>
        <p:spPr>
          <a:xfrm>
            <a:off x="539552" y="4437112"/>
            <a:ext cx="7992888"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000" b="1" dirty="0" smtClean="0">
                <a:solidFill>
                  <a:srgbClr val="001848"/>
                </a:solidFill>
              </a:rPr>
              <a:t>“We </a:t>
            </a:r>
            <a:r>
              <a:rPr lang="en-GB" sz="2000" b="1" dirty="0">
                <a:solidFill>
                  <a:srgbClr val="001848"/>
                </a:solidFill>
              </a:rPr>
              <a:t>celebrate this day as the holy day of Sankaranthi. Nature wears the garb of Supreme Peace. The day is pleasantly cool. This is the last day of Sun's southern journey and the first day of his northward course. It is the last day of </a:t>
            </a:r>
            <a:r>
              <a:rPr lang="en-GB" sz="2000" b="1" dirty="0" smtClean="0">
                <a:solidFill>
                  <a:srgbClr val="001848"/>
                </a:solidFill>
              </a:rPr>
              <a:t>Dhanurmasa. It </a:t>
            </a:r>
            <a:r>
              <a:rPr lang="en-GB" sz="2000" b="1" dirty="0">
                <a:solidFill>
                  <a:srgbClr val="001848"/>
                </a:solidFill>
              </a:rPr>
              <a:t>is the beginning of </a:t>
            </a:r>
            <a:r>
              <a:rPr lang="en-GB" sz="2000" b="1" dirty="0" smtClean="0">
                <a:solidFill>
                  <a:srgbClr val="001848"/>
                </a:solidFill>
              </a:rPr>
              <a:t>Makaramasa”</a:t>
            </a:r>
          </a:p>
          <a:p>
            <a:r>
              <a:rPr lang="en-GB" sz="1600" b="1" i="1" dirty="0" smtClean="0">
                <a:solidFill>
                  <a:srgbClr val="001848"/>
                </a:solidFill>
              </a:rPr>
              <a:t>-14</a:t>
            </a:r>
            <a:r>
              <a:rPr lang="en-GB" sz="1600" b="1" i="1" baseline="30000" dirty="0" smtClean="0">
                <a:solidFill>
                  <a:srgbClr val="001848"/>
                </a:solidFill>
              </a:rPr>
              <a:t>th</a:t>
            </a:r>
            <a:r>
              <a:rPr lang="en-GB" sz="1600" b="1" i="1" dirty="0" smtClean="0">
                <a:solidFill>
                  <a:srgbClr val="001848"/>
                </a:solidFill>
              </a:rPr>
              <a:t> January 1985</a:t>
            </a:r>
            <a:endParaRPr lang="en-IN" sz="1600" b="1" i="1" dirty="0">
              <a:solidFill>
                <a:srgbClr val="001848"/>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244" y="1340768"/>
            <a:ext cx="3308377" cy="2736304"/>
          </a:xfrm>
          <a:prstGeom prst="rect">
            <a:avLst/>
          </a:prstGeom>
        </p:spPr>
      </p:pic>
    </p:spTree>
    <p:extLst>
      <p:ext uri="{BB962C8B-B14F-4D97-AF65-F5344CB8AC3E}">
        <p14:creationId xmlns:p14="http://schemas.microsoft.com/office/powerpoint/2010/main" val="836011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432048"/>
          </a:xfrm>
        </p:spPr>
        <p:txBody>
          <a:bodyPr>
            <a:noAutofit/>
          </a:bodyPr>
          <a:lstStyle/>
          <a:p>
            <a:r>
              <a:rPr lang="en-GB" sz="3200" b="1" u="sng" dirty="0" smtClean="0">
                <a:solidFill>
                  <a:srgbClr val="001848"/>
                </a:solidFill>
              </a:rPr>
              <a:t>Himachala</a:t>
            </a:r>
            <a:endParaRPr lang="en-IN" sz="3200" b="1" u="sng" dirty="0">
              <a:solidFill>
                <a:srgbClr val="001848"/>
              </a:solidFill>
            </a:endParaRPr>
          </a:p>
        </p:txBody>
      </p:sp>
      <p:sp>
        <p:nvSpPr>
          <p:cNvPr id="4" name="TextBox 3"/>
          <p:cNvSpPr txBox="1"/>
          <p:nvPr/>
        </p:nvSpPr>
        <p:spPr>
          <a:xfrm>
            <a:off x="323528" y="3619641"/>
            <a:ext cx="8568952" cy="280076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dirty="0" smtClean="0"/>
              <a:t>“</a:t>
            </a:r>
            <a:r>
              <a:rPr lang="en-GB" sz="2000" b="1" dirty="0" smtClean="0">
                <a:solidFill>
                  <a:srgbClr val="001848"/>
                </a:solidFill>
              </a:rPr>
              <a:t>From today the sun starts on his northward journey. What does the north signify?</a:t>
            </a:r>
          </a:p>
          <a:p>
            <a:r>
              <a:rPr lang="en-GB" sz="2000" b="1" dirty="0" smtClean="0">
                <a:solidFill>
                  <a:srgbClr val="001848"/>
                </a:solidFill>
              </a:rPr>
              <a:t> It is considered the direction leading to </a:t>
            </a:r>
            <a:r>
              <a:rPr lang="en-GB" sz="2000" b="1" dirty="0" smtClean="0">
                <a:solidFill>
                  <a:srgbClr val="001848"/>
                </a:solidFill>
              </a:rPr>
              <a:t>Moksha. The </a:t>
            </a:r>
            <a:r>
              <a:rPr lang="en-GB" sz="2000" b="1" dirty="0" smtClean="0">
                <a:solidFill>
                  <a:srgbClr val="001848"/>
                </a:solidFill>
              </a:rPr>
              <a:t>sun is said to move towards Himachala. Himachala is made up of two words: </a:t>
            </a:r>
            <a:r>
              <a:rPr lang="en-GB" sz="2000" b="1" dirty="0" err="1" smtClean="0">
                <a:solidFill>
                  <a:srgbClr val="001848"/>
                </a:solidFill>
              </a:rPr>
              <a:t>Hima</a:t>
            </a:r>
            <a:r>
              <a:rPr lang="en-GB" sz="2000" b="1" dirty="0" smtClean="0">
                <a:solidFill>
                  <a:srgbClr val="001848"/>
                </a:solidFill>
              </a:rPr>
              <a:t> + </a:t>
            </a:r>
            <a:r>
              <a:rPr lang="en-GB" sz="2000" b="1" dirty="0" err="1" smtClean="0">
                <a:solidFill>
                  <a:srgbClr val="001848"/>
                </a:solidFill>
              </a:rPr>
              <a:t>Achala</a:t>
            </a:r>
            <a:r>
              <a:rPr lang="en-GB" sz="2000" b="1" dirty="0" smtClean="0">
                <a:solidFill>
                  <a:srgbClr val="001848"/>
                </a:solidFill>
              </a:rPr>
              <a:t>. '</a:t>
            </a:r>
            <a:r>
              <a:rPr lang="en-GB" sz="2000" b="1" dirty="0" err="1" smtClean="0">
                <a:solidFill>
                  <a:srgbClr val="001848"/>
                </a:solidFill>
              </a:rPr>
              <a:t>Hima</a:t>
            </a:r>
            <a:r>
              <a:rPr lang="en-GB" sz="2000" b="1" dirty="0" smtClean="0">
                <a:solidFill>
                  <a:srgbClr val="001848"/>
                </a:solidFill>
              </a:rPr>
              <a:t>' means that which is white as snow. '</a:t>
            </a:r>
            <a:r>
              <a:rPr lang="en-GB" sz="2000" b="1" dirty="0" err="1" smtClean="0">
                <a:solidFill>
                  <a:srgbClr val="001848"/>
                </a:solidFill>
              </a:rPr>
              <a:t>Achala</a:t>
            </a:r>
            <a:r>
              <a:rPr lang="en-GB" sz="2000" b="1" dirty="0" smtClean="0">
                <a:solidFill>
                  <a:srgbClr val="001848"/>
                </a:solidFill>
              </a:rPr>
              <a:t>' is that which is firm and unshakable. What is the place to which this description applies? It is the region of the heart. In a heart that is pure and steady, the sun of Buddhi  enters. There is no need to undertake a journey in the external world. The Uttarayana means turning the intellect inward towards the heart. The bliss that is experienced within alone is true bliss for man”</a:t>
            </a:r>
          </a:p>
          <a:p>
            <a:r>
              <a:rPr lang="en-GB" sz="1600" i="1" dirty="0" smtClean="0">
                <a:solidFill>
                  <a:srgbClr val="001848"/>
                </a:solidFill>
              </a:rPr>
              <a:t>-14</a:t>
            </a:r>
            <a:r>
              <a:rPr lang="en-GB" sz="1600" i="1" baseline="30000" dirty="0" smtClean="0">
                <a:solidFill>
                  <a:srgbClr val="001848"/>
                </a:solidFill>
              </a:rPr>
              <a:t>th</a:t>
            </a:r>
            <a:r>
              <a:rPr lang="en-GB" sz="1600" i="1" dirty="0" smtClean="0">
                <a:solidFill>
                  <a:srgbClr val="001848"/>
                </a:solidFill>
              </a:rPr>
              <a:t> January 1985</a:t>
            </a:r>
            <a:endParaRPr lang="en-IN" sz="1600" i="1" dirty="0">
              <a:solidFill>
                <a:srgbClr val="001848"/>
              </a:solidFill>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830319"/>
            <a:ext cx="4680520" cy="252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273045"/>
            <a:ext cx="2554707" cy="3168008"/>
          </a:xfrm>
          <a:prstGeom prst="rect">
            <a:avLst/>
          </a:prstGeom>
        </p:spPr>
      </p:pic>
    </p:spTree>
    <p:extLst>
      <p:ext uri="{BB962C8B-B14F-4D97-AF65-F5344CB8AC3E}">
        <p14:creationId xmlns:p14="http://schemas.microsoft.com/office/powerpoint/2010/main" val="1298085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20080"/>
          </a:xfrm>
        </p:spPr>
        <p:txBody>
          <a:bodyPr>
            <a:normAutofit/>
          </a:bodyPr>
          <a:lstStyle/>
          <a:p>
            <a:r>
              <a:rPr lang="en-GB" sz="3600" b="1" u="sng" dirty="0" smtClean="0">
                <a:solidFill>
                  <a:srgbClr val="001848"/>
                </a:solidFill>
              </a:rPr>
              <a:t>Buddhi to Atma</a:t>
            </a:r>
            <a:endParaRPr lang="en-IN" sz="3600" b="1" u="sng" dirty="0">
              <a:solidFill>
                <a:srgbClr val="001848"/>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3717032"/>
            <a:ext cx="5867773" cy="2952328"/>
          </a:xfrm>
        </p:spPr>
      </p:pic>
      <p:sp>
        <p:nvSpPr>
          <p:cNvPr id="4" name="TextBox 3"/>
          <p:cNvSpPr txBox="1"/>
          <p:nvPr/>
        </p:nvSpPr>
        <p:spPr>
          <a:xfrm>
            <a:off x="4644008" y="926098"/>
            <a:ext cx="4104456" cy="249299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dirty="0" smtClean="0"/>
              <a:t>“</a:t>
            </a:r>
            <a:r>
              <a:rPr lang="en-GB" sz="2000" b="1" dirty="0" smtClean="0">
                <a:solidFill>
                  <a:srgbClr val="001848"/>
                </a:solidFill>
              </a:rPr>
              <a:t>Sankramana </a:t>
            </a:r>
            <a:r>
              <a:rPr lang="en-GB" sz="2000" b="1" dirty="0">
                <a:solidFill>
                  <a:srgbClr val="001848"/>
                </a:solidFill>
              </a:rPr>
              <a:t>is the time when the inward journey towards a pure and unsullied heart is made. Just as the sun embarks on his northward journey, </a:t>
            </a:r>
            <a:r>
              <a:rPr lang="en-GB" sz="2000" b="1" dirty="0" smtClean="0">
                <a:solidFill>
                  <a:srgbClr val="001848"/>
                </a:solidFill>
              </a:rPr>
              <a:t>Sankaranthi </a:t>
            </a:r>
            <a:r>
              <a:rPr lang="en-GB" sz="2000" b="1" dirty="0">
                <a:solidFill>
                  <a:srgbClr val="001848"/>
                </a:solidFill>
              </a:rPr>
              <a:t>is the day on which the intellect should be turned towards the Atma for </a:t>
            </a:r>
            <a:r>
              <a:rPr lang="en-GB" sz="2000" b="1" dirty="0" smtClean="0">
                <a:solidFill>
                  <a:srgbClr val="001848"/>
                </a:solidFill>
              </a:rPr>
              <a:t>Self-realisation”</a:t>
            </a:r>
          </a:p>
          <a:p>
            <a:r>
              <a:rPr lang="en-GB" sz="1600" i="1" dirty="0" smtClean="0">
                <a:solidFill>
                  <a:srgbClr val="001848"/>
                </a:solidFill>
              </a:rPr>
              <a:t>14</a:t>
            </a:r>
            <a:r>
              <a:rPr lang="en-GB" sz="1600" i="1" baseline="30000" dirty="0" smtClean="0">
                <a:solidFill>
                  <a:srgbClr val="001848"/>
                </a:solidFill>
              </a:rPr>
              <a:t>th</a:t>
            </a:r>
            <a:r>
              <a:rPr lang="en-GB" sz="1600" i="1" dirty="0" smtClean="0">
                <a:solidFill>
                  <a:srgbClr val="001848"/>
                </a:solidFill>
              </a:rPr>
              <a:t> January 1985</a:t>
            </a:r>
            <a:endParaRPr lang="en-IN" sz="1600" i="1" dirty="0">
              <a:solidFill>
                <a:srgbClr val="001848"/>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94" y="836712"/>
            <a:ext cx="4252912" cy="2671762"/>
          </a:xfrm>
          <a:prstGeom prst="rect">
            <a:avLst/>
          </a:prstGeom>
        </p:spPr>
      </p:pic>
    </p:spTree>
    <p:extLst>
      <p:ext uri="{BB962C8B-B14F-4D97-AF65-F5344CB8AC3E}">
        <p14:creationId xmlns:p14="http://schemas.microsoft.com/office/powerpoint/2010/main" val="4239148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sz="3600" b="1" u="sng" dirty="0" smtClean="0">
                <a:solidFill>
                  <a:srgbClr val="001848"/>
                </a:solidFill>
              </a:rPr>
              <a:t>Uttarayana Punyakala</a:t>
            </a:r>
            <a:r>
              <a:rPr lang="en-GB" dirty="0" smtClean="0"/>
              <a:t>..</a:t>
            </a:r>
            <a:endParaRPr lang="en-IN"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1042519"/>
            <a:ext cx="2283479" cy="3419874"/>
          </a:xfrm>
        </p:spPr>
      </p:pic>
      <p:sp>
        <p:nvSpPr>
          <p:cNvPr id="4" name="TextBox 3"/>
          <p:cNvSpPr txBox="1"/>
          <p:nvPr/>
        </p:nvSpPr>
        <p:spPr>
          <a:xfrm>
            <a:off x="323528" y="4797152"/>
            <a:ext cx="8208912" cy="16004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000" b="1" dirty="0" smtClean="0">
                <a:solidFill>
                  <a:srgbClr val="001848"/>
                </a:solidFill>
              </a:rPr>
              <a:t>“The </a:t>
            </a:r>
            <a:r>
              <a:rPr lang="en-GB" sz="2000" b="1" dirty="0">
                <a:solidFill>
                  <a:srgbClr val="001848"/>
                </a:solidFill>
              </a:rPr>
              <a:t>Veda has declared the </a:t>
            </a:r>
            <a:r>
              <a:rPr lang="en-GB" sz="2000" b="1" dirty="0" smtClean="0">
                <a:solidFill>
                  <a:srgbClr val="001848"/>
                </a:solidFill>
              </a:rPr>
              <a:t>Uttarayana </a:t>
            </a:r>
            <a:r>
              <a:rPr lang="en-GB" sz="2000" b="1" dirty="0">
                <a:solidFill>
                  <a:srgbClr val="001848"/>
                </a:solidFill>
              </a:rPr>
              <a:t>as a sacred period. The great warrior Bheeshma, lying on a bed of arrows, waited for 56 days for the advent of </a:t>
            </a:r>
            <a:r>
              <a:rPr lang="en-GB" sz="2000" b="1" dirty="0" smtClean="0">
                <a:solidFill>
                  <a:srgbClr val="001848"/>
                </a:solidFill>
              </a:rPr>
              <a:t>Uttarayana </a:t>
            </a:r>
            <a:r>
              <a:rPr lang="en-GB" sz="2000" b="1" dirty="0">
                <a:solidFill>
                  <a:srgbClr val="001848"/>
                </a:solidFill>
              </a:rPr>
              <a:t>to end his life. The puranas have stated that whoever passes away in </a:t>
            </a:r>
            <a:r>
              <a:rPr lang="en-GB" sz="2000" b="1" dirty="0" smtClean="0">
                <a:solidFill>
                  <a:srgbClr val="001848"/>
                </a:solidFill>
              </a:rPr>
              <a:t>Uttarayana </a:t>
            </a:r>
            <a:r>
              <a:rPr lang="en-GB" sz="2000" b="1" dirty="0">
                <a:solidFill>
                  <a:srgbClr val="001848"/>
                </a:solidFill>
              </a:rPr>
              <a:t>will attain liberation</a:t>
            </a:r>
            <a:r>
              <a:rPr lang="en-GB" sz="2000" b="1" dirty="0" smtClean="0">
                <a:solidFill>
                  <a:srgbClr val="001848"/>
                </a:solidFill>
              </a:rPr>
              <a:t>.”</a:t>
            </a:r>
          </a:p>
          <a:p>
            <a:r>
              <a:rPr lang="en-GB" dirty="0" smtClean="0"/>
              <a:t>-</a:t>
            </a:r>
            <a:r>
              <a:rPr lang="en-GB" sz="1400" i="1" dirty="0" smtClean="0">
                <a:solidFill>
                  <a:srgbClr val="001848"/>
                </a:solidFill>
              </a:rPr>
              <a:t>14</a:t>
            </a:r>
            <a:r>
              <a:rPr lang="en-GB" sz="1400" i="1" baseline="30000" dirty="0" smtClean="0">
                <a:solidFill>
                  <a:srgbClr val="001848"/>
                </a:solidFill>
              </a:rPr>
              <a:t>th</a:t>
            </a:r>
            <a:r>
              <a:rPr lang="en-GB" sz="1400" i="1" dirty="0" smtClean="0">
                <a:solidFill>
                  <a:srgbClr val="001848"/>
                </a:solidFill>
              </a:rPr>
              <a:t> January 1985</a:t>
            </a:r>
            <a:endParaRPr lang="en-IN" sz="1400" i="1" dirty="0">
              <a:solidFill>
                <a:srgbClr val="001848"/>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1164096"/>
            <a:ext cx="4680520" cy="3176720"/>
          </a:xfrm>
          <a:prstGeom prst="rect">
            <a:avLst/>
          </a:prstGeom>
        </p:spPr>
      </p:pic>
    </p:spTree>
    <p:extLst>
      <p:ext uri="{BB962C8B-B14F-4D97-AF65-F5344CB8AC3E}">
        <p14:creationId xmlns:p14="http://schemas.microsoft.com/office/powerpoint/2010/main" val="3367954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sz="3200" b="1" u="sng" dirty="0" smtClean="0">
                <a:solidFill>
                  <a:srgbClr val="001848"/>
                </a:solidFill>
              </a:rPr>
              <a:t>Auspicious Month</a:t>
            </a:r>
            <a:endParaRPr lang="en-IN" sz="3200" b="1" u="sng" dirty="0">
              <a:solidFill>
                <a:srgbClr val="001848"/>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84168" y="116632"/>
            <a:ext cx="2881590" cy="1533103"/>
          </a:xfrm>
        </p:spPr>
      </p:pic>
      <p:sp>
        <p:nvSpPr>
          <p:cNvPr id="4" name="TextBox 3"/>
          <p:cNvSpPr txBox="1"/>
          <p:nvPr/>
        </p:nvSpPr>
        <p:spPr>
          <a:xfrm>
            <a:off x="272983" y="3861048"/>
            <a:ext cx="8496944" cy="280076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b="1" dirty="0" smtClean="0">
                <a:solidFill>
                  <a:srgbClr val="001848"/>
                </a:solidFill>
              </a:rPr>
              <a:t>“The </a:t>
            </a:r>
            <a:r>
              <a:rPr lang="en-GB" b="1" dirty="0">
                <a:solidFill>
                  <a:srgbClr val="001848"/>
                </a:solidFill>
              </a:rPr>
              <a:t>Makara month is holier than all the other months. All auspicious ceremonies and activities are embarked upon only from this month. For the performance of the Upanayanam </a:t>
            </a:r>
            <a:r>
              <a:rPr lang="en-GB" b="1" dirty="0" smtClean="0">
                <a:solidFill>
                  <a:srgbClr val="001848"/>
                </a:solidFill>
              </a:rPr>
              <a:t>people </a:t>
            </a:r>
            <a:r>
              <a:rPr lang="en-GB" b="1" dirty="0">
                <a:solidFill>
                  <a:srgbClr val="001848"/>
                </a:solidFill>
              </a:rPr>
              <a:t>wait for the Uttarayana. In this period Nature is vibrant with joy. The harvest is brought home and the farmers enjoy the fruits of their labours. Young girls decorate the fronts of their houses with flour designs and pumpkin blossoms. They celebrate the season with group dances. Newly-wed bridegrooms are sent to the houses of their brides for celebrating the festive season. Cattle are given a new look and taken round for display of many tricks. Man should recognise the change in season and reform himself to discharge his duties </a:t>
            </a:r>
            <a:r>
              <a:rPr lang="en-GB" b="1" dirty="0" smtClean="0">
                <a:solidFill>
                  <a:srgbClr val="001848"/>
                </a:solidFill>
              </a:rPr>
              <a:t>appropriately”</a:t>
            </a:r>
          </a:p>
          <a:p>
            <a:r>
              <a:rPr lang="en-GB" sz="1400" i="1" dirty="0" smtClean="0">
                <a:solidFill>
                  <a:srgbClr val="001848"/>
                </a:solidFill>
              </a:rPr>
              <a:t>-14</a:t>
            </a:r>
            <a:r>
              <a:rPr lang="en-GB" sz="1400" i="1" baseline="30000" dirty="0" smtClean="0">
                <a:solidFill>
                  <a:srgbClr val="001848"/>
                </a:solidFill>
              </a:rPr>
              <a:t>th</a:t>
            </a:r>
            <a:r>
              <a:rPr lang="en-GB" sz="1400" i="1" dirty="0" smtClean="0">
                <a:solidFill>
                  <a:srgbClr val="001848"/>
                </a:solidFill>
              </a:rPr>
              <a:t> January 1985</a:t>
            </a:r>
            <a:endParaRPr lang="en-IN" sz="1400" i="1" dirty="0">
              <a:solidFill>
                <a:srgbClr val="001848"/>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1910084"/>
            <a:ext cx="2874992" cy="162092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800" y="1092818"/>
            <a:ext cx="2402582" cy="240258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68" y="425009"/>
            <a:ext cx="1571569" cy="3404316"/>
          </a:xfrm>
          <a:prstGeom prst="rect">
            <a:avLst/>
          </a:prstGeom>
        </p:spPr>
      </p:pic>
    </p:spTree>
    <p:extLst>
      <p:ext uri="{BB962C8B-B14F-4D97-AF65-F5344CB8AC3E}">
        <p14:creationId xmlns:p14="http://schemas.microsoft.com/office/powerpoint/2010/main" val="3130350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TotalTime>
  <Words>1791</Words>
  <Application>Microsoft Office PowerPoint</Application>
  <PresentationFormat>On-screen Show (4:3)</PresentationFormat>
  <Paragraphs>91</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Om Sri Sai Ram</vt:lpstr>
      <vt:lpstr>Om Sri Sai Ram</vt:lpstr>
      <vt:lpstr>Meaning of Sankaranthi</vt:lpstr>
      <vt:lpstr>Makara Sankaranthi</vt:lpstr>
      <vt:lpstr>Nature’s Beauty</vt:lpstr>
      <vt:lpstr>Himachala</vt:lpstr>
      <vt:lpstr>Buddhi to Atma</vt:lpstr>
      <vt:lpstr>Uttarayana Punyakala..</vt:lpstr>
      <vt:lpstr>Auspicious Month</vt:lpstr>
      <vt:lpstr>Rich Harvest</vt:lpstr>
      <vt:lpstr>Enduring Bliss</vt:lpstr>
      <vt:lpstr>Sankaranthi induces Atmic feelings</vt:lpstr>
      <vt:lpstr>Shankaranthi  in Dwapara Yuga</vt:lpstr>
      <vt:lpstr>Significance of offering Pumpkin</vt:lpstr>
      <vt:lpstr>Significance of Jaggery and Thil </vt:lpstr>
      <vt:lpstr>Bull Skills</vt:lpstr>
      <vt:lpstr>Significance of Bull display</vt:lpstr>
      <vt:lpstr>Mattupongal in Tamil Nadu</vt:lpstr>
      <vt:lpstr>Life as Sugar cane…</vt:lpstr>
      <vt:lpstr>Message and Benediction</vt:lpstr>
      <vt:lpstr>Asathoma Sath Gamaya…</vt:lpstr>
      <vt:lpstr>Om Sri Sai Ram</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52</cp:revision>
  <dcterms:created xsi:type="dcterms:W3CDTF">2021-12-28T10:05:57Z</dcterms:created>
  <dcterms:modified xsi:type="dcterms:W3CDTF">2022-01-01T05:51:47Z</dcterms:modified>
</cp:coreProperties>
</file>