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58" r:id="rId4"/>
    <p:sldId id="257" r:id="rId5"/>
    <p:sldId id="260" r:id="rId6"/>
    <p:sldId id="261" r:id="rId7"/>
    <p:sldId id="262" r:id="rId8"/>
    <p:sldId id="263" r:id="rId9"/>
    <p:sldId id="264" r:id="rId10"/>
    <p:sldId id="265" r:id="rId11"/>
    <p:sldId id="267" r:id="rId12"/>
    <p:sldId id="266" r:id="rId13"/>
    <p:sldId id="259"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sorterViewPr>
    <p:cViewPr>
      <p:scale>
        <a:sx n="100" d="100"/>
        <a:sy n="100" d="100"/>
      </p:scale>
      <p:origin x="0" y="5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69E506C-AD04-4F15-A87E-6D2FCF451CC1}" type="datetimeFigureOut">
              <a:rPr lang="en-IN" smtClean="0"/>
              <a:t>28-09-2021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14D3C3-8CEF-4673-90F2-7D6FE089A712}" type="slidenum">
              <a:rPr lang="en-IN" smtClean="0"/>
              <a:t>‹#›</a:t>
            </a:fld>
            <a:endParaRPr lang="en-IN"/>
          </a:p>
        </p:txBody>
      </p:sp>
    </p:spTree>
    <p:extLst>
      <p:ext uri="{BB962C8B-B14F-4D97-AF65-F5344CB8AC3E}">
        <p14:creationId xmlns:p14="http://schemas.microsoft.com/office/powerpoint/2010/main" val="1976013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69E506C-AD04-4F15-A87E-6D2FCF451CC1}" type="datetimeFigureOut">
              <a:rPr lang="en-IN" smtClean="0"/>
              <a:t>28-09-2021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14D3C3-8CEF-4673-90F2-7D6FE089A712}" type="slidenum">
              <a:rPr lang="en-IN" smtClean="0"/>
              <a:t>‹#›</a:t>
            </a:fld>
            <a:endParaRPr lang="en-IN"/>
          </a:p>
        </p:txBody>
      </p:sp>
    </p:spTree>
    <p:extLst>
      <p:ext uri="{BB962C8B-B14F-4D97-AF65-F5344CB8AC3E}">
        <p14:creationId xmlns:p14="http://schemas.microsoft.com/office/powerpoint/2010/main" val="4007781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69E506C-AD04-4F15-A87E-6D2FCF451CC1}" type="datetimeFigureOut">
              <a:rPr lang="en-IN" smtClean="0"/>
              <a:t>28-09-2021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14D3C3-8CEF-4673-90F2-7D6FE089A712}" type="slidenum">
              <a:rPr lang="en-IN" smtClean="0"/>
              <a:t>‹#›</a:t>
            </a:fld>
            <a:endParaRPr lang="en-IN"/>
          </a:p>
        </p:txBody>
      </p:sp>
    </p:spTree>
    <p:extLst>
      <p:ext uri="{BB962C8B-B14F-4D97-AF65-F5344CB8AC3E}">
        <p14:creationId xmlns:p14="http://schemas.microsoft.com/office/powerpoint/2010/main" val="1505870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69E506C-AD04-4F15-A87E-6D2FCF451CC1}" type="datetimeFigureOut">
              <a:rPr lang="en-IN" smtClean="0"/>
              <a:t>28-09-2021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14D3C3-8CEF-4673-90F2-7D6FE089A712}" type="slidenum">
              <a:rPr lang="en-IN" smtClean="0"/>
              <a:t>‹#›</a:t>
            </a:fld>
            <a:endParaRPr lang="en-IN"/>
          </a:p>
        </p:txBody>
      </p:sp>
    </p:spTree>
    <p:extLst>
      <p:ext uri="{BB962C8B-B14F-4D97-AF65-F5344CB8AC3E}">
        <p14:creationId xmlns:p14="http://schemas.microsoft.com/office/powerpoint/2010/main" val="2265017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9E506C-AD04-4F15-A87E-6D2FCF451CC1}" type="datetimeFigureOut">
              <a:rPr lang="en-IN" smtClean="0"/>
              <a:t>28-09-2021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314D3C3-8CEF-4673-90F2-7D6FE089A712}" type="slidenum">
              <a:rPr lang="en-IN" smtClean="0"/>
              <a:t>‹#›</a:t>
            </a:fld>
            <a:endParaRPr lang="en-IN"/>
          </a:p>
        </p:txBody>
      </p:sp>
    </p:spTree>
    <p:extLst>
      <p:ext uri="{BB962C8B-B14F-4D97-AF65-F5344CB8AC3E}">
        <p14:creationId xmlns:p14="http://schemas.microsoft.com/office/powerpoint/2010/main" val="2014372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69E506C-AD04-4F15-A87E-6D2FCF451CC1}" type="datetimeFigureOut">
              <a:rPr lang="en-IN" smtClean="0"/>
              <a:t>28-09-2021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314D3C3-8CEF-4673-90F2-7D6FE089A712}" type="slidenum">
              <a:rPr lang="en-IN" smtClean="0"/>
              <a:t>‹#›</a:t>
            </a:fld>
            <a:endParaRPr lang="en-IN"/>
          </a:p>
        </p:txBody>
      </p:sp>
    </p:spTree>
    <p:extLst>
      <p:ext uri="{BB962C8B-B14F-4D97-AF65-F5344CB8AC3E}">
        <p14:creationId xmlns:p14="http://schemas.microsoft.com/office/powerpoint/2010/main" val="2697545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69E506C-AD04-4F15-A87E-6D2FCF451CC1}" type="datetimeFigureOut">
              <a:rPr lang="en-IN" smtClean="0"/>
              <a:t>28-09-2021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314D3C3-8CEF-4673-90F2-7D6FE089A712}" type="slidenum">
              <a:rPr lang="en-IN" smtClean="0"/>
              <a:t>‹#›</a:t>
            </a:fld>
            <a:endParaRPr lang="en-IN"/>
          </a:p>
        </p:txBody>
      </p:sp>
    </p:spTree>
    <p:extLst>
      <p:ext uri="{BB962C8B-B14F-4D97-AF65-F5344CB8AC3E}">
        <p14:creationId xmlns:p14="http://schemas.microsoft.com/office/powerpoint/2010/main" val="2066134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69E506C-AD04-4F15-A87E-6D2FCF451CC1}" type="datetimeFigureOut">
              <a:rPr lang="en-IN" smtClean="0"/>
              <a:t>28-09-2021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314D3C3-8CEF-4673-90F2-7D6FE089A712}" type="slidenum">
              <a:rPr lang="en-IN" smtClean="0"/>
              <a:t>‹#›</a:t>
            </a:fld>
            <a:endParaRPr lang="en-IN"/>
          </a:p>
        </p:txBody>
      </p:sp>
    </p:spTree>
    <p:extLst>
      <p:ext uri="{BB962C8B-B14F-4D97-AF65-F5344CB8AC3E}">
        <p14:creationId xmlns:p14="http://schemas.microsoft.com/office/powerpoint/2010/main" val="1185439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9E506C-AD04-4F15-A87E-6D2FCF451CC1}" type="datetimeFigureOut">
              <a:rPr lang="en-IN" smtClean="0"/>
              <a:t>28-09-2021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314D3C3-8CEF-4673-90F2-7D6FE089A712}" type="slidenum">
              <a:rPr lang="en-IN" smtClean="0"/>
              <a:t>‹#›</a:t>
            </a:fld>
            <a:endParaRPr lang="en-IN"/>
          </a:p>
        </p:txBody>
      </p:sp>
    </p:spTree>
    <p:extLst>
      <p:ext uri="{BB962C8B-B14F-4D97-AF65-F5344CB8AC3E}">
        <p14:creationId xmlns:p14="http://schemas.microsoft.com/office/powerpoint/2010/main" val="2147555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9E506C-AD04-4F15-A87E-6D2FCF451CC1}" type="datetimeFigureOut">
              <a:rPr lang="en-IN" smtClean="0"/>
              <a:t>28-09-2021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314D3C3-8CEF-4673-90F2-7D6FE089A712}" type="slidenum">
              <a:rPr lang="en-IN" smtClean="0"/>
              <a:t>‹#›</a:t>
            </a:fld>
            <a:endParaRPr lang="en-IN"/>
          </a:p>
        </p:txBody>
      </p:sp>
    </p:spTree>
    <p:extLst>
      <p:ext uri="{BB962C8B-B14F-4D97-AF65-F5344CB8AC3E}">
        <p14:creationId xmlns:p14="http://schemas.microsoft.com/office/powerpoint/2010/main" val="1599257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9E506C-AD04-4F15-A87E-6D2FCF451CC1}" type="datetimeFigureOut">
              <a:rPr lang="en-IN" smtClean="0"/>
              <a:t>28-09-2021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314D3C3-8CEF-4673-90F2-7D6FE089A712}" type="slidenum">
              <a:rPr lang="en-IN" smtClean="0"/>
              <a:t>‹#›</a:t>
            </a:fld>
            <a:endParaRPr lang="en-IN"/>
          </a:p>
        </p:txBody>
      </p:sp>
    </p:spTree>
    <p:extLst>
      <p:ext uri="{BB962C8B-B14F-4D97-AF65-F5344CB8AC3E}">
        <p14:creationId xmlns:p14="http://schemas.microsoft.com/office/powerpoint/2010/main" val="11666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alpha val="7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E506C-AD04-4F15-A87E-6D2FCF451CC1}" type="datetimeFigureOut">
              <a:rPr lang="en-IN" smtClean="0"/>
              <a:t>28-09-2021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4D3C3-8CEF-4673-90F2-7D6FE089A712}" type="slidenum">
              <a:rPr lang="en-IN" smtClean="0"/>
              <a:t>‹#›</a:t>
            </a:fld>
            <a:endParaRPr lang="en-IN"/>
          </a:p>
        </p:txBody>
      </p:sp>
    </p:spTree>
    <p:extLst>
      <p:ext uri="{BB962C8B-B14F-4D97-AF65-F5344CB8AC3E}">
        <p14:creationId xmlns:p14="http://schemas.microsoft.com/office/powerpoint/2010/main" val="404534534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04056"/>
          </a:xfrm>
        </p:spPr>
        <p:txBody>
          <a:bodyPr>
            <a:normAutofit fontScale="90000"/>
          </a:bodyPr>
          <a:lstStyle/>
          <a:p>
            <a:r>
              <a:rPr lang="en-GB" sz="2800" b="1" i="1" u="sng" dirty="0" smtClean="0">
                <a:solidFill>
                  <a:srgbClr val="990000"/>
                </a:solidFill>
                <a:latin typeface="Times New Roman" pitchFamily="18" charset="0"/>
                <a:ea typeface="Microsoft Himalaya" pitchFamily="2" charset="0"/>
                <a:cs typeface="Times New Roman" pitchFamily="18" charset="0"/>
              </a:rPr>
              <a:t>Om Sri Sai Ram</a:t>
            </a:r>
            <a:endParaRPr lang="en-IN" sz="2800" b="1" i="1" u="sng" dirty="0">
              <a:solidFill>
                <a:srgbClr val="990000"/>
              </a:solidFill>
              <a:latin typeface="Times New Roman" pitchFamily="18" charset="0"/>
              <a:ea typeface="Microsoft Himalaya" pitchFamily="2" charset="0"/>
              <a:cs typeface="Times New Roman" pitchFamily="18" charset="0"/>
            </a:endParaRPr>
          </a:p>
        </p:txBody>
      </p:sp>
      <p:sp>
        <p:nvSpPr>
          <p:cNvPr id="5" name="Content Placeholder 4"/>
          <p:cNvSpPr>
            <a:spLocks noGrp="1"/>
          </p:cNvSpPr>
          <p:nvPr>
            <p:ph idx="1"/>
          </p:nvPr>
        </p:nvSpPr>
        <p:spPr>
          <a:xfrm>
            <a:off x="457200" y="620688"/>
            <a:ext cx="8229600" cy="5832648"/>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indent="0" algn="ctr">
              <a:buNone/>
            </a:pPr>
            <a:endParaRPr lang="en-GB" i="1" dirty="0" smtClean="0">
              <a:solidFill>
                <a:srgbClr val="990000"/>
              </a:solidFill>
              <a:latin typeface="Microsoft Himalaya" pitchFamily="2" charset="0"/>
              <a:ea typeface="Microsoft Himalaya" pitchFamily="2" charset="0"/>
              <a:cs typeface="Microsoft Himalaya" pitchFamily="2" charset="0"/>
            </a:endParaRPr>
          </a:p>
          <a:p>
            <a:pPr marL="0" indent="0" algn="ctr">
              <a:buNone/>
            </a:pPr>
            <a:endParaRPr lang="en-GB" i="1" dirty="0">
              <a:solidFill>
                <a:srgbClr val="990000"/>
              </a:solidFill>
              <a:latin typeface="Microsoft Himalaya" pitchFamily="2" charset="0"/>
              <a:ea typeface="Microsoft Himalaya" pitchFamily="2" charset="0"/>
              <a:cs typeface="Microsoft Himalaya" pitchFamily="2" charset="0"/>
            </a:endParaRPr>
          </a:p>
          <a:p>
            <a:pPr marL="0" indent="0" algn="ctr">
              <a:buNone/>
            </a:pPr>
            <a:r>
              <a:rPr lang="en-GB" sz="3500" b="1" i="1" dirty="0" smtClean="0">
                <a:solidFill>
                  <a:srgbClr val="990000"/>
                </a:solidFill>
                <a:latin typeface="Times New Roman" pitchFamily="18" charset="0"/>
                <a:ea typeface="Microsoft Himalaya" pitchFamily="2" charset="0"/>
                <a:cs typeface="Times New Roman" pitchFamily="18" charset="0"/>
              </a:rPr>
              <a:t>Sri Sathya Sai Seva Organisation</a:t>
            </a:r>
          </a:p>
          <a:p>
            <a:pPr marL="0" indent="0" algn="ctr">
              <a:buNone/>
            </a:pPr>
            <a:r>
              <a:rPr lang="en-GB" sz="2600" b="1" i="1" u="sng" dirty="0" smtClean="0">
                <a:solidFill>
                  <a:srgbClr val="990000"/>
                </a:solidFill>
                <a:latin typeface="Times New Roman" pitchFamily="18" charset="0"/>
                <a:ea typeface="Microsoft Himalaya" pitchFamily="2" charset="0"/>
                <a:cs typeface="Times New Roman" pitchFamily="18" charset="0"/>
              </a:rPr>
              <a:t>Karnataka South </a:t>
            </a:r>
          </a:p>
          <a:p>
            <a:pPr marL="0" indent="0">
              <a:buNone/>
            </a:pPr>
            <a:r>
              <a:rPr lang="en-GB" sz="2600" b="1" i="1" dirty="0" smtClean="0">
                <a:solidFill>
                  <a:srgbClr val="990000"/>
                </a:solidFill>
                <a:latin typeface="Times New Roman" pitchFamily="18" charset="0"/>
                <a:ea typeface="Microsoft Himalaya" pitchFamily="2" charset="0"/>
                <a:cs typeface="Times New Roman" pitchFamily="18" charset="0"/>
              </a:rPr>
              <a:t>Navarathri is a very important festival in the spiritual diary of our country- Bharatha.</a:t>
            </a:r>
          </a:p>
          <a:p>
            <a:pPr marL="0" indent="0">
              <a:buNone/>
            </a:pPr>
            <a:r>
              <a:rPr lang="en-GB" sz="2600" b="1" i="1" dirty="0" smtClean="0">
                <a:solidFill>
                  <a:srgbClr val="990000"/>
                </a:solidFill>
                <a:latin typeface="Times New Roman" pitchFamily="18" charset="0"/>
                <a:ea typeface="Microsoft Himalaya" pitchFamily="2" charset="0"/>
                <a:cs typeface="Times New Roman" pitchFamily="18" charset="0"/>
              </a:rPr>
              <a:t>Bhagawan has given us a lot of insights into the significance of observing this nine day festival.</a:t>
            </a:r>
          </a:p>
          <a:p>
            <a:pPr marL="0" indent="0">
              <a:buNone/>
            </a:pPr>
            <a:r>
              <a:rPr lang="en-GB" sz="2600" b="1" i="1" dirty="0" smtClean="0">
                <a:solidFill>
                  <a:srgbClr val="990000"/>
                </a:solidFill>
                <a:latin typeface="Times New Roman" pitchFamily="18" charset="0"/>
                <a:ea typeface="Microsoft Himalaya" pitchFamily="2" charset="0"/>
                <a:cs typeface="Times New Roman" pitchFamily="18" charset="0"/>
              </a:rPr>
              <a:t>Here are some of the highlights from those precious discourses.</a:t>
            </a:r>
          </a:p>
          <a:p>
            <a:pPr marL="0" indent="0">
              <a:buNone/>
            </a:pPr>
            <a:r>
              <a:rPr lang="en-GB" sz="2600" b="1" i="1" dirty="0" smtClean="0">
                <a:solidFill>
                  <a:srgbClr val="990000"/>
                </a:solidFill>
                <a:latin typeface="Times New Roman" pitchFamily="18" charset="0"/>
                <a:ea typeface="Microsoft Himalaya" pitchFamily="2" charset="0"/>
                <a:cs typeface="Times New Roman" pitchFamily="18" charset="0"/>
              </a:rPr>
              <a:t>Lets spread these messages to all devotees of our state and observe Navarathri with full awareness.</a:t>
            </a:r>
          </a:p>
          <a:p>
            <a:pPr marL="0" indent="0">
              <a:buNone/>
            </a:pPr>
            <a:endParaRPr lang="en-GB" sz="2800" b="1" i="1" dirty="0" smtClean="0">
              <a:solidFill>
                <a:srgbClr val="990000"/>
              </a:solidFill>
              <a:latin typeface="Times New Roman" pitchFamily="18" charset="0"/>
              <a:ea typeface="Microsoft Himalaya" pitchFamily="2" charset="0"/>
              <a:cs typeface="Times New Roman" pitchFamily="18" charset="0"/>
            </a:endParaRPr>
          </a:p>
          <a:p>
            <a:pPr marL="0" indent="0" algn="ctr">
              <a:buNone/>
            </a:pPr>
            <a:r>
              <a:rPr lang="en-GB" sz="2800" b="1" i="1" dirty="0" smtClean="0">
                <a:solidFill>
                  <a:srgbClr val="990000"/>
                </a:solidFill>
                <a:latin typeface="Times New Roman" pitchFamily="18" charset="0"/>
                <a:ea typeface="Microsoft Himalaya" pitchFamily="2" charset="0"/>
                <a:cs typeface="Times New Roman" pitchFamily="18" charset="0"/>
              </a:rPr>
              <a:t>JAI SAI RAM</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5475" y="692696"/>
            <a:ext cx="936104" cy="833133"/>
          </a:xfrm>
          <a:prstGeom prst="rect">
            <a:avLst/>
          </a:prstGeom>
        </p:spPr>
      </p:pic>
    </p:spTree>
    <p:extLst>
      <p:ext uri="{BB962C8B-B14F-4D97-AF65-F5344CB8AC3E}">
        <p14:creationId xmlns:p14="http://schemas.microsoft.com/office/powerpoint/2010/main" val="3626446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sz="3200" u="sng" dirty="0" smtClean="0">
                <a:solidFill>
                  <a:srgbClr val="990000"/>
                </a:solidFill>
              </a:rPr>
              <a:t>Iccha, Kriya and </a:t>
            </a:r>
            <a:r>
              <a:rPr lang="en-GB" sz="3200" u="sng" dirty="0" err="1" smtClean="0">
                <a:solidFill>
                  <a:srgbClr val="990000"/>
                </a:solidFill>
              </a:rPr>
              <a:t>Jnana</a:t>
            </a:r>
            <a:r>
              <a:rPr lang="en-GB" sz="3200" u="sng" dirty="0" smtClean="0">
                <a:solidFill>
                  <a:srgbClr val="990000"/>
                </a:solidFill>
              </a:rPr>
              <a:t> </a:t>
            </a:r>
            <a:r>
              <a:rPr lang="en-GB" sz="3200" u="sng" dirty="0" err="1" smtClean="0">
                <a:solidFill>
                  <a:srgbClr val="990000"/>
                </a:solidFill>
              </a:rPr>
              <a:t>Shakthi</a:t>
            </a:r>
            <a:endParaRPr lang="en-IN" sz="3200" u="sng" dirty="0">
              <a:solidFill>
                <a:srgbClr val="99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816" y="908720"/>
            <a:ext cx="5186786" cy="2420500"/>
          </a:xfrm>
        </p:spPr>
      </p:pic>
      <p:sp>
        <p:nvSpPr>
          <p:cNvPr id="4" name="TextBox 3"/>
          <p:cNvSpPr txBox="1"/>
          <p:nvPr/>
        </p:nvSpPr>
        <p:spPr>
          <a:xfrm>
            <a:off x="323528" y="3573016"/>
            <a:ext cx="8496944"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smtClean="0">
                <a:solidFill>
                  <a:srgbClr val="990000"/>
                </a:solidFill>
              </a:rPr>
              <a:t>“The </a:t>
            </a:r>
            <a:r>
              <a:rPr lang="en-GB" sz="2000" b="1" dirty="0">
                <a:solidFill>
                  <a:srgbClr val="990000"/>
                </a:solidFill>
              </a:rPr>
              <a:t>significance of </a:t>
            </a:r>
            <a:r>
              <a:rPr lang="en-GB" sz="2000" b="1" dirty="0" smtClean="0">
                <a:solidFill>
                  <a:srgbClr val="990000"/>
                </a:solidFill>
              </a:rPr>
              <a:t>Durga</a:t>
            </a:r>
            <a:r>
              <a:rPr lang="en-GB" sz="2000" b="1" dirty="0">
                <a:solidFill>
                  <a:srgbClr val="990000"/>
                </a:solidFill>
              </a:rPr>
              <a:t>, Lakshmi and </a:t>
            </a:r>
            <a:r>
              <a:rPr lang="en-GB" sz="2000" b="1" dirty="0" err="1">
                <a:solidFill>
                  <a:srgbClr val="990000"/>
                </a:solidFill>
              </a:rPr>
              <a:t>Sarasvathi</a:t>
            </a:r>
            <a:r>
              <a:rPr lang="en-GB" sz="2000" b="1" dirty="0">
                <a:solidFill>
                  <a:srgbClr val="990000"/>
                </a:solidFill>
              </a:rPr>
              <a:t> has to be rightly understood. The three represent three kinds of potencies in man. </a:t>
            </a:r>
            <a:r>
              <a:rPr lang="en-GB" sz="2000" b="1" dirty="0" err="1">
                <a:solidFill>
                  <a:srgbClr val="990000"/>
                </a:solidFill>
              </a:rPr>
              <a:t>Ichcha</a:t>
            </a:r>
            <a:r>
              <a:rPr lang="en-GB" sz="2000" b="1" dirty="0">
                <a:solidFill>
                  <a:srgbClr val="990000"/>
                </a:solidFill>
              </a:rPr>
              <a:t> </a:t>
            </a:r>
            <a:r>
              <a:rPr lang="en-GB" sz="2000" b="1" dirty="0" err="1">
                <a:solidFill>
                  <a:srgbClr val="990000"/>
                </a:solidFill>
              </a:rPr>
              <a:t>Shakthi</a:t>
            </a:r>
            <a:r>
              <a:rPr lang="en-GB" sz="2000" b="1" dirty="0">
                <a:solidFill>
                  <a:srgbClr val="990000"/>
                </a:solidFill>
              </a:rPr>
              <a:t> ,</a:t>
            </a:r>
            <a:r>
              <a:rPr lang="en-GB" sz="2000" b="1" dirty="0" smtClean="0">
                <a:solidFill>
                  <a:srgbClr val="990000"/>
                </a:solidFill>
              </a:rPr>
              <a:t> </a:t>
            </a:r>
            <a:r>
              <a:rPr lang="en-GB" sz="2000" b="1" dirty="0">
                <a:solidFill>
                  <a:srgbClr val="990000"/>
                </a:solidFill>
              </a:rPr>
              <a:t>Kriya </a:t>
            </a:r>
            <a:r>
              <a:rPr lang="en-GB" sz="2000" b="1" dirty="0" err="1">
                <a:solidFill>
                  <a:srgbClr val="990000"/>
                </a:solidFill>
              </a:rPr>
              <a:t>Shakthi</a:t>
            </a:r>
            <a:r>
              <a:rPr lang="en-GB" sz="2000" b="1" dirty="0">
                <a:solidFill>
                  <a:srgbClr val="990000"/>
                </a:solidFill>
              </a:rPr>
              <a:t> </a:t>
            </a:r>
            <a:r>
              <a:rPr lang="en-GB" sz="2000" b="1" dirty="0" smtClean="0">
                <a:solidFill>
                  <a:srgbClr val="990000"/>
                </a:solidFill>
              </a:rPr>
              <a:t>, </a:t>
            </a:r>
            <a:r>
              <a:rPr lang="en-GB" sz="2000" b="1" dirty="0">
                <a:solidFill>
                  <a:srgbClr val="990000"/>
                </a:solidFill>
              </a:rPr>
              <a:t>and </a:t>
            </a:r>
            <a:r>
              <a:rPr lang="en-GB" sz="2000" b="1" dirty="0" err="1">
                <a:solidFill>
                  <a:srgbClr val="990000"/>
                </a:solidFill>
              </a:rPr>
              <a:t>Jnana</a:t>
            </a:r>
            <a:r>
              <a:rPr lang="en-GB" sz="2000" b="1" dirty="0">
                <a:solidFill>
                  <a:srgbClr val="990000"/>
                </a:solidFill>
              </a:rPr>
              <a:t> </a:t>
            </a:r>
            <a:r>
              <a:rPr lang="en-GB" sz="2000" b="1" dirty="0" err="1">
                <a:solidFill>
                  <a:srgbClr val="990000"/>
                </a:solidFill>
              </a:rPr>
              <a:t>Shakthi</a:t>
            </a:r>
            <a:r>
              <a:rPr lang="en-GB" sz="2000" b="1" dirty="0">
                <a:solidFill>
                  <a:srgbClr val="990000"/>
                </a:solidFill>
              </a:rPr>
              <a:t> </a:t>
            </a:r>
            <a:r>
              <a:rPr lang="en-GB" sz="2000" b="1" dirty="0" smtClean="0">
                <a:solidFill>
                  <a:srgbClr val="990000"/>
                </a:solidFill>
              </a:rPr>
              <a:t>. Saraswathi </a:t>
            </a:r>
            <a:r>
              <a:rPr lang="en-GB" sz="2000" b="1" dirty="0">
                <a:solidFill>
                  <a:srgbClr val="990000"/>
                </a:solidFill>
              </a:rPr>
              <a:t>is manifest in man as the power of </a:t>
            </a:r>
            <a:r>
              <a:rPr lang="en-GB" sz="2000" b="1" dirty="0" err="1">
                <a:solidFill>
                  <a:srgbClr val="990000"/>
                </a:solidFill>
              </a:rPr>
              <a:t>Vak</a:t>
            </a:r>
            <a:r>
              <a:rPr lang="en-GB" sz="2000" b="1" dirty="0">
                <a:solidFill>
                  <a:srgbClr val="990000"/>
                </a:solidFill>
              </a:rPr>
              <a:t> </a:t>
            </a:r>
            <a:r>
              <a:rPr lang="en-GB" sz="2000" b="1" dirty="0" smtClean="0">
                <a:solidFill>
                  <a:srgbClr val="990000"/>
                </a:solidFill>
              </a:rPr>
              <a:t>or speech. Durga </a:t>
            </a:r>
            <a:r>
              <a:rPr lang="en-GB" sz="2000" b="1" dirty="0">
                <a:solidFill>
                  <a:srgbClr val="990000"/>
                </a:solidFill>
              </a:rPr>
              <a:t>is present in the form of dynamism, the power of action. Lakshmi is manifest in the form of Will power. The body indicates Kriya </a:t>
            </a:r>
            <a:r>
              <a:rPr lang="en-GB" sz="2000" b="1" dirty="0" err="1">
                <a:solidFill>
                  <a:srgbClr val="990000"/>
                </a:solidFill>
              </a:rPr>
              <a:t>Shakthi</a:t>
            </a:r>
            <a:r>
              <a:rPr lang="en-GB" sz="2000" b="1" dirty="0">
                <a:solidFill>
                  <a:srgbClr val="990000"/>
                </a:solidFill>
              </a:rPr>
              <a:t>. The mind is the repository of </a:t>
            </a:r>
            <a:r>
              <a:rPr lang="en-GB" sz="2000" b="1" dirty="0" err="1">
                <a:solidFill>
                  <a:srgbClr val="990000"/>
                </a:solidFill>
              </a:rPr>
              <a:t>Ichcha</a:t>
            </a:r>
            <a:r>
              <a:rPr lang="en-GB" sz="2000" b="1" dirty="0">
                <a:solidFill>
                  <a:srgbClr val="990000"/>
                </a:solidFill>
              </a:rPr>
              <a:t> </a:t>
            </a:r>
            <a:r>
              <a:rPr lang="en-GB" sz="2000" b="1" dirty="0" err="1">
                <a:solidFill>
                  <a:srgbClr val="990000"/>
                </a:solidFill>
              </a:rPr>
              <a:t>Shakthi</a:t>
            </a:r>
            <a:r>
              <a:rPr lang="en-GB" sz="2000" b="1" dirty="0">
                <a:solidFill>
                  <a:srgbClr val="990000"/>
                </a:solidFill>
              </a:rPr>
              <a:t>. The Atma is </a:t>
            </a:r>
            <a:r>
              <a:rPr lang="en-GB" sz="2000" b="1" dirty="0" err="1">
                <a:solidFill>
                  <a:srgbClr val="990000"/>
                </a:solidFill>
              </a:rPr>
              <a:t>Jnana</a:t>
            </a:r>
            <a:r>
              <a:rPr lang="en-GB" sz="2000" b="1" dirty="0">
                <a:solidFill>
                  <a:srgbClr val="990000"/>
                </a:solidFill>
              </a:rPr>
              <a:t> </a:t>
            </a:r>
            <a:r>
              <a:rPr lang="en-GB" sz="2000" b="1" dirty="0" err="1">
                <a:solidFill>
                  <a:srgbClr val="990000"/>
                </a:solidFill>
              </a:rPr>
              <a:t>Shakthi</a:t>
            </a:r>
            <a:r>
              <a:rPr lang="en-GB" sz="2000" b="1" dirty="0">
                <a:solidFill>
                  <a:srgbClr val="990000"/>
                </a:solidFill>
              </a:rPr>
              <a:t>. Kriya </a:t>
            </a:r>
            <a:r>
              <a:rPr lang="en-GB" sz="2000" b="1" dirty="0" err="1">
                <a:solidFill>
                  <a:srgbClr val="990000"/>
                </a:solidFill>
              </a:rPr>
              <a:t>Shakthi</a:t>
            </a:r>
            <a:r>
              <a:rPr lang="en-GB" sz="2000" b="1" dirty="0">
                <a:solidFill>
                  <a:srgbClr val="990000"/>
                </a:solidFill>
              </a:rPr>
              <a:t> comes from the body, which is material. The power that activates the body that is inert and makes it vibrant is </a:t>
            </a:r>
            <a:r>
              <a:rPr lang="en-GB" sz="2000" b="1" dirty="0" err="1">
                <a:solidFill>
                  <a:srgbClr val="990000"/>
                </a:solidFill>
              </a:rPr>
              <a:t>Ichcha</a:t>
            </a:r>
            <a:r>
              <a:rPr lang="en-GB" sz="2000" b="1" dirty="0">
                <a:solidFill>
                  <a:srgbClr val="990000"/>
                </a:solidFill>
              </a:rPr>
              <a:t> </a:t>
            </a:r>
            <a:r>
              <a:rPr lang="en-GB" sz="2000" b="1" dirty="0" err="1">
                <a:solidFill>
                  <a:srgbClr val="990000"/>
                </a:solidFill>
              </a:rPr>
              <a:t>Shakthi</a:t>
            </a:r>
            <a:r>
              <a:rPr lang="en-GB" sz="2000" b="1" dirty="0">
                <a:solidFill>
                  <a:srgbClr val="990000"/>
                </a:solidFill>
              </a:rPr>
              <a:t>. The power that induces the vibrations of </a:t>
            </a:r>
            <a:r>
              <a:rPr lang="en-GB" sz="2000" b="1" dirty="0" err="1">
                <a:solidFill>
                  <a:srgbClr val="990000"/>
                </a:solidFill>
              </a:rPr>
              <a:t>Ichcha</a:t>
            </a:r>
            <a:r>
              <a:rPr lang="en-GB" sz="2000" b="1" dirty="0">
                <a:solidFill>
                  <a:srgbClr val="990000"/>
                </a:solidFill>
              </a:rPr>
              <a:t> </a:t>
            </a:r>
            <a:r>
              <a:rPr lang="en-GB" sz="2000" b="1" dirty="0" err="1">
                <a:solidFill>
                  <a:srgbClr val="990000"/>
                </a:solidFill>
              </a:rPr>
              <a:t>Shakthi</a:t>
            </a:r>
            <a:r>
              <a:rPr lang="en-GB" sz="2000" b="1" dirty="0">
                <a:solidFill>
                  <a:srgbClr val="990000"/>
                </a:solidFill>
              </a:rPr>
              <a:t> is </a:t>
            </a:r>
            <a:r>
              <a:rPr lang="en-GB" sz="2000" b="1" dirty="0" err="1">
                <a:solidFill>
                  <a:srgbClr val="990000"/>
                </a:solidFill>
              </a:rPr>
              <a:t>Jnana</a:t>
            </a:r>
            <a:r>
              <a:rPr lang="en-GB" sz="2000" b="1" dirty="0">
                <a:solidFill>
                  <a:srgbClr val="990000"/>
                </a:solidFill>
              </a:rPr>
              <a:t> </a:t>
            </a:r>
            <a:r>
              <a:rPr lang="en-GB" sz="2000" b="1" dirty="0" err="1">
                <a:solidFill>
                  <a:srgbClr val="990000"/>
                </a:solidFill>
              </a:rPr>
              <a:t>Shakthi</a:t>
            </a:r>
            <a:r>
              <a:rPr lang="en-GB" sz="2000" b="1" dirty="0">
                <a:solidFill>
                  <a:srgbClr val="990000"/>
                </a:solidFill>
              </a:rPr>
              <a:t>, which causes </a:t>
            </a:r>
            <a:r>
              <a:rPr lang="en-GB" sz="2000" b="1" dirty="0" smtClean="0">
                <a:solidFill>
                  <a:srgbClr val="990000"/>
                </a:solidFill>
              </a:rPr>
              <a:t>radiation” .        -</a:t>
            </a:r>
            <a:r>
              <a:rPr lang="en-GB" sz="1600" b="1" i="1" dirty="0" smtClean="0">
                <a:solidFill>
                  <a:srgbClr val="990000"/>
                </a:solidFill>
              </a:rPr>
              <a:t>14</a:t>
            </a:r>
            <a:r>
              <a:rPr lang="en-GB" sz="1600" b="1" i="1" baseline="30000" dirty="0" smtClean="0">
                <a:solidFill>
                  <a:srgbClr val="990000"/>
                </a:solidFill>
              </a:rPr>
              <a:t>th</a:t>
            </a:r>
            <a:r>
              <a:rPr lang="en-GB" sz="1600" b="1" i="1" dirty="0" smtClean="0">
                <a:solidFill>
                  <a:srgbClr val="990000"/>
                </a:solidFill>
              </a:rPr>
              <a:t> October 1988</a:t>
            </a:r>
            <a:endParaRPr lang="en-IN" sz="1600" b="1" i="1" dirty="0">
              <a:solidFill>
                <a:srgbClr val="99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60648"/>
            <a:ext cx="2141984" cy="3212976"/>
          </a:xfrm>
          <a:prstGeom prst="rect">
            <a:avLst/>
          </a:prstGeom>
        </p:spPr>
      </p:pic>
    </p:spTree>
    <p:extLst>
      <p:ext uri="{BB962C8B-B14F-4D97-AF65-F5344CB8AC3E}">
        <p14:creationId xmlns:p14="http://schemas.microsoft.com/office/powerpoint/2010/main" val="2210061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rmAutofit fontScale="90000"/>
          </a:bodyPr>
          <a:lstStyle/>
          <a:p>
            <a:r>
              <a:rPr lang="en-GB" u="sng" dirty="0" smtClean="0">
                <a:solidFill>
                  <a:srgbClr val="990000"/>
                </a:solidFill>
              </a:rPr>
              <a:t>Rasaswaroopini</a:t>
            </a:r>
            <a:endParaRPr lang="en-IN" u="sng" dirty="0">
              <a:solidFill>
                <a:srgbClr val="990000"/>
              </a:solidFill>
            </a:endParaRPr>
          </a:p>
        </p:txBody>
      </p:sp>
      <p:sp>
        <p:nvSpPr>
          <p:cNvPr id="4" name="TextBox 3"/>
          <p:cNvSpPr txBox="1"/>
          <p:nvPr/>
        </p:nvSpPr>
        <p:spPr>
          <a:xfrm>
            <a:off x="395536" y="2449198"/>
            <a:ext cx="3384376" cy="34163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dirty="0" smtClean="0">
                <a:solidFill>
                  <a:srgbClr val="990000"/>
                </a:solidFill>
              </a:rPr>
              <a:t>“In </a:t>
            </a:r>
            <a:r>
              <a:rPr lang="en-GB" b="1" dirty="0">
                <a:solidFill>
                  <a:srgbClr val="990000"/>
                </a:solidFill>
              </a:rPr>
              <a:t>the human body the Divine flows through all the limbs as Rasa (The Divine essence) and sustains them. This Divine principle is called Rasaswaroopini (Embodiment of Divine sweetness). Another name for the same is Angirasa. These Divine principles that permeate and sustain the physical body should also be worshipped as mother </a:t>
            </a:r>
            <a:r>
              <a:rPr lang="en-GB" b="1" dirty="0" smtClean="0">
                <a:solidFill>
                  <a:srgbClr val="990000"/>
                </a:solidFill>
              </a:rPr>
              <a:t>goddesses”</a:t>
            </a:r>
          </a:p>
          <a:p>
            <a:r>
              <a:rPr lang="en-GB" b="1" dirty="0" smtClean="0">
                <a:solidFill>
                  <a:srgbClr val="990000"/>
                </a:solidFill>
              </a:rPr>
              <a:t>-</a:t>
            </a:r>
            <a:r>
              <a:rPr lang="en-GB" sz="1400" b="1" i="1" dirty="0" smtClean="0">
                <a:solidFill>
                  <a:srgbClr val="990000"/>
                </a:solidFill>
              </a:rPr>
              <a:t>14</a:t>
            </a:r>
            <a:r>
              <a:rPr lang="en-GB" sz="1400" b="1" i="1" baseline="30000" dirty="0" smtClean="0">
                <a:solidFill>
                  <a:srgbClr val="990000"/>
                </a:solidFill>
              </a:rPr>
              <a:t>th</a:t>
            </a:r>
            <a:r>
              <a:rPr lang="en-GB" sz="1400" b="1" i="1" dirty="0" smtClean="0">
                <a:solidFill>
                  <a:srgbClr val="990000"/>
                </a:solidFill>
              </a:rPr>
              <a:t> November 1988</a:t>
            </a:r>
            <a:endParaRPr lang="en-IN" sz="1400" b="1" i="1" dirty="0">
              <a:solidFill>
                <a:srgbClr val="990000"/>
              </a:solidFill>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260648"/>
            <a:ext cx="1728192" cy="1934983"/>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9772" y="922120"/>
            <a:ext cx="3024336" cy="188161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5560" y="3212976"/>
            <a:ext cx="3194751" cy="3206540"/>
          </a:xfrm>
          <a:prstGeom prst="rect">
            <a:avLst/>
          </a:prstGeom>
        </p:spPr>
      </p:pic>
    </p:spTree>
    <p:extLst>
      <p:ext uri="{BB962C8B-B14F-4D97-AF65-F5344CB8AC3E}">
        <p14:creationId xmlns:p14="http://schemas.microsoft.com/office/powerpoint/2010/main" val="4110658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sz="3200" u="sng" dirty="0" smtClean="0">
                <a:solidFill>
                  <a:srgbClr val="990000"/>
                </a:solidFill>
              </a:rPr>
              <a:t>The Devi Principle</a:t>
            </a:r>
            <a:endParaRPr lang="en-IN" sz="3200" u="sng" dirty="0">
              <a:solidFill>
                <a:srgbClr val="990000"/>
              </a:solidFill>
            </a:endParaRPr>
          </a:p>
        </p:txBody>
      </p:sp>
      <p:sp>
        <p:nvSpPr>
          <p:cNvPr id="4" name="TextBox 3"/>
          <p:cNvSpPr txBox="1"/>
          <p:nvPr/>
        </p:nvSpPr>
        <p:spPr>
          <a:xfrm>
            <a:off x="323528" y="3933056"/>
            <a:ext cx="8424936"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smtClean="0">
                <a:solidFill>
                  <a:srgbClr val="990000"/>
                </a:solidFill>
              </a:rPr>
              <a:t>“The </a:t>
            </a:r>
            <a:r>
              <a:rPr lang="en-GB" sz="2000" b="1" dirty="0">
                <a:solidFill>
                  <a:srgbClr val="990000"/>
                </a:solidFill>
              </a:rPr>
              <a:t>term "Devi" </a:t>
            </a:r>
            <a:r>
              <a:rPr lang="en-GB" sz="2000" b="1" dirty="0" smtClean="0">
                <a:solidFill>
                  <a:srgbClr val="990000"/>
                </a:solidFill>
              </a:rPr>
              <a:t>represents </a:t>
            </a:r>
            <a:r>
              <a:rPr lang="en-GB" sz="2000" b="1" dirty="0">
                <a:solidFill>
                  <a:srgbClr val="990000"/>
                </a:solidFill>
              </a:rPr>
              <a:t>the Divine power which has taken the Rajasic form to suppress the forces of evil and protect the </a:t>
            </a:r>
            <a:r>
              <a:rPr lang="en-GB" sz="2000" b="1" dirty="0" err="1">
                <a:solidFill>
                  <a:srgbClr val="990000"/>
                </a:solidFill>
              </a:rPr>
              <a:t>Satwic</a:t>
            </a:r>
            <a:r>
              <a:rPr lang="en-GB" sz="2000" b="1" dirty="0">
                <a:solidFill>
                  <a:srgbClr val="990000"/>
                </a:solidFill>
              </a:rPr>
              <a:t> qualities. When the forces of injustice, immorality and untruth have grown to monstrous proportions and are indulging in a death-dance, when selfishness and self-interest are rampant, when men have lost all sense of kindness and compassion, the </a:t>
            </a:r>
            <a:r>
              <a:rPr lang="en-GB" sz="2000" b="1" dirty="0" err="1">
                <a:solidFill>
                  <a:srgbClr val="990000"/>
                </a:solidFill>
              </a:rPr>
              <a:t>Atmic</a:t>
            </a:r>
            <a:r>
              <a:rPr lang="en-GB" sz="2000" b="1" dirty="0">
                <a:solidFill>
                  <a:srgbClr val="990000"/>
                </a:solidFill>
              </a:rPr>
              <a:t> principle, assuming the form of </a:t>
            </a:r>
            <a:r>
              <a:rPr lang="en-GB" sz="2000" b="1" dirty="0" err="1">
                <a:solidFill>
                  <a:srgbClr val="990000"/>
                </a:solidFill>
              </a:rPr>
              <a:t>Sakti</a:t>
            </a:r>
            <a:r>
              <a:rPr lang="en-GB" sz="2000" b="1" dirty="0">
                <a:solidFill>
                  <a:srgbClr val="990000"/>
                </a:solidFill>
              </a:rPr>
              <a:t>, taking on the Rajasic quality, seeks to destroy the evil elements. This is the inner meaning of the Dasara </a:t>
            </a:r>
            <a:r>
              <a:rPr lang="en-GB" sz="2000" b="1" dirty="0" smtClean="0">
                <a:solidFill>
                  <a:srgbClr val="990000"/>
                </a:solidFill>
              </a:rPr>
              <a:t>festival”</a:t>
            </a:r>
          </a:p>
          <a:p>
            <a:r>
              <a:rPr lang="en-GB" sz="2000" b="1" dirty="0" smtClean="0">
                <a:solidFill>
                  <a:srgbClr val="990000"/>
                </a:solidFill>
              </a:rPr>
              <a:t>-18</a:t>
            </a:r>
            <a:r>
              <a:rPr lang="en-GB" sz="2000" b="1" baseline="30000" dirty="0" smtClean="0">
                <a:solidFill>
                  <a:srgbClr val="990000"/>
                </a:solidFill>
              </a:rPr>
              <a:t>th</a:t>
            </a:r>
            <a:r>
              <a:rPr lang="en-GB" sz="2000" b="1" dirty="0" smtClean="0">
                <a:solidFill>
                  <a:srgbClr val="990000"/>
                </a:solidFill>
              </a:rPr>
              <a:t> October 1991</a:t>
            </a:r>
            <a:endParaRPr lang="en-IN" sz="2000" b="1" dirty="0">
              <a:solidFill>
                <a:srgbClr val="990000"/>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11519" y="908720"/>
            <a:ext cx="3841168" cy="2573582"/>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248" y="841305"/>
            <a:ext cx="3707410" cy="2780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7120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432048"/>
          </a:xfrm>
        </p:spPr>
        <p:txBody>
          <a:bodyPr>
            <a:normAutofit fontScale="90000"/>
          </a:bodyPr>
          <a:lstStyle/>
          <a:p>
            <a:r>
              <a:rPr lang="en-GB" sz="3200" u="sng" dirty="0" smtClean="0">
                <a:solidFill>
                  <a:srgbClr val="990000"/>
                </a:solidFill>
              </a:rPr>
              <a:t>Victory of Good over Evil…</a:t>
            </a:r>
            <a:endParaRPr lang="en-IN" sz="3200" u="sng" dirty="0">
              <a:solidFill>
                <a:srgbClr val="99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9077" y="709463"/>
            <a:ext cx="2901545" cy="3654690"/>
          </a:xfrm>
        </p:spPr>
      </p:pic>
      <p:sp>
        <p:nvSpPr>
          <p:cNvPr id="4" name="TextBox 3"/>
          <p:cNvSpPr txBox="1"/>
          <p:nvPr/>
        </p:nvSpPr>
        <p:spPr>
          <a:xfrm>
            <a:off x="505597" y="4509120"/>
            <a:ext cx="8280920"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 </a:t>
            </a:r>
            <a:r>
              <a:rPr lang="en-GB" sz="2000" b="1" dirty="0" smtClean="0">
                <a:solidFill>
                  <a:srgbClr val="990000"/>
                </a:solidFill>
              </a:rPr>
              <a:t>“To </a:t>
            </a:r>
            <a:r>
              <a:rPr lang="en-GB" sz="2000" b="1" dirty="0">
                <a:solidFill>
                  <a:srgbClr val="990000"/>
                </a:solidFill>
              </a:rPr>
              <a:t>commemorate the Victory of God over Evil. The Embodiment of Divine Power </a:t>
            </a:r>
            <a:endParaRPr lang="en-GB" sz="2000" b="1" dirty="0" smtClean="0">
              <a:solidFill>
                <a:srgbClr val="990000"/>
              </a:solidFill>
            </a:endParaRPr>
          </a:p>
          <a:p>
            <a:r>
              <a:rPr lang="en-GB" sz="2000" b="1" dirty="0" smtClean="0">
                <a:solidFill>
                  <a:srgbClr val="990000"/>
                </a:solidFill>
              </a:rPr>
              <a:t>(</a:t>
            </a:r>
            <a:r>
              <a:rPr lang="en-GB" sz="2000" b="1" dirty="0">
                <a:solidFill>
                  <a:srgbClr val="990000"/>
                </a:solidFill>
              </a:rPr>
              <a:t>Para-</a:t>
            </a:r>
            <a:r>
              <a:rPr lang="en-GB" sz="2000" b="1" dirty="0" err="1">
                <a:solidFill>
                  <a:srgbClr val="990000"/>
                </a:solidFill>
              </a:rPr>
              <a:t>shakthi</a:t>
            </a:r>
            <a:r>
              <a:rPr lang="en-GB" sz="2000" b="1" dirty="0">
                <a:solidFill>
                  <a:srgbClr val="990000"/>
                </a:solidFill>
              </a:rPr>
              <a:t>), in its various manifestations, as Maha-Saraswathi (Sathwik), </a:t>
            </a:r>
            <a:r>
              <a:rPr lang="en-GB" sz="2000" b="1" dirty="0" smtClean="0">
                <a:solidFill>
                  <a:srgbClr val="990000"/>
                </a:solidFill>
              </a:rPr>
              <a:t>as</a:t>
            </a:r>
          </a:p>
          <a:p>
            <a:r>
              <a:rPr lang="en-GB" sz="2000" b="1" dirty="0" smtClean="0">
                <a:solidFill>
                  <a:srgbClr val="990000"/>
                </a:solidFill>
              </a:rPr>
              <a:t> </a:t>
            </a:r>
            <a:r>
              <a:rPr lang="en-GB" sz="2000" b="1" dirty="0">
                <a:solidFill>
                  <a:srgbClr val="990000"/>
                </a:solidFill>
              </a:rPr>
              <a:t>Maha-Lakshmi (</a:t>
            </a:r>
            <a:r>
              <a:rPr lang="en-GB" sz="2000" b="1" dirty="0" err="1">
                <a:solidFill>
                  <a:srgbClr val="990000"/>
                </a:solidFill>
              </a:rPr>
              <a:t>Rajasik</a:t>
            </a:r>
            <a:r>
              <a:rPr lang="en-GB" sz="2000" b="1" dirty="0">
                <a:solidFill>
                  <a:srgbClr val="990000"/>
                </a:solidFill>
              </a:rPr>
              <a:t>), as Maha-Kali (</a:t>
            </a:r>
            <a:r>
              <a:rPr lang="en-GB" sz="2000" b="1" dirty="0" err="1">
                <a:solidFill>
                  <a:srgbClr val="990000"/>
                </a:solidFill>
              </a:rPr>
              <a:t>Thamasik</a:t>
            </a:r>
            <a:r>
              <a:rPr lang="en-GB" sz="2000" b="1" dirty="0">
                <a:solidFill>
                  <a:srgbClr val="990000"/>
                </a:solidFill>
              </a:rPr>
              <a:t>) was able to overcome the forces of vice, wickedness and egoism, during the Nine Days' struggle and finally, on </a:t>
            </a:r>
            <a:r>
              <a:rPr lang="en-GB" sz="2000" b="1" dirty="0" err="1" smtClean="0">
                <a:solidFill>
                  <a:srgbClr val="990000"/>
                </a:solidFill>
              </a:rPr>
              <a:t>Vijaya</a:t>
            </a:r>
            <a:r>
              <a:rPr lang="en-GB" sz="2000" b="1" dirty="0" smtClean="0">
                <a:solidFill>
                  <a:srgbClr val="990000"/>
                </a:solidFill>
              </a:rPr>
              <a:t> </a:t>
            </a:r>
            <a:r>
              <a:rPr lang="en-GB" sz="2000" b="1" dirty="0" err="1" smtClean="0">
                <a:solidFill>
                  <a:srgbClr val="990000"/>
                </a:solidFill>
              </a:rPr>
              <a:t>Dasami</a:t>
            </a:r>
            <a:r>
              <a:rPr lang="en-GB" sz="2000" b="1" dirty="0" smtClean="0">
                <a:solidFill>
                  <a:srgbClr val="990000"/>
                </a:solidFill>
              </a:rPr>
              <a:t> day, the </a:t>
            </a:r>
            <a:r>
              <a:rPr lang="en-GB" sz="2000" b="1" dirty="0">
                <a:solidFill>
                  <a:srgbClr val="990000"/>
                </a:solidFill>
              </a:rPr>
              <a:t>Valedictory Worship is done. It is a Festival of Thanksgiving</a:t>
            </a:r>
            <a:r>
              <a:rPr lang="en-GB" sz="2000" b="1" dirty="0" smtClean="0">
                <a:solidFill>
                  <a:srgbClr val="990000"/>
                </a:solidFill>
              </a:rPr>
              <a:t>.” </a:t>
            </a:r>
            <a:r>
              <a:rPr lang="en-GB" sz="1600" b="1" i="1" dirty="0" smtClean="0">
                <a:solidFill>
                  <a:srgbClr val="990000"/>
                </a:solidFill>
              </a:rPr>
              <a:t>-12</a:t>
            </a:r>
            <a:r>
              <a:rPr lang="en-GB" sz="1600" b="1" i="1" baseline="30000" dirty="0" smtClean="0">
                <a:solidFill>
                  <a:srgbClr val="990000"/>
                </a:solidFill>
              </a:rPr>
              <a:t>th</a:t>
            </a:r>
            <a:r>
              <a:rPr lang="en-GB" sz="1600" b="1" i="1" dirty="0" smtClean="0">
                <a:solidFill>
                  <a:srgbClr val="990000"/>
                </a:solidFill>
              </a:rPr>
              <a:t> October 1969</a:t>
            </a:r>
            <a:endParaRPr lang="en-IN" sz="1600" b="1" i="1" dirty="0">
              <a:solidFill>
                <a:srgbClr val="99000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3933" y="980728"/>
            <a:ext cx="2664295" cy="338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9859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2034"/>
          </a:xfrm>
        </p:spPr>
        <p:txBody>
          <a:bodyPr>
            <a:normAutofit fontScale="90000"/>
          </a:bodyPr>
          <a:lstStyle/>
          <a:p>
            <a:endParaRPr lang="en-IN" dirty="0"/>
          </a:p>
        </p:txBody>
      </p:sp>
      <p:sp>
        <p:nvSpPr>
          <p:cNvPr id="3" name="Content Placeholder 2"/>
          <p:cNvSpPr>
            <a:spLocks noGrp="1"/>
          </p:cNvSpPr>
          <p:nvPr>
            <p:ph idx="1"/>
          </p:nvPr>
        </p:nvSpPr>
        <p:spPr>
          <a:xfrm>
            <a:off x="457200" y="764704"/>
            <a:ext cx="8229600" cy="5361459"/>
          </a:xfrm>
        </p:spPr>
        <p:txBody>
          <a:bodyPr/>
          <a:lstStyle/>
          <a:p>
            <a:pPr marL="0" indent="0" algn="ctr">
              <a:buNone/>
            </a:pPr>
            <a:r>
              <a:rPr lang="en-GB" sz="6600" b="1" dirty="0" smtClean="0">
                <a:solidFill>
                  <a:srgbClr val="990000"/>
                </a:solidFill>
              </a:rPr>
              <a:t>Thank You</a:t>
            </a:r>
          </a:p>
          <a:p>
            <a:pPr marL="0" indent="0" algn="ctr">
              <a:buNone/>
            </a:pPr>
            <a:endParaRPr lang="en-GB" b="1" dirty="0">
              <a:solidFill>
                <a:srgbClr val="990000"/>
              </a:solidFill>
            </a:endParaRPr>
          </a:p>
          <a:p>
            <a:pPr marL="0" indent="0" algn="ctr">
              <a:buNone/>
            </a:pPr>
            <a:endParaRPr lang="en-GB" b="1" dirty="0" smtClean="0">
              <a:solidFill>
                <a:srgbClr val="990000"/>
              </a:solidFill>
            </a:endParaRPr>
          </a:p>
          <a:p>
            <a:pPr marL="0" indent="0" algn="ctr">
              <a:buNone/>
            </a:pPr>
            <a:endParaRPr lang="en-GB" b="1" dirty="0">
              <a:solidFill>
                <a:srgbClr val="990000"/>
              </a:solidFill>
            </a:endParaRPr>
          </a:p>
          <a:p>
            <a:pPr marL="0" indent="0" algn="ctr">
              <a:buNone/>
            </a:pPr>
            <a:endParaRPr lang="en-GB" b="1" dirty="0" smtClean="0">
              <a:solidFill>
                <a:srgbClr val="990000"/>
              </a:solidFill>
            </a:endParaRPr>
          </a:p>
          <a:p>
            <a:pPr marL="0" indent="0" algn="ctr">
              <a:buNone/>
            </a:pPr>
            <a:endParaRPr lang="en-GB" b="1" dirty="0" smtClean="0">
              <a:solidFill>
                <a:srgbClr val="990000"/>
              </a:solidFill>
            </a:endParaRPr>
          </a:p>
          <a:p>
            <a:pPr marL="0" indent="0" algn="ctr">
              <a:buNone/>
            </a:pPr>
            <a:r>
              <a:rPr lang="en-GB" sz="6600" b="1" dirty="0" smtClean="0">
                <a:solidFill>
                  <a:srgbClr val="990000"/>
                </a:solidFill>
              </a:rPr>
              <a:t>JAI SAI RAM</a:t>
            </a:r>
          </a:p>
          <a:p>
            <a:endParaRPr lang="en-IN"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1948722"/>
            <a:ext cx="3888432" cy="2757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480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alpha val="76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8640"/>
            <a:ext cx="7772400" cy="720079"/>
          </a:xfrm>
        </p:spPr>
        <p:txBody>
          <a:bodyPr>
            <a:normAutofit/>
          </a:bodyPr>
          <a:lstStyle/>
          <a:p>
            <a:r>
              <a:rPr lang="en-GB" sz="3200" u="sng" dirty="0" smtClean="0">
                <a:solidFill>
                  <a:srgbClr val="990000"/>
                </a:solidFill>
              </a:rPr>
              <a:t>Om Sri Sai Ram</a:t>
            </a:r>
            <a:endParaRPr lang="en-IN" sz="3200" u="sng" dirty="0">
              <a:solidFill>
                <a:srgbClr val="990000"/>
              </a:solidFill>
            </a:endParaRPr>
          </a:p>
        </p:txBody>
      </p:sp>
      <p:sp>
        <p:nvSpPr>
          <p:cNvPr id="3" name="Subtitle 2"/>
          <p:cNvSpPr>
            <a:spLocks noGrp="1"/>
          </p:cNvSpPr>
          <p:nvPr>
            <p:ph type="subTitle" idx="1"/>
          </p:nvPr>
        </p:nvSpPr>
        <p:spPr>
          <a:xfrm>
            <a:off x="107504" y="908720"/>
            <a:ext cx="8712968" cy="5616624"/>
          </a:xfrm>
        </p:spPr>
        <p:txBody>
          <a:bodyPr/>
          <a:lstStyle/>
          <a:p>
            <a:endParaRPr lang="en-IN" dirty="0"/>
          </a:p>
        </p:txBody>
      </p:sp>
      <p:sp>
        <p:nvSpPr>
          <p:cNvPr id="4" name="TextBox 3"/>
          <p:cNvSpPr txBox="1"/>
          <p:nvPr/>
        </p:nvSpPr>
        <p:spPr>
          <a:xfrm>
            <a:off x="467544" y="4581128"/>
            <a:ext cx="8333184"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b="1" dirty="0" smtClean="0">
                <a:solidFill>
                  <a:srgbClr val="990000"/>
                </a:solidFill>
              </a:rPr>
              <a:t>“Navarathri means nine nights. Darkness is associated with night. What is this darkness? It is the darkness of ignorance. The purpose of the Navarathri celebration is to enable man to get rid of nine types of darkness which have taken hold of him</a:t>
            </a:r>
            <a:r>
              <a:rPr lang="en-GB" sz="2400" b="1" dirty="0" smtClean="0">
                <a:solidFill>
                  <a:srgbClr val="990000"/>
                </a:solidFill>
              </a:rPr>
              <a:t>”-</a:t>
            </a:r>
            <a:r>
              <a:rPr lang="en-GB" b="1" i="1" dirty="0" smtClean="0">
                <a:solidFill>
                  <a:srgbClr val="990000"/>
                </a:solidFill>
              </a:rPr>
              <a:t>27</a:t>
            </a:r>
            <a:r>
              <a:rPr lang="en-GB" b="1" i="1" baseline="30000" dirty="0" smtClean="0">
                <a:solidFill>
                  <a:srgbClr val="990000"/>
                </a:solidFill>
              </a:rPr>
              <a:t>th</a:t>
            </a:r>
            <a:r>
              <a:rPr lang="en-GB" b="1" i="1" dirty="0" smtClean="0">
                <a:solidFill>
                  <a:srgbClr val="990000"/>
                </a:solidFill>
              </a:rPr>
              <a:t> September 1992</a:t>
            </a:r>
          </a:p>
          <a:p>
            <a:endParaRPr lang="en-GB" sz="2400" b="1" dirty="0">
              <a:solidFill>
                <a:srgbClr val="99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1124744"/>
            <a:ext cx="4511986" cy="286405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795" y="893637"/>
            <a:ext cx="3065709" cy="3326267"/>
          </a:xfrm>
          <a:prstGeom prst="rect">
            <a:avLst/>
          </a:prstGeom>
        </p:spPr>
      </p:pic>
    </p:spTree>
    <p:extLst>
      <p:ext uri="{BB962C8B-B14F-4D97-AF65-F5344CB8AC3E}">
        <p14:creationId xmlns:p14="http://schemas.microsoft.com/office/powerpoint/2010/main" val="3524360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648072"/>
          </a:xfrm>
        </p:spPr>
        <p:txBody>
          <a:bodyPr>
            <a:normAutofit/>
          </a:bodyPr>
          <a:lstStyle/>
          <a:p>
            <a:r>
              <a:rPr lang="en-GB" sz="3200" u="sng" dirty="0" smtClean="0">
                <a:solidFill>
                  <a:srgbClr val="990000"/>
                </a:solidFill>
              </a:rPr>
              <a:t>Each Deity for three Days</a:t>
            </a:r>
            <a:endParaRPr lang="en-IN" sz="3200" u="sng" dirty="0">
              <a:solidFill>
                <a:srgbClr val="990000"/>
              </a:solidFill>
            </a:endParaRPr>
          </a:p>
        </p:txBody>
      </p:sp>
      <p:sp>
        <p:nvSpPr>
          <p:cNvPr id="4" name="TextBox 3"/>
          <p:cNvSpPr txBox="1"/>
          <p:nvPr/>
        </p:nvSpPr>
        <p:spPr>
          <a:xfrm>
            <a:off x="3131840" y="3717032"/>
            <a:ext cx="5760640"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b="1" dirty="0" smtClean="0">
                <a:solidFill>
                  <a:srgbClr val="990000"/>
                </a:solidFill>
              </a:rPr>
              <a:t>“The Navarathri has been divided into three parts the first three days being dedicated to the worship of Durga, the next three days to the worship of Lakshmi and the last three days to the worship of Saraswathi”</a:t>
            </a:r>
          </a:p>
          <a:p>
            <a:r>
              <a:rPr lang="en-GB" sz="2400" b="1" dirty="0">
                <a:solidFill>
                  <a:srgbClr val="990000"/>
                </a:solidFill>
              </a:rPr>
              <a:t> </a:t>
            </a:r>
            <a:r>
              <a:rPr lang="en-GB" sz="2400" b="1" dirty="0" smtClean="0">
                <a:solidFill>
                  <a:srgbClr val="990000"/>
                </a:solidFill>
              </a:rPr>
              <a:t>                                                 -</a:t>
            </a:r>
            <a:r>
              <a:rPr lang="en-GB" sz="1600" b="1" i="1" dirty="0" smtClean="0">
                <a:solidFill>
                  <a:srgbClr val="990000"/>
                </a:solidFill>
              </a:rPr>
              <a:t>27</a:t>
            </a:r>
            <a:r>
              <a:rPr lang="en-GB" sz="1600" b="1" i="1" baseline="30000" dirty="0" smtClean="0">
                <a:solidFill>
                  <a:srgbClr val="990000"/>
                </a:solidFill>
              </a:rPr>
              <a:t>th</a:t>
            </a:r>
            <a:r>
              <a:rPr lang="en-GB" sz="1600" b="1" i="1" dirty="0" smtClean="0">
                <a:solidFill>
                  <a:srgbClr val="990000"/>
                </a:solidFill>
              </a:rPr>
              <a:t> September 1992</a:t>
            </a:r>
            <a:endParaRPr lang="en-IN" sz="1600" b="1" i="1" dirty="0">
              <a:solidFill>
                <a:srgbClr val="99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177" y="1412776"/>
            <a:ext cx="2736304" cy="3413554"/>
          </a:xfrm>
          <a:prstGeom prst="rect">
            <a:avLst/>
          </a:prstGeom>
        </p:spPr>
      </p:pic>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19872" y="1027018"/>
            <a:ext cx="4767486" cy="2301107"/>
          </a:xfrm>
        </p:spPr>
      </p:pic>
    </p:spTree>
    <p:extLst>
      <p:ext uri="{BB962C8B-B14F-4D97-AF65-F5344CB8AC3E}">
        <p14:creationId xmlns:p14="http://schemas.microsoft.com/office/powerpoint/2010/main" val="563410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432048"/>
          </a:xfrm>
        </p:spPr>
        <p:txBody>
          <a:bodyPr>
            <a:noAutofit/>
          </a:bodyPr>
          <a:lstStyle/>
          <a:p>
            <a:r>
              <a:rPr lang="en-GB" sz="3200" dirty="0" smtClean="0">
                <a:solidFill>
                  <a:srgbClr val="990000"/>
                </a:solidFill>
              </a:rPr>
              <a:t>              </a:t>
            </a:r>
            <a:r>
              <a:rPr lang="en-GB" sz="3200" u="sng" dirty="0" smtClean="0">
                <a:solidFill>
                  <a:srgbClr val="990000"/>
                </a:solidFill>
              </a:rPr>
              <a:t>Devi and Three Gunas</a:t>
            </a:r>
            <a:endParaRPr lang="en-IN" sz="3200" u="sng" dirty="0">
              <a:solidFill>
                <a:srgbClr val="99000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07904" y="815614"/>
            <a:ext cx="4140059" cy="3105044"/>
          </a:xfrm>
        </p:spPr>
      </p:pic>
      <p:sp>
        <p:nvSpPr>
          <p:cNvPr id="4" name="TextBox 3"/>
          <p:cNvSpPr txBox="1"/>
          <p:nvPr/>
        </p:nvSpPr>
        <p:spPr>
          <a:xfrm>
            <a:off x="395536" y="4077072"/>
            <a:ext cx="8280920" cy="224676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smtClean="0">
                <a:solidFill>
                  <a:srgbClr val="990000"/>
                </a:solidFill>
              </a:rPr>
              <a:t>“</a:t>
            </a:r>
            <a:r>
              <a:rPr lang="en-GB" sz="2000" b="1" dirty="0" err="1" smtClean="0">
                <a:solidFill>
                  <a:srgbClr val="990000"/>
                </a:solidFill>
              </a:rPr>
              <a:t>Shakthi</a:t>
            </a:r>
            <a:r>
              <a:rPr lang="en-GB" sz="2000" b="1" dirty="0" smtClean="0">
                <a:solidFill>
                  <a:srgbClr val="990000"/>
                </a:solidFill>
              </a:rPr>
              <a:t> is the energy that accounts for all the phenomena of Prakruthi. Prakruthi is energy and the controller of that energy is the Lord. Prakruthi  is made up of the three qualities, Sathwa, Rajas and </a:t>
            </a:r>
            <a:r>
              <a:rPr lang="en-GB" sz="2000" b="1" dirty="0" err="1" smtClean="0">
                <a:solidFill>
                  <a:srgbClr val="990000"/>
                </a:solidFill>
              </a:rPr>
              <a:t>Thamas</a:t>
            </a:r>
            <a:r>
              <a:rPr lang="en-GB" sz="2000" b="1" dirty="0" smtClean="0">
                <a:solidFill>
                  <a:srgbClr val="990000"/>
                </a:solidFill>
              </a:rPr>
              <a:t>. Saraswathi represents the </a:t>
            </a:r>
            <a:r>
              <a:rPr lang="en-GB" sz="2000" b="1" dirty="0" err="1" smtClean="0">
                <a:solidFill>
                  <a:srgbClr val="990000"/>
                </a:solidFill>
              </a:rPr>
              <a:t>Sathva</a:t>
            </a:r>
            <a:r>
              <a:rPr lang="en-GB" sz="2000" b="1" dirty="0" smtClean="0">
                <a:solidFill>
                  <a:srgbClr val="990000"/>
                </a:solidFill>
              </a:rPr>
              <a:t> Guna. Lakshmi represents the Rajo Guna and </a:t>
            </a:r>
            <a:r>
              <a:rPr lang="en-GB" sz="2000" b="1" dirty="0" err="1" smtClean="0">
                <a:solidFill>
                  <a:srgbClr val="990000"/>
                </a:solidFill>
              </a:rPr>
              <a:t>Parvathi</a:t>
            </a:r>
            <a:r>
              <a:rPr lang="en-GB" sz="2000" b="1" dirty="0" smtClean="0">
                <a:solidFill>
                  <a:srgbClr val="990000"/>
                </a:solidFill>
              </a:rPr>
              <a:t> represents the </a:t>
            </a:r>
            <a:r>
              <a:rPr lang="en-GB" sz="2000" b="1" dirty="0" err="1" smtClean="0">
                <a:solidFill>
                  <a:srgbClr val="990000"/>
                </a:solidFill>
              </a:rPr>
              <a:t>Thamo</a:t>
            </a:r>
            <a:r>
              <a:rPr lang="en-GB" sz="2000" b="1" dirty="0" smtClean="0">
                <a:solidFill>
                  <a:srgbClr val="990000"/>
                </a:solidFill>
              </a:rPr>
              <a:t> Guna. As Prakruthi (Nature) is made up of these three qualities (Sathwa, Rajas and </a:t>
            </a:r>
            <a:r>
              <a:rPr lang="en-GB" sz="2000" b="1" dirty="0" err="1" smtClean="0">
                <a:solidFill>
                  <a:srgbClr val="990000"/>
                </a:solidFill>
              </a:rPr>
              <a:t>Thamas</a:t>
            </a:r>
            <a:r>
              <a:rPr lang="en-GB" sz="2000" b="1" dirty="0" smtClean="0">
                <a:solidFill>
                  <a:srgbClr val="990000"/>
                </a:solidFill>
              </a:rPr>
              <a:t>), to get control over Nature, man has been offering worship to </a:t>
            </a:r>
            <a:r>
              <a:rPr lang="en-GB" sz="2000" b="1" dirty="0" err="1" smtClean="0">
                <a:solidFill>
                  <a:srgbClr val="990000"/>
                </a:solidFill>
              </a:rPr>
              <a:t>Dhurga</a:t>
            </a:r>
            <a:r>
              <a:rPr lang="en-GB" sz="2000" b="1" dirty="0" smtClean="0">
                <a:solidFill>
                  <a:srgbClr val="990000"/>
                </a:solidFill>
              </a:rPr>
              <a:t>, Lakshmi and Saraswathi</a:t>
            </a:r>
            <a:r>
              <a:rPr lang="en-GB" sz="1400" b="1" i="1" dirty="0" smtClean="0">
                <a:solidFill>
                  <a:srgbClr val="990000"/>
                </a:solidFill>
              </a:rPr>
              <a:t>.”     - 27</a:t>
            </a:r>
            <a:r>
              <a:rPr lang="en-GB" sz="1400" b="1" i="1" baseline="30000" dirty="0" smtClean="0">
                <a:solidFill>
                  <a:srgbClr val="990000"/>
                </a:solidFill>
              </a:rPr>
              <a:t>th</a:t>
            </a:r>
            <a:r>
              <a:rPr lang="en-GB" sz="1400" b="1" i="1" dirty="0" smtClean="0">
                <a:solidFill>
                  <a:srgbClr val="990000"/>
                </a:solidFill>
              </a:rPr>
              <a:t> September 1992 </a:t>
            </a:r>
            <a:endParaRPr lang="en-IN" sz="1400" b="1" i="1" dirty="0">
              <a:solidFill>
                <a:srgbClr val="99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548680"/>
            <a:ext cx="2274744" cy="3384376"/>
          </a:xfrm>
          <a:prstGeom prst="rect">
            <a:avLst/>
          </a:prstGeom>
        </p:spPr>
      </p:pic>
    </p:spTree>
    <p:extLst>
      <p:ext uri="{BB962C8B-B14F-4D97-AF65-F5344CB8AC3E}">
        <p14:creationId xmlns:p14="http://schemas.microsoft.com/office/powerpoint/2010/main" val="932024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en-GB" sz="3600" u="sng" dirty="0" smtClean="0">
                <a:solidFill>
                  <a:srgbClr val="990000"/>
                </a:solidFill>
              </a:rPr>
              <a:t>Significance of Kumkum</a:t>
            </a:r>
            <a:endParaRPr lang="en-IN" sz="3600" u="sng" dirty="0">
              <a:solidFill>
                <a:srgbClr val="990000"/>
              </a:solidFill>
            </a:endParaRPr>
          </a:p>
        </p:txBody>
      </p:sp>
      <p:sp>
        <p:nvSpPr>
          <p:cNvPr id="4" name="TextBox 3"/>
          <p:cNvSpPr txBox="1"/>
          <p:nvPr/>
        </p:nvSpPr>
        <p:spPr>
          <a:xfrm>
            <a:off x="611560" y="4437112"/>
            <a:ext cx="7776864"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b="1" dirty="0" smtClean="0">
                <a:solidFill>
                  <a:srgbClr val="990000"/>
                </a:solidFill>
              </a:rPr>
              <a:t>“During </a:t>
            </a:r>
            <a:r>
              <a:rPr lang="en-GB" sz="2400" b="1" dirty="0">
                <a:solidFill>
                  <a:srgbClr val="990000"/>
                </a:solidFill>
              </a:rPr>
              <a:t>the Navarathri festival, for the purpose of eradicating one's demonic tendencies, the deities were worshipped with </a:t>
            </a:r>
            <a:r>
              <a:rPr lang="en-GB" sz="2400" b="1" dirty="0" smtClean="0">
                <a:solidFill>
                  <a:srgbClr val="990000"/>
                </a:solidFill>
              </a:rPr>
              <a:t>Kumkum .The </a:t>
            </a:r>
            <a:r>
              <a:rPr lang="en-GB" sz="2400" b="1" dirty="0">
                <a:solidFill>
                  <a:srgbClr val="990000"/>
                </a:solidFill>
              </a:rPr>
              <a:t>red powder is symbol of blood. The meaning of this worship is offering one's blood to the Lord and receiving in return the gift of peace from the Lord</a:t>
            </a:r>
            <a:r>
              <a:rPr lang="en-GB" sz="2400" b="1" dirty="0" smtClean="0">
                <a:solidFill>
                  <a:srgbClr val="990000"/>
                </a:solidFill>
              </a:rPr>
              <a:t>.”-</a:t>
            </a:r>
            <a:r>
              <a:rPr lang="en-GB" sz="1600" b="1" i="1" dirty="0" smtClean="0">
                <a:solidFill>
                  <a:srgbClr val="990000"/>
                </a:solidFill>
              </a:rPr>
              <a:t>14</a:t>
            </a:r>
            <a:r>
              <a:rPr lang="en-GB" sz="1600" b="1" i="1" baseline="30000" dirty="0" smtClean="0">
                <a:solidFill>
                  <a:srgbClr val="990000"/>
                </a:solidFill>
              </a:rPr>
              <a:t>th</a:t>
            </a:r>
            <a:r>
              <a:rPr lang="en-GB" sz="1600" b="1" i="1" dirty="0" smtClean="0">
                <a:solidFill>
                  <a:srgbClr val="990000"/>
                </a:solidFill>
              </a:rPr>
              <a:t> October 1994</a:t>
            </a:r>
            <a:endParaRPr lang="en-IN" sz="1600" b="1" i="1" dirty="0">
              <a:solidFill>
                <a:srgbClr val="990000"/>
              </a:solidFill>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1090387"/>
            <a:ext cx="3960440" cy="3128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124744"/>
            <a:ext cx="3513582" cy="3096344"/>
          </a:xfrm>
          <a:prstGeom prst="rect">
            <a:avLst/>
          </a:prstGeom>
        </p:spPr>
      </p:pic>
    </p:spTree>
    <p:extLst>
      <p:ext uri="{BB962C8B-B14F-4D97-AF65-F5344CB8AC3E}">
        <p14:creationId xmlns:p14="http://schemas.microsoft.com/office/powerpoint/2010/main" val="1309072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76064"/>
          </a:xfrm>
        </p:spPr>
        <p:txBody>
          <a:bodyPr>
            <a:normAutofit fontScale="90000"/>
          </a:bodyPr>
          <a:lstStyle/>
          <a:p>
            <a:pPr algn="l"/>
            <a:r>
              <a:rPr lang="en-GB" sz="3600" u="sng" dirty="0" err="1" smtClean="0">
                <a:solidFill>
                  <a:srgbClr val="990000"/>
                </a:solidFill>
              </a:rPr>
              <a:t>Kumkuma</a:t>
            </a:r>
            <a:r>
              <a:rPr lang="en-GB" sz="3600" u="sng" dirty="0" smtClean="0">
                <a:solidFill>
                  <a:srgbClr val="990000"/>
                </a:solidFill>
              </a:rPr>
              <a:t> </a:t>
            </a:r>
            <a:r>
              <a:rPr lang="en-GB" sz="3600" u="sng" dirty="0" err="1" smtClean="0">
                <a:solidFill>
                  <a:srgbClr val="990000"/>
                </a:solidFill>
              </a:rPr>
              <a:t>Archana</a:t>
            </a:r>
            <a:endParaRPr lang="en-IN" sz="3600" u="sng" dirty="0">
              <a:solidFill>
                <a:srgbClr val="99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22004" y="3933056"/>
            <a:ext cx="3908503" cy="2304256"/>
          </a:xfrm>
        </p:spPr>
      </p:pic>
      <p:sp>
        <p:nvSpPr>
          <p:cNvPr id="4" name="TextBox 3"/>
          <p:cNvSpPr txBox="1"/>
          <p:nvPr/>
        </p:nvSpPr>
        <p:spPr>
          <a:xfrm>
            <a:off x="251519" y="3577876"/>
            <a:ext cx="4376495" cy="31393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dirty="0" smtClean="0">
                <a:solidFill>
                  <a:srgbClr val="990000"/>
                </a:solidFill>
              </a:rPr>
              <a:t>“When </a:t>
            </a:r>
            <a:r>
              <a:rPr lang="en-GB" b="1" dirty="0">
                <a:solidFill>
                  <a:srgbClr val="990000"/>
                </a:solidFill>
              </a:rPr>
              <a:t>the Divine Goddess is in dreadful rage to destroy the wicked elements, She assumes a fearful form. To pacify the dreaded Goddess, Her feminine children offer worship to Her with red kumkum (sacred red powder). The Goddess, seeing the blood-red kumkum at her feet, feels assured that the wicked have been vanquished and assumes Her benign </a:t>
            </a:r>
            <a:r>
              <a:rPr lang="en-GB" b="1" dirty="0" err="1" smtClean="0">
                <a:solidFill>
                  <a:srgbClr val="990000"/>
                </a:solidFill>
              </a:rPr>
              <a:t>fom</a:t>
            </a:r>
            <a:r>
              <a:rPr lang="en-GB" b="1" dirty="0">
                <a:solidFill>
                  <a:srgbClr val="990000"/>
                </a:solidFill>
              </a:rPr>
              <a:t>. The inner meaning of the worship of Devi with red kumkum is that thereby the Goddess is appeased. </a:t>
            </a:r>
            <a:r>
              <a:rPr lang="en-GB" b="1" dirty="0" smtClean="0">
                <a:solidFill>
                  <a:srgbClr val="990000"/>
                </a:solidFill>
              </a:rPr>
              <a:t>“ – </a:t>
            </a:r>
            <a:r>
              <a:rPr lang="en-GB" sz="1400" b="1" i="1" dirty="0" smtClean="0">
                <a:solidFill>
                  <a:srgbClr val="990000"/>
                </a:solidFill>
              </a:rPr>
              <a:t>18</a:t>
            </a:r>
            <a:r>
              <a:rPr lang="en-GB" sz="1400" b="1" i="1" baseline="30000" dirty="0" smtClean="0">
                <a:solidFill>
                  <a:srgbClr val="990000"/>
                </a:solidFill>
              </a:rPr>
              <a:t>th</a:t>
            </a:r>
            <a:r>
              <a:rPr lang="en-GB" sz="1400" b="1" i="1" dirty="0" smtClean="0">
                <a:solidFill>
                  <a:srgbClr val="990000"/>
                </a:solidFill>
              </a:rPr>
              <a:t> October 1991</a:t>
            </a:r>
            <a:endParaRPr lang="en-IN" sz="1400" b="1" i="1" dirty="0">
              <a:solidFill>
                <a:srgbClr val="990000"/>
              </a:solidFill>
            </a:endParaRP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583649"/>
            <a:ext cx="3787761" cy="284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028" y="852380"/>
            <a:ext cx="1872208" cy="2531836"/>
          </a:xfrm>
          <a:prstGeom prst="rect">
            <a:avLst/>
          </a:prstGeom>
        </p:spPr>
      </p:pic>
    </p:spTree>
    <p:extLst>
      <p:ext uri="{BB962C8B-B14F-4D97-AF65-F5344CB8AC3E}">
        <p14:creationId xmlns:p14="http://schemas.microsoft.com/office/powerpoint/2010/main" val="687681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432048"/>
          </a:xfrm>
        </p:spPr>
        <p:txBody>
          <a:bodyPr>
            <a:noAutofit/>
          </a:bodyPr>
          <a:lstStyle/>
          <a:p>
            <a:r>
              <a:rPr lang="en-GB" sz="3200" u="sng" dirty="0" smtClean="0">
                <a:solidFill>
                  <a:srgbClr val="990000"/>
                </a:solidFill>
              </a:rPr>
              <a:t>Purifying Thought Word and Deed</a:t>
            </a:r>
            <a:endParaRPr lang="en-IN" sz="3200" u="sng" dirty="0">
              <a:solidFill>
                <a:srgbClr val="99000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0" y="805862"/>
            <a:ext cx="2796676" cy="2796676"/>
          </a:xfrm>
        </p:spPr>
      </p:pic>
      <p:sp>
        <p:nvSpPr>
          <p:cNvPr id="4" name="TextBox 3"/>
          <p:cNvSpPr txBox="1"/>
          <p:nvPr/>
        </p:nvSpPr>
        <p:spPr>
          <a:xfrm rot="10800000" flipV="1">
            <a:off x="394761" y="4149080"/>
            <a:ext cx="8064896"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dirty="0" smtClean="0">
                <a:solidFill>
                  <a:srgbClr val="990000"/>
                </a:solidFill>
              </a:rPr>
              <a:t>“Durga </a:t>
            </a:r>
            <a:r>
              <a:rPr lang="en-GB" b="1" dirty="0">
                <a:solidFill>
                  <a:srgbClr val="990000"/>
                </a:solidFill>
              </a:rPr>
              <a:t>represents </a:t>
            </a:r>
            <a:r>
              <a:rPr lang="en-GB" b="1" dirty="0" smtClean="0">
                <a:solidFill>
                  <a:srgbClr val="990000"/>
                </a:solidFill>
              </a:rPr>
              <a:t>Mother Nature. </a:t>
            </a:r>
            <a:r>
              <a:rPr lang="en-GB" b="1" dirty="0">
                <a:solidFill>
                  <a:srgbClr val="990000"/>
                </a:solidFill>
              </a:rPr>
              <a:t>To overcome the demonic qualities arising out of the influence of Nature, the power of Nature has to be invoked. This is the meaning of the worship of </a:t>
            </a:r>
            <a:r>
              <a:rPr lang="en-GB" b="1" dirty="0" smtClean="0">
                <a:solidFill>
                  <a:srgbClr val="990000"/>
                </a:solidFill>
              </a:rPr>
              <a:t>Durga</a:t>
            </a:r>
            <a:r>
              <a:rPr lang="en-GB" b="1" dirty="0">
                <a:solidFill>
                  <a:srgbClr val="990000"/>
                </a:solidFill>
              </a:rPr>
              <a:t>. Nature is the protector as well as the chastiser. Lakshmi represents the protecting aspect of Nature. When </a:t>
            </a:r>
            <a:r>
              <a:rPr lang="en-GB" b="1" dirty="0" smtClean="0">
                <a:solidFill>
                  <a:srgbClr val="990000"/>
                </a:solidFill>
              </a:rPr>
              <a:t>Durga </a:t>
            </a:r>
            <a:r>
              <a:rPr lang="en-GB" b="1" dirty="0">
                <a:solidFill>
                  <a:srgbClr val="990000"/>
                </a:solidFill>
              </a:rPr>
              <a:t>has destroyed the demonic qualities, Lakshmi purifies the mind. Then there is purity in speech, represented by Saraswathi. The worship of </a:t>
            </a:r>
            <a:r>
              <a:rPr lang="en-GB" b="1" dirty="0" smtClean="0">
                <a:solidFill>
                  <a:srgbClr val="990000"/>
                </a:solidFill>
              </a:rPr>
              <a:t>Durga</a:t>
            </a:r>
            <a:r>
              <a:rPr lang="en-GB" b="1" dirty="0">
                <a:solidFill>
                  <a:srgbClr val="990000"/>
                </a:solidFill>
              </a:rPr>
              <a:t>, Lakshmi and Saraswathi is thus undertaken to get rid of the impurities in the mind and purify one's thoughts, words and deeds</a:t>
            </a:r>
            <a:r>
              <a:rPr lang="en-GB" b="1" dirty="0" smtClean="0">
                <a:solidFill>
                  <a:srgbClr val="990000"/>
                </a:solidFill>
              </a:rPr>
              <a:t>.”</a:t>
            </a:r>
          </a:p>
          <a:p>
            <a:r>
              <a:rPr lang="en-GB" b="1" dirty="0" smtClean="0">
                <a:solidFill>
                  <a:srgbClr val="990000"/>
                </a:solidFill>
              </a:rPr>
              <a:t>-5</a:t>
            </a:r>
            <a:r>
              <a:rPr lang="en-GB" b="1" baseline="30000" dirty="0" smtClean="0">
                <a:solidFill>
                  <a:srgbClr val="990000"/>
                </a:solidFill>
              </a:rPr>
              <a:t>th</a:t>
            </a:r>
            <a:r>
              <a:rPr lang="en-GB" b="1" dirty="0" smtClean="0">
                <a:solidFill>
                  <a:srgbClr val="990000"/>
                </a:solidFill>
              </a:rPr>
              <a:t> October 1992</a:t>
            </a:r>
            <a:endParaRPr lang="en-IN" b="1" dirty="0">
              <a:solidFill>
                <a:srgbClr val="9900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634" y="776340"/>
            <a:ext cx="2556230" cy="3012700"/>
          </a:xfrm>
          <a:prstGeom prst="rect">
            <a:avLst/>
          </a:prstGeom>
        </p:spPr>
      </p:pic>
    </p:spTree>
    <p:extLst>
      <p:ext uri="{BB962C8B-B14F-4D97-AF65-F5344CB8AC3E}">
        <p14:creationId xmlns:p14="http://schemas.microsoft.com/office/powerpoint/2010/main" val="724111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360040"/>
          </a:xfrm>
        </p:spPr>
        <p:txBody>
          <a:bodyPr>
            <a:normAutofit fontScale="90000"/>
          </a:bodyPr>
          <a:lstStyle/>
          <a:p>
            <a:r>
              <a:rPr lang="en-GB" sz="3200" u="sng" dirty="0" smtClean="0">
                <a:solidFill>
                  <a:srgbClr val="990000"/>
                </a:solidFill>
              </a:rPr>
              <a:t>Durga, Lakshmi &amp; Saraswathi</a:t>
            </a:r>
            <a:endParaRPr lang="en-IN" sz="3200" u="sng" dirty="0">
              <a:solidFill>
                <a:srgbClr val="99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5756" y="764704"/>
            <a:ext cx="4464496" cy="2888792"/>
          </a:xfrm>
        </p:spPr>
      </p:pic>
      <p:sp>
        <p:nvSpPr>
          <p:cNvPr id="4" name="TextBox 3"/>
          <p:cNvSpPr txBox="1"/>
          <p:nvPr/>
        </p:nvSpPr>
        <p:spPr>
          <a:xfrm>
            <a:off x="395536" y="3789040"/>
            <a:ext cx="8496944"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smtClean="0">
                <a:solidFill>
                  <a:srgbClr val="990000"/>
                </a:solidFill>
              </a:rPr>
              <a:t>“The </a:t>
            </a:r>
            <a:r>
              <a:rPr lang="en-GB" sz="2000" b="1" dirty="0">
                <a:solidFill>
                  <a:srgbClr val="990000"/>
                </a:solidFill>
              </a:rPr>
              <a:t>presiding deity or the driving force behind </a:t>
            </a:r>
            <a:r>
              <a:rPr lang="en-GB" sz="2000" b="1" dirty="0" smtClean="0">
                <a:solidFill>
                  <a:srgbClr val="990000"/>
                </a:solidFill>
              </a:rPr>
              <a:t>the </a:t>
            </a:r>
            <a:r>
              <a:rPr lang="en-GB" sz="2000" b="1" dirty="0">
                <a:solidFill>
                  <a:srgbClr val="990000"/>
                </a:solidFill>
              </a:rPr>
              <a:t>actions is </a:t>
            </a:r>
            <a:r>
              <a:rPr lang="en-GB" sz="2000" b="1" dirty="0" smtClean="0">
                <a:solidFill>
                  <a:srgbClr val="990000"/>
                </a:solidFill>
              </a:rPr>
              <a:t>Durga, </a:t>
            </a:r>
            <a:r>
              <a:rPr lang="en-GB" sz="2000" b="1" dirty="0">
                <a:solidFill>
                  <a:srgbClr val="990000"/>
                </a:solidFill>
              </a:rPr>
              <a:t>who is the personification of energy</a:t>
            </a:r>
            <a:r>
              <a:rPr lang="en-GB" sz="2000" b="1" dirty="0" smtClean="0">
                <a:solidFill>
                  <a:srgbClr val="990000"/>
                </a:solidFill>
              </a:rPr>
              <a:t>.. </a:t>
            </a:r>
            <a:r>
              <a:rPr lang="en-GB" sz="2000" b="1" dirty="0">
                <a:solidFill>
                  <a:srgbClr val="990000"/>
                </a:solidFill>
              </a:rPr>
              <a:t>Goddess Lakshmi bestows various kinds of wealth like money, food grains, gold, different kinds of objects, vehicles for movement, etc., </a:t>
            </a:r>
            <a:r>
              <a:rPr lang="en-GB" sz="2000" b="1" dirty="0" smtClean="0">
                <a:solidFill>
                  <a:srgbClr val="990000"/>
                </a:solidFill>
              </a:rPr>
              <a:t>The </a:t>
            </a:r>
            <a:r>
              <a:rPr lang="en-GB" sz="2000" b="1" dirty="0">
                <a:solidFill>
                  <a:srgbClr val="990000"/>
                </a:solidFill>
              </a:rPr>
              <a:t>third facet of the divine female principle is Saraswathi, the goddess of learning and intellect. Thus, the Trinity of Durga </a:t>
            </a:r>
            <a:r>
              <a:rPr lang="en-GB" sz="2000" b="1" dirty="0" smtClean="0">
                <a:solidFill>
                  <a:srgbClr val="990000"/>
                </a:solidFill>
              </a:rPr>
              <a:t>, </a:t>
            </a:r>
            <a:r>
              <a:rPr lang="en-GB" sz="2000" b="1" dirty="0">
                <a:solidFill>
                  <a:srgbClr val="990000"/>
                </a:solidFill>
              </a:rPr>
              <a:t>Lakshmi </a:t>
            </a:r>
            <a:r>
              <a:rPr lang="en-GB" sz="2000" b="1" dirty="0" smtClean="0">
                <a:solidFill>
                  <a:srgbClr val="990000"/>
                </a:solidFill>
              </a:rPr>
              <a:t>and </a:t>
            </a:r>
            <a:r>
              <a:rPr lang="en-GB" sz="2000" b="1" dirty="0">
                <a:solidFill>
                  <a:srgbClr val="990000"/>
                </a:solidFill>
              </a:rPr>
              <a:t>Saraswathi </a:t>
            </a:r>
            <a:r>
              <a:rPr lang="en-GB" sz="2000" b="1" dirty="0" smtClean="0">
                <a:solidFill>
                  <a:srgbClr val="990000"/>
                </a:solidFill>
              </a:rPr>
              <a:t> </a:t>
            </a:r>
            <a:r>
              <a:rPr lang="en-GB" sz="2000" b="1" dirty="0">
                <a:solidFill>
                  <a:srgbClr val="990000"/>
                </a:solidFill>
              </a:rPr>
              <a:t>are worshipped during this festival of Dasara. This is the underlying principle of worshipping this Trinity of Durga, Lakshmi, and Saraswathi during this </a:t>
            </a:r>
            <a:r>
              <a:rPr lang="en-GB" sz="2000" b="1" dirty="0" smtClean="0">
                <a:solidFill>
                  <a:srgbClr val="990000"/>
                </a:solidFill>
              </a:rPr>
              <a:t>Navarathri festival</a:t>
            </a:r>
            <a:r>
              <a:rPr lang="en-GB" sz="2000" b="1" dirty="0">
                <a:solidFill>
                  <a:srgbClr val="990000"/>
                </a:solidFill>
              </a:rPr>
              <a:t>. It is essential that people worship all these three facets of the divine Principle</a:t>
            </a:r>
            <a:r>
              <a:rPr lang="en-GB" sz="2000" b="1" dirty="0" smtClean="0">
                <a:solidFill>
                  <a:srgbClr val="990000"/>
                </a:solidFill>
              </a:rPr>
              <a:t>.</a:t>
            </a:r>
          </a:p>
          <a:p>
            <a:r>
              <a:rPr lang="en-GB" sz="2000" b="1" dirty="0" smtClean="0">
                <a:solidFill>
                  <a:srgbClr val="990000"/>
                </a:solidFill>
              </a:rPr>
              <a:t>-</a:t>
            </a:r>
            <a:r>
              <a:rPr lang="en-GB" sz="1400" b="1" i="1" dirty="0" smtClean="0">
                <a:solidFill>
                  <a:srgbClr val="990000"/>
                </a:solidFill>
              </a:rPr>
              <a:t>9</a:t>
            </a:r>
            <a:r>
              <a:rPr lang="en-GB" sz="1400" b="1" i="1" baseline="30000" dirty="0" smtClean="0">
                <a:solidFill>
                  <a:srgbClr val="990000"/>
                </a:solidFill>
              </a:rPr>
              <a:t>th</a:t>
            </a:r>
            <a:r>
              <a:rPr lang="en-GB" sz="1400" b="1" i="1" dirty="0" smtClean="0">
                <a:solidFill>
                  <a:srgbClr val="990000"/>
                </a:solidFill>
              </a:rPr>
              <a:t> October 2008</a:t>
            </a:r>
            <a:r>
              <a:rPr lang="en-GB" sz="1400" b="1" dirty="0" smtClean="0">
                <a:solidFill>
                  <a:srgbClr val="990000"/>
                </a:solidFill>
              </a:rPr>
              <a:t>.</a:t>
            </a:r>
            <a:endParaRPr lang="en-IN" sz="1400" b="1" dirty="0">
              <a:solidFill>
                <a:srgbClr val="990000"/>
              </a:solidFill>
            </a:endParaRPr>
          </a:p>
        </p:txBody>
      </p:sp>
    </p:spTree>
    <p:extLst>
      <p:ext uri="{BB962C8B-B14F-4D97-AF65-F5344CB8AC3E}">
        <p14:creationId xmlns:p14="http://schemas.microsoft.com/office/powerpoint/2010/main" val="2550243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76064"/>
          </a:xfrm>
        </p:spPr>
        <p:txBody>
          <a:bodyPr>
            <a:normAutofit fontScale="90000"/>
          </a:bodyPr>
          <a:lstStyle/>
          <a:p>
            <a:r>
              <a:rPr lang="en-GB" u="sng" dirty="0" smtClean="0">
                <a:solidFill>
                  <a:srgbClr val="990000"/>
                </a:solidFill>
              </a:rPr>
              <a:t>Mathru </a:t>
            </a:r>
            <a:r>
              <a:rPr lang="en-GB" u="sng" dirty="0">
                <a:solidFill>
                  <a:srgbClr val="990000"/>
                </a:solidFill>
              </a:rPr>
              <a:t>D</a:t>
            </a:r>
            <a:r>
              <a:rPr lang="en-GB" u="sng" dirty="0" smtClean="0">
                <a:solidFill>
                  <a:srgbClr val="990000"/>
                </a:solidFill>
              </a:rPr>
              <a:t>evo Bhava:</a:t>
            </a:r>
            <a:endParaRPr lang="en-IN" u="sng" dirty="0">
              <a:solidFill>
                <a:srgbClr val="99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980728"/>
            <a:ext cx="3364516" cy="2523387"/>
          </a:xfrm>
        </p:spPr>
      </p:pic>
      <p:sp>
        <p:nvSpPr>
          <p:cNvPr id="4" name="TextBox 3"/>
          <p:cNvSpPr txBox="1"/>
          <p:nvPr/>
        </p:nvSpPr>
        <p:spPr>
          <a:xfrm>
            <a:off x="323528" y="4077072"/>
            <a:ext cx="8352928"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dirty="0" smtClean="0">
                <a:solidFill>
                  <a:srgbClr val="990000"/>
                </a:solidFill>
              </a:rPr>
              <a:t>“The </a:t>
            </a:r>
            <a:r>
              <a:rPr lang="en-GB" b="1" dirty="0">
                <a:solidFill>
                  <a:srgbClr val="990000"/>
                </a:solidFill>
              </a:rPr>
              <a:t>life of a man who cannot respect and love such a venerable mother, is utterly useless. Recognising one's mother as the very embodiment of all divine forces, one must show reverence to her and treat her with love. This is the true message that the </a:t>
            </a:r>
            <a:r>
              <a:rPr lang="en-GB" b="1" dirty="0" smtClean="0">
                <a:solidFill>
                  <a:srgbClr val="990000"/>
                </a:solidFill>
              </a:rPr>
              <a:t>Navarathri, </a:t>
            </a:r>
            <a:r>
              <a:rPr lang="en-GB" b="1" dirty="0">
                <a:solidFill>
                  <a:srgbClr val="990000"/>
                </a:solidFill>
              </a:rPr>
              <a:t>the nine-night festival gives us. </a:t>
            </a:r>
            <a:endParaRPr lang="en-GB" b="1" dirty="0" smtClean="0">
              <a:solidFill>
                <a:srgbClr val="990000"/>
              </a:solidFill>
            </a:endParaRPr>
          </a:p>
          <a:p>
            <a:r>
              <a:rPr lang="en-GB" b="1" dirty="0">
                <a:solidFill>
                  <a:srgbClr val="990000"/>
                </a:solidFill>
              </a:rPr>
              <a:t>There is no need to propitiate Durga, Lakshmi and Saraswathi for energy, material prosperity and worldly knowledge. If we love and adore the mother, we shall be showing our love and devotion to all goddesses</a:t>
            </a:r>
            <a:r>
              <a:rPr lang="en-GB" b="1" dirty="0" smtClean="0">
                <a:solidFill>
                  <a:srgbClr val="990000"/>
                </a:solidFill>
              </a:rPr>
              <a:t>.”  </a:t>
            </a:r>
            <a:r>
              <a:rPr lang="en-GB" b="1" i="1" dirty="0" smtClean="0">
                <a:solidFill>
                  <a:srgbClr val="990000"/>
                </a:solidFill>
              </a:rPr>
              <a:t>-14</a:t>
            </a:r>
            <a:r>
              <a:rPr lang="en-GB" b="1" i="1" baseline="30000" dirty="0" smtClean="0">
                <a:solidFill>
                  <a:srgbClr val="990000"/>
                </a:solidFill>
              </a:rPr>
              <a:t>th</a:t>
            </a:r>
            <a:r>
              <a:rPr lang="en-GB" b="1" i="1" dirty="0" smtClean="0">
                <a:solidFill>
                  <a:srgbClr val="990000"/>
                </a:solidFill>
              </a:rPr>
              <a:t> October 1988.</a:t>
            </a:r>
          </a:p>
          <a:p>
            <a:endParaRPr lang="en-IN" b="1" dirty="0">
              <a:solidFill>
                <a:srgbClr val="99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962860"/>
            <a:ext cx="2304256" cy="2947110"/>
          </a:xfrm>
          <a:prstGeom prst="rect">
            <a:avLst/>
          </a:prstGeom>
        </p:spPr>
      </p:pic>
    </p:spTree>
    <p:extLst>
      <p:ext uri="{BB962C8B-B14F-4D97-AF65-F5344CB8AC3E}">
        <p14:creationId xmlns:p14="http://schemas.microsoft.com/office/powerpoint/2010/main" val="3390056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TotalTime>
  <Words>1213</Words>
  <Application>Microsoft Office PowerPoint</Application>
  <PresentationFormat>On-screen Show (4:3)</PresentationFormat>
  <Paragraphs>50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Om Sri Sai Ram</vt:lpstr>
      <vt:lpstr>Om Sri Sai Ram</vt:lpstr>
      <vt:lpstr>Each Deity for three Days</vt:lpstr>
      <vt:lpstr>              Devi and Three Gunas</vt:lpstr>
      <vt:lpstr>Significance of Kumkum</vt:lpstr>
      <vt:lpstr>Kumkuma Archana</vt:lpstr>
      <vt:lpstr>Purifying Thought Word and Deed</vt:lpstr>
      <vt:lpstr>Durga, Lakshmi &amp; Saraswathi</vt:lpstr>
      <vt:lpstr>Mathru Devo Bhava:</vt:lpstr>
      <vt:lpstr>Iccha, Kriya and Jnana Shakthi</vt:lpstr>
      <vt:lpstr>Rasaswaroopini</vt:lpstr>
      <vt:lpstr>The Devi Principle</vt:lpstr>
      <vt:lpstr>Victory of Good over Evil…</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 Sri Sai Ram</dc:title>
  <dc:creator>HP</dc:creator>
  <cp:lastModifiedBy>HP</cp:lastModifiedBy>
  <cp:revision>43</cp:revision>
  <dcterms:created xsi:type="dcterms:W3CDTF">2021-09-24T05:07:15Z</dcterms:created>
  <dcterms:modified xsi:type="dcterms:W3CDTF">2021-09-28T13:00:12Z</dcterms:modified>
</cp:coreProperties>
</file>