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3" r:id="rId9"/>
    <p:sldId id="262" r:id="rId10"/>
    <p:sldId id="264" r:id="rId11"/>
    <p:sldId id="265" r:id="rId12"/>
    <p:sldId id="266"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200815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25700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4892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380651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315A7C-F61C-4924-88D1-42B8FF0C73BF}"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248512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B315A7C-F61C-4924-88D1-42B8FF0C73BF}" type="datetimeFigureOut">
              <a:rPr lang="en-IN" smtClean="0"/>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6550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B315A7C-F61C-4924-88D1-42B8FF0C73BF}" type="datetimeFigureOut">
              <a:rPr lang="en-IN" smtClean="0"/>
              <a:t>04-09-2021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6911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B315A7C-F61C-4924-88D1-42B8FF0C73BF}" type="datetimeFigureOut">
              <a:rPr lang="en-IN" smtClean="0"/>
              <a:t>04-09-2021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346735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15A7C-F61C-4924-88D1-42B8FF0C73BF}" type="datetimeFigureOut">
              <a:rPr lang="en-IN" smtClean="0"/>
              <a:t>04-09-2021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77221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15A7C-F61C-4924-88D1-42B8FF0C73BF}" type="datetimeFigureOut">
              <a:rPr lang="en-IN" smtClean="0"/>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52104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15A7C-F61C-4924-88D1-42B8FF0C73BF}" type="datetimeFigureOut">
              <a:rPr lang="en-IN" smtClean="0"/>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301158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15A7C-F61C-4924-88D1-42B8FF0C73BF}" type="datetimeFigureOut">
              <a:rPr lang="en-IN" smtClean="0"/>
              <a:t>04-09-2021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EF5C-171A-446B-875B-E363CAD792B5}" type="slidenum">
              <a:rPr lang="en-IN" smtClean="0"/>
              <a:t>‹#›</a:t>
            </a:fld>
            <a:endParaRPr lang="en-IN"/>
          </a:p>
        </p:txBody>
      </p:sp>
    </p:spTree>
    <p:extLst>
      <p:ext uri="{BB962C8B-B14F-4D97-AF65-F5344CB8AC3E}">
        <p14:creationId xmlns:p14="http://schemas.microsoft.com/office/powerpoint/2010/main" val="2274368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288031"/>
          </a:xfrm>
        </p:spPr>
        <p:txBody>
          <a:bodyPr>
            <a:normAutofit fontScale="90000"/>
          </a:bodyPr>
          <a:lstStyle/>
          <a:p>
            <a:endParaRPr lang="en-IN" sz="2400" u="sng" dirty="0">
              <a:solidFill>
                <a:srgbClr val="C00000"/>
              </a:solidFill>
            </a:endParaRPr>
          </a:p>
        </p:txBody>
      </p:sp>
      <p:sp>
        <p:nvSpPr>
          <p:cNvPr id="3" name="Subtitle 2"/>
          <p:cNvSpPr>
            <a:spLocks noGrp="1"/>
          </p:cNvSpPr>
          <p:nvPr>
            <p:ph type="subTitle" idx="1"/>
          </p:nvPr>
        </p:nvSpPr>
        <p:spPr>
          <a:xfrm>
            <a:off x="467544" y="908720"/>
            <a:ext cx="8136904" cy="5688632"/>
          </a:xfrm>
        </p:spPr>
        <p:txBody>
          <a:bodyPr>
            <a:normAutofit fontScale="92500" lnSpcReduction="10000"/>
          </a:bodyPr>
          <a:lstStyle/>
          <a:p>
            <a:endParaRPr lang="en-GB" sz="7200" i="1" dirty="0" smtClean="0">
              <a:solidFill>
                <a:srgbClr val="002060"/>
              </a:solidFill>
              <a:latin typeface="Times New Roman" pitchFamily="18" charset="0"/>
              <a:cs typeface="Times New Roman" pitchFamily="18" charset="0"/>
            </a:endParaRPr>
          </a:p>
          <a:p>
            <a:endParaRPr lang="en-GB" sz="7200" i="1" dirty="0" smtClean="0">
              <a:solidFill>
                <a:srgbClr val="C00000"/>
              </a:solidFill>
              <a:latin typeface="Times New Roman" pitchFamily="18" charset="0"/>
              <a:cs typeface="Times New Roman" pitchFamily="18" charset="0"/>
            </a:endParaRPr>
          </a:p>
          <a:p>
            <a:endParaRPr lang="en-GB" sz="7200" i="1" dirty="0">
              <a:solidFill>
                <a:srgbClr val="C00000"/>
              </a:solidFill>
              <a:latin typeface="Times New Roman" pitchFamily="18" charset="0"/>
              <a:cs typeface="Times New Roman" pitchFamily="18" charset="0"/>
            </a:endParaRPr>
          </a:p>
          <a:p>
            <a:r>
              <a:rPr lang="en-GB" sz="7200" i="1" dirty="0" smtClean="0">
                <a:solidFill>
                  <a:srgbClr val="002060"/>
                </a:solidFill>
                <a:latin typeface="Times New Roman" pitchFamily="18" charset="0"/>
                <a:cs typeface="Times New Roman" pitchFamily="18" charset="0"/>
              </a:rPr>
              <a:t>Significance of Ganesha Festival</a:t>
            </a:r>
            <a:endParaRPr lang="en-IN" sz="7200" i="1"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63480"/>
            <a:ext cx="3076084" cy="4229616"/>
          </a:xfrm>
          <a:prstGeom prst="rect">
            <a:avLst/>
          </a:prstGeom>
        </p:spPr>
      </p:pic>
    </p:spTree>
    <p:extLst>
      <p:ext uri="{BB962C8B-B14F-4D97-AF65-F5344CB8AC3E}">
        <p14:creationId xmlns:p14="http://schemas.microsoft.com/office/powerpoint/2010/main" val="2904183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2800" b="1" u="sng" dirty="0" smtClean="0">
                <a:solidFill>
                  <a:srgbClr val="002060"/>
                </a:solidFill>
              </a:rPr>
              <a:t>Steam-Cooked Offering</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412775"/>
            <a:ext cx="1863793" cy="1863793"/>
          </a:xfrm>
        </p:spPr>
      </p:pic>
      <p:sp>
        <p:nvSpPr>
          <p:cNvPr id="4" name="TextBox 3"/>
          <p:cNvSpPr txBox="1"/>
          <p:nvPr/>
        </p:nvSpPr>
        <p:spPr>
          <a:xfrm>
            <a:off x="395536" y="3789040"/>
            <a:ext cx="8496944" cy="28315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a:t>
            </a:r>
            <a:r>
              <a:rPr lang="en-GB" sz="2000" b="1" dirty="0" err="1" smtClean="0">
                <a:solidFill>
                  <a:srgbClr val="002060"/>
                </a:solidFill>
              </a:rPr>
              <a:t>Bharatheeyas</a:t>
            </a:r>
            <a:r>
              <a:rPr lang="en-GB" sz="2000" b="1" dirty="0" smtClean="0">
                <a:solidFill>
                  <a:srgbClr val="002060"/>
                </a:solidFill>
              </a:rPr>
              <a:t> make some special offerings to Ganesha as food offerings. These preparations are made </a:t>
            </a:r>
            <a:r>
              <a:rPr lang="en-GB" sz="2000" b="1" dirty="0" err="1" smtClean="0">
                <a:solidFill>
                  <a:srgbClr val="002060"/>
                </a:solidFill>
              </a:rPr>
              <a:t>entitely</a:t>
            </a:r>
            <a:r>
              <a:rPr lang="en-GB" sz="2000" b="1" dirty="0" smtClean="0">
                <a:solidFill>
                  <a:srgbClr val="002060"/>
                </a:solidFill>
              </a:rPr>
              <a:t> by using steam instead of heat from a burning stove. Combining rice flour with </a:t>
            </a:r>
            <a:r>
              <a:rPr lang="en-GB" sz="2000" b="1" dirty="0" err="1" smtClean="0">
                <a:solidFill>
                  <a:srgbClr val="002060"/>
                </a:solidFill>
              </a:rPr>
              <a:t>jaggery</a:t>
            </a:r>
            <a:r>
              <a:rPr lang="en-GB" sz="2000" b="1" dirty="0" smtClean="0">
                <a:solidFill>
                  <a:srgbClr val="002060"/>
                </a:solidFill>
              </a:rPr>
              <a:t> and </a:t>
            </a:r>
            <a:r>
              <a:rPr lang="en-GB" sz="2000" b="1" dirty="0" err="1" smtClean="0">
                <a:solidFill>
                  <a:srgbClr val="002060"/>
                </a:solidFill>
              </a:rPr>
              <a:t>thil</a:t>
            </a:r>
            <a:r>
              <a:rPr lang="en-GB" sz="2000" b="1" dirty="0" smtClean="0">
                <a:solidFill>
                  <a:srgbClr val="002060"/>
                </a:solidFill>
              </a:rPr>
              <a:t> (sesame) seeds, balls are prepared which are cooked in steam. In Ayurveda this edible is accorded a high place for its curative properties. The </a:t>
            </a:r>
            <a:r>
              <a:rPr lang="en-GB" sz="2000" b="1" dirty="0" err="1" smtClean="0">
                <a:solidFill>
                  <a:srgbClr val="002060"/>
                </a:solidFill>
              </a:rPr>
              <a:t>jaggery</a:t>
            </a:r>
            <a:r>
              <a:rPr lang="en-GB" sz="2000" b="1" dirty="0" smtClean="0">
                <a:solidFill>
                  <a:srgbClr val="002060"/>
                </a:solidFill>
              </a:rPr>
              <a:t> in the edible is a remedy for various ailments. The </a:t>
            </a:r>
            <a:r>
              <a:rPr lang="en-GB" sz="2000" b="1" dirty="0" err="1" smtClean="0">
                <a:solidFill>
                  <a:srgbClr val="002060"/>
                </a:solidFill>
              </a:rPr>
              <a:t>til</a:t>
            </a:r>
            <a:r>
              <a:rPr lang="en-GB" sz="2000" b="1" dirty="0" smtClean="0">
                <a:solidFill>
                  <a:srgbClr val="002060"/>
                </a:solidFill>
              </a:rPr>
              <a:t> seeds serve to purify the arteries. It also helps to improve the vision. The inner meaning of all this is that the food offerings to Ganesha have health giving properties. It should be noted that edibles cooked in steam are easy to digest”</a:t>
            </a:r>
          </a:p>
          <a:p>
            <a:pPr algn="r"/>
            <a:r>
              <a:rPr lang="en-GB" i="1" dirty="0" smtClean="0">
                <a:solidFill>
                  <a:srgbClr val="002060"/>
                </a:solidFill>
              </a:rPr>
              <a:t>-7</a:t>
            </a:r>
            <a:r>
              <a:rPr lang="en-GB" i="1" baseline="30000" dirty="0" smtClean="0">
                <a:solidFill>
                  <a:srgbClr val="002060"/>
                </a:solidFill>
              </a:rPr>
              <a:t>th</a:t>
            </a:r>
            <a:r>
              <a:rPr lang="en-GB" i="1" dirty="0" smtClean="0">
                <a:solidFill>
                  <a:srgbClr val="002060"/>
                </a:solidFill>
              </a:rPr>
              <a:t> September 1997</a:t>
            </a:r>
            <a:r>
              <a:rPr lang="en-GB" dirty="0" smtClean="0"/>
              <a:t>.</a:t>
            </a:r>
            <a:endParaRPr lang="en-IN"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444398"/>
            <a:ext cx="2923906" cy="18321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457" y="836712"/>
            <a:ext cx="2356512" cy="2719828"/>
          </a:xfrm>
          <a:prstGeom prst="rect">
            <a:avLst/>
          </a:prstGeom>
        </p:spPr>
      </p:pic>
    </p:spTree>
    <p:extLst>
      <p:ext uri="{BB962C8B-B14F-4D97-AF65-F5344CB8AC3E}">
        <p14:creationId xmlns:p14="http://schemas.microsoft.com/office/powerpoint/2010/main" val="161168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en-GB" sz="2800" b="1" u="sng" dirty="0" smtClean="0">
                <a:solidFill>
                  <a:srgbClr val="002060"/>
                </a:solidFill>
              </a:rPr>
              <a:t>Significance of Mouse</a:t>
            </a:r>
            <a:endParaRPr lang="en-IN" sz="2800" b="1" u="sng" dirty="0">
              <a:solidFill>
                <a:srgbClr val="002060"/>
              </a:solidFill>
            </a:endParaRPr>
          </a:p>
        </p:txBody>
      </p:sp>
      <p:sp>
        <p:nvSpPr>
          <p:cNvPr id="4" name="TextBox 3"/>
          <p:cNvSpPr txBox="1"/>
          <p:nvPr/>
        </p:nvSpPr>
        <p:spPr>
          <a:xfrm>
            <a:off x="332242" y="1268760"/>
            <a:ext cx="3951725"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“What does the </a:t>
            </a:r>
            <a:r>
              <a:rPr lang="en-GB" b="1" dirty="0" err="1" smtClean="0">
                <a:solidFill>
                  <a:srgbClr val="002060"/>
                </a:solidFill>
              </a:rPr>
              <a:t>Mushika</a:t>
            </a:r>
            <a:r>
              <a:rPr lang="en-GB" b="1" dirty="0" smtClean="0">
                <a:solidFill>
                  <a:srgbClr val="002060"/>
                </a:solidFill>
              </a:rPr>
              <a:t>-mouse represent? It represents darkness, which is the symbol of ignorance. The mouse moves about in the dark. Ganapathi is regarded as controlling the darkness of ignorance. The mouse is also known for its strong sense of </a:t>
            </a:r>
            <a:r>
              <a:rPr lang="en-GB" b="1" dirty="0" err="1" smtClean="0">
                <a:solidFill>
                  <a:srgbClr val="002060"/>
                </a:solidFill>
              </a:rPr>
              <a:t>Vasana</a:t>
            </a:r>
            <a:r>
              <a:rPr lang="en-GB" b="1" dirty="0" smtClean="0">
                <a:solidFill>
                  <a:srgbClr val="002060"/>
                </a:solidFill>
              </a:rPr>
              <a:t> (smell). Based on the smell emanating from an object, the mouse finds its way to it. The inner significance of </a:t>
            </a:r>
            <a:r>
              <a:rPr lang="en-GB" b="1" dirty="0" err="1" smtClean="0">
                <a:solidFill>
                  <a:srgbClr val="002060"/>
                </a:solidFill>
              </a:rPr>
              <a:t>Vasana</a:t>
            </a:r>
            <a:r>
              <a:rPr lang="en-GB" b="1" dirty="0" smtClean="0">
                <a:solidFill>
                  <a:srgbClr val="002060"/>
                </a:solidFill>
              </a:rPr>
              <a:t> in relation to humanity is the heritage of Vasanas which they bring from their previous lives. These Vasanas (inherited tendencies) account for the actions of human beings in their present lives. They also signify desires. “</a:t>
            </a:r>
          </a:p>
          <a:p>
            <a:r>
              <a:rPr lang="en-GB" b="1" dirty="0" smtClean="0">
                <a:solidFill>
                  <a:srgbClr val="002060"/>
                </a:solidFill>
              </a:rPr>
              <a:t>-</a:t>
            </a:r>
            <a:r>
              <a:rPr lang="en-GB" sz="1400" b="1" i="1" dirty="0" smtClean="0">
                <a:solidFill>
                  <a:srgbClr val="002060"/>
                </a:solidFill>
              </a:rPr>
              <a:t>7</a:t>
            </a:r>
            <a:r>
              <a:rPr lang="en-GB" sz="1400" b="1" i="1" baseline="30000" dirty="0" smtClean="0">
                <a:solidFill>
                  <a:srgbClr val="002060"/>
                </a:solidFill>
              </a:rPr>
              <a:t>th</a:t>
            </a:r>
            <a:r>
              <a:rPr lang="en-GB" sz="1400" b="1" i="1" dirty="0" smtClean="0">
                <a:solidFill>
                  <a:srgbClr val="002060"/>
                </a:solidFill>
              </a:rPr>
              <a:t> September 1997</a:t>
            </a:r>
            <a:endParaRPr lang="en-IN" sz="1400" b="1" i="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1268760"/>
            <a:ext cx="3468513" cy="441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88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Ekadantha</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6016" y="2780928"/>
            <a:ext cx="2856086" cy="3766267"/>
          </a:xfrm>
        </p:spPr>
      </p:pic>
      <p:sp>
        <p:nvSpPr>
          <p:cNvPr id="4" name="TextBox 3"/>
          <p:cNvSpPr txBox="1"/>
          <p:nvPr/>
        </p:nvSpPr>
        <p:spPr>
          <a:xfrm>
            <a:off x="347727" y="836712"/>
            <a:ext cx="3528392" cy="52322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“When Vinayaka was writing the Mahabharata to the dictation of Sage Vyasa, the latter laid down the condition that Vinayaka should go on writing non-stop whatever Vyasa said. But Vinayaka also stipulated a condition that Vyasa should never stop his dictation but should go on without a break. While he was writing, Vinayaka's pen broke and he did not hesitate to break one of his tusks to use it as a pen. That is why he is called Ekadhantha or one with a single tusk.”</a:t>
            </a:r>
          </a:p>
          <a:p>
            <a:pPr algn="r"/>
            <a:r>
              <a:rPr lang="en-GB" sz="1400" b="1" i="1" dirty="0" smtClean="0">
                <a:solidFill>
                  <a:srgbClr val="002060"/>
                </a:solidFill>
              </a:rPr>
              <a:t>-9</a:t>
            </a:r>
            <a:r>
              <a:rPr lang="en-GB" sz="1400" b="1" i="1" baseline="30000" dirty="0" smtClean="0">
                <a:solidFill>
                  <a:srgbClr val="002060"/>
                </a:solidFill>
              </a:rPr>
              <a:t>th</a:t>
            </a:r>
            <a:r>
              <a:rPr lang="en-GB" sz="1400" b="1" i="1" dirty="0" smtClean="0">
                <a:solidFill>
                  <a:srgbClr val="002060"/>
                </a:solidFill>
              </a:rPr>
              <a:t> September 1994</a:t>
            </a:r>
            <a:endParaRPr lang="en-IN"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882" y="279585"/>
            <a:ext cx="2945904" cy="1959026"/>
          </a:xfrm>
          <a:prstGeom prst="rect">
            <a:avLst/>
          </a:prstGeom>
        </p:spPr>
      </p:pic>
    </p:spTree>
    <p:extLst>
      <p:ext uri="{BB962C8B-B14F-4D97-AF65-F5344CB8AC3E}">
        <p14:creationId xmlns:p14="http://schemas.microsoft.com/office/powerpoint/2010/main" val="107724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800" b="1" u="sng" dirty="0" smtClean="0">
                <a:solidFill>
                  <a:srgbClr val="002060"/>
                </a:solidFill>
              </a:rPr>
              <a:t>Significance of Ganesha Immersion</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273" y="764704"/>
            <a:ext cx="3096640" cy="2448665"/>
          </a:xfrm>
        </p:spPr>
      </p:pic>
      <p:sp>
        <p:nvSpPr>
          <p:cNvPr id="4" name="TextBox 3"/>
          <p:cNvSpPr txBox="1"/>
          <p:nvPr/>
        </p:nvSpPr>
        <p:spPr>
          <a:xfrm>
            <a:off x="530393" y="3356992"/>
            <a:ext cx="3600400" cy="3077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rgbClr val="002060"/>
                </a:solidFill>
              </a:rPr>
              <a:t>“</a:t>
            </a:r>
            <a:r>
              <a:rPr lang="en-GB" b="1" dirty="0" smtClean="0">
                <a:solidFill>
                  <a:srgbClr val="002060"/>
                </a:solidFill>
              </a:rPr>
              <a:t>What is the significance of immersion of idols in water? When the idol of Vinayaka is immersed in water, it loses its form, and the Vinayaka Principle becomes all-pervasive. If you put sugar in water, it will mix with water, permeating its every molecule. Likewise, the merger of the idol of Vinayaka with water signifies His all-pervasiveness”</a:t>
            </a:r>
          </a:p>
          <a:p>
            <a:pPr algn="r"/>
            <a:r>
              <a:rPr lang="en-GB" sz="1400" i="1" dirty="0" smtClean="0">
                <a:solidFill>
                  <a:srgbClr val="002060"/>
                </a:solidFill>
              </a:rPr>
              <a:t>-26</a:t>
            </a:r>
            <a:r>
              <a:rPr lang="en-GB" sz="1400" i="1" baseline="30000" dirty="0" smtClean="0">
                <a:solidFill>
                  <a:srgbClr val="002060"/>
                </a:solidFill>
              </a:rPr>
              <a:t>th</a:t>
            </a:r>
            <a:r>
              <a:rPr lang="en-GB" sz="1400" i="1" dirty="0" smtClean="0">
                <a:solidFill>
                  <a:srgbClr val="002060"/>
                </a:solidFill>
              </a:rPr>
              <a:t> August 2009</a:t>
            </a:r>
            <a:endParaRPr lang="en-IN" sz="1400"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212" y="1844823"/>
            <a:ext cx="4068068" cy="30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59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2800" b="1" u="sng" dirty="0" smtClean="0">
                <a:solidFill>
                  <a:srgbClr val="002060"/>
                </a:solidFill>
              </a:rPr>
              <a:t>Significance of Grass Worship</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908720"/>
            <a:ext cx="3784848" cy="2354777"/>
          </a:xfrm>
        </p:spPr>
      </p:pic>
      <p:sp>
        <p:nvSpPr>
          <p:cNvPr id="4" name="TextBox 3"/>
          <p:cNvSpPr txBox="1"/>
          <p:nvPr/>
        </p:nvSpPr>
        <p:spPr>
          <a:xfrm>
            <a:off x="203292" y="3624064"/>
            <a:ext cx="8856984"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“People worship Vinayaka by offering </a:t>
            </a:r>
            <a:r>
              <a:rPr lang="en-GB" b="1" dirty="0" err="1" smtClean="0">
                <a:solidFill>
                  <a:srgbClr val="002060"/>
                </a:solidFill>
              </a:rPr>
              <a:t>garika</a:t>
            </a:r>
            <a:r>
              <a:rPr lang="en-GB" b="1" dirty="0" smtClean="0">
                <a:solidFill>
                  <a:srgbClr val="002060"/>
                </a:solidFill>
              </a:rPr>
              <a:t> (a kind of white grass). What is the origin of this worship? Once, </a:t>
            </a:r>
            <a:r>
              <a:rPr lang="en-GB" b="1" dirty="0" err="1" smtClean="0">
                <a:solidFill>
                  <a:srgbClr val="002060"/>
                </a:solidFill>
              </a:rPr>
              <a:t>Parvati</a:t>
            </a:r>
            <a:r>
              <a:rPr lang="en-GB" b="1" dirty="0" smtClean="0">
                <a:solidFill>
                  <a:srgbClr val="002060"/>
                </a:solidFill>
              </a:rPr>
              <a:t> and </a:t>
            </a:r>
            <a:r>
              <a:rPr lang="en-GB" b="1" dirty="0" err="1" smtClean="0">
                <a:solidFill>
                  <a:srgbClr val="002060"/>
                </a:solidFill>
              </a:rPr>
              <a:t>Parameswara</a:t>
            </a:r>
            <a:r>
              <a:rPr lang="en-GB" b="1" dirty="0" smtClean="0">
                <a:solidFill>
                  <a:srgbClr val="002060"/>
                </a:solidFill>
              </a:rPr>
              <a:t> were engaged in a game of dice. Nandi was asked to be the adjudicator. Nandi declared </a:t>
            </a:r>
            <a:r>
              <a:rPr lang="en-GB" b="1" dirty="0" err="1" smtClean="0">
                <a:solidFill>
                  <a:srgbClr val="002060"/>
                </a:solidFill>
              </a:rPr>
              <a:t>Easwara</a:t>
            </a:r>
            <a:r>
              <a:rPr lang="en-GB" b="1" dirty="0" smtClean="0">
                <a:solidFill>
                  <a:srgbClr val="002060"/>
                </a:solidFill>
              </a:rPr>
              <a:t> to be the winner each time. Mother </a:t>
            </a:r>
            <a:r>
              <a:rPr lang="en-GB" b="1" dirty="0" err="1" smtClean="0">
                <a:solidFill>
                  <a:srgbClr val="002060"/>
                </a:solidFill>
              </a:rPr>
              <a:t>Parvati</a:t>
            </a:r>
            <a:r>
              <a:rPr lang="en-GB" b="1" dirty="0" smtClean="0">
                <a:solidFill>
                  <a:srgbClr val="002060"/>
                </a:solidFill>
              </a:rPr>
              <a:t> thought that Nandi was biased in </a:t>
            </a:r>
            <a:r>
              <a:rPr lang="en-GB" b="1" dirty="0" err="1" smtClean="0">
                <a:solidFill>
                  <a:srgbClr val="002060"/>
                </a:solidFill>
              </a:rPr>
              <a:t>Easwara’s</a:t>
            </a:r>
            <a:r>
              <a:rPr lang="en-GB" b="1" dirty="0" smtClean="0">
                <a:solidFill>
                  <a:srgbClr val="002060"/>
                </a:solidFill>
              </a:rPr>
              <a:t> favour. She became furious and pronounced a curse on Nandi that he should suffer from indigestion. At once Nandi fell at her feet and prayed, “Mother, I have not cheated you,  I have been highly impartial in my judgement. It is because of the power of His will that </a:t>
            </a:r>
            <a:r>
              <a:rPr lang="en-GB" b="1" dirty="0" err="1" smtClean="0">
                <a:solidFill>
                  <a:srgbClr val="002060"/>
                </a:solidFill>
              </a:rPr>
              <a:t>Easwara</a:t>
            </a:r>
            <a:r>
              <a:rPr lang="en-GB" b="1" dirty="0" smtClean="0">
                <a:solidFill>
                  <a:srgbClr val="002060"/>
                </a:solidFill>
              </a:rPr>
              <a:t> emerged victorious each time. Hence, I seek your pardon that I may be freed from the curse.” </a:t>
            </a:r>
            <a:r>
              <a:rPr lang="en-GB" b="1" dirty="0" err="1" smtClean="0">
                <a:solidFill>
                  <a:srgbClr val="002060"/>
                </a:solidFill>
              </a:rPr>
              <a:t>Parvati</a:t>
            </a:r>
            <a:r>
              <a:rPr lang="en-GB" b="1" dirty="0" smtClean="0">
                <a:solidFill>
                  <a:srgbClr val="002060"/>
                </a:solidFill>
              </a:rPr>
              <a:t> at once took pity on him and said, “Nandi! on the fourth day of the month of Bhadrapada, you worship Vinayaka with </a:t>
            </a:r>
            <a:r>
              <a:rPr lang="en-GB" b="1" dirty="0" err="1" smtClean="0">
                <a:solidFill>
                  <a:srgbClr val="002060"/>
                </a:solidFill>
              </a:rPr>
              <a:t>garika</a:t>
            </a:r>
            <a:r>
              <a:rPr lang="en-GB" b="1" dirty="0" smtClean="0">
                <a:solidFill>
                  <a:srgbClr val="002060"/>
                </a:solidFill>
              </a:rPr>
              <a:t> (white grass).”    -</a:t>
            </a:r>
            <a:r>
              <a:rPr lang="en-GB" b="1" i="1" dirty="0" smtClean="0">
                <a:solidFill>
                  <a:srgbClr val="002060"/>
                </a:solidFill>
              </a:rPr>
              <a:t>10</a:t>
            </a:r>
            <a:r>
              <a:rPr lang="en-GB" b="1" i="1" baseline="30000" dirty="0" smtClean="0">
                <a:solidFill>
                  <a:srgbClr val="002060"/>
                </a:solidFill>
              </a:rPr>
              <a:t>th</a:t>
            </a:r>
            <a:r>
              <a:rPr lang="en-GB" b="1" i="1" dirty="0" smtClean="0">
                <a:solidFill>
                  <a:srgbClr val="002060"/>
                </a:solidFill>
              </a:rPr>
              <a:t> Sept.2002                                                      </a:t>
            </a:r>
            <a:r>
              <a:rPr lang="en-GB" i="1" dirty="0" smtClean="0">
                <a:solidFill>
                  <a:srgbClr val="002060"/>
                </a:solidFill>
              </a:rPr>
              <a:t>                                                                                                                                      </a:t>
            </a:r>
            <a:endParaRPr lang="en-IN"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8" y="980728"/>
            <a:ext cx="4148836" cy="2331251"/>
          </a:xfrm>
          <a:prstGeom prst="rect">
            <a:avLst/>
          </a:prstGeom>
        </p:spPr>
      </p:pic>
    </p:spTree>
    <p:extLst>
      <p:ext uri="{BB962C8B-B14F-4D97-AF65-F5344CB8AC3E}">
        <p14:creationId xmlns:p14="http://schemas.microsoft.com/office/powerpoint/2010/main" val="389862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en-GB" sz="2800" b="1" u="sng" dirty="0" smtClean="0">
                <a:solidFill>
                  <a:srgbClr val="002060"/>
                </a:solidFill>
              </a:rPr>
              <a:t>Vinayaka Adored Abroad</a:t>
            </a:r>
            <a:endParaRPr lang="en-IN" sz="2800" b="1" u="sng" dirty="0">
              <a:solidFill>
                <a:srgbClr val="002060"/>
              </a:solidFill>
            </a:endParaRPr>
          </a:p>
        </p:txBody>
      </p:sp>
      <p:sp>
        <p:nvSpPr>
          <p:cNvPr id="4" name="TextBox 3"/>
          <p:cNvSpPr txBox="1"/>
          <p:nvPr/>
        </p:nvSpPr>
        <p:spPr>
          <a:xfrm>
            <a:off x="293672" y="1071852"/>
            <a:ext cx="3744416" cy="46782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“There is historic evidence that the worship of Vinayaka has been in vogue even in other countries such as Thailand, Japan, Germany and U.K. Adoration of Vinayaka as </a:t>
            </a:r>
            <a:r>
              <a:rPr lang="en-GB" sz="2000" b="1" dirty="0" err="1" smtClean="0">
                <a:solidFill>
                  <a:srgbClr val="002060"/>
                </a:solidFill>
              </a:rPr>
              <a:t>Prathama</a:t>
            </a:r>
            <a:r>
              <a:rPr lang="en-GB" sz="2000" b="1" dirty="0" smtClean="0">
                <a:solidFill>
                  <a:srgbClr val="002060"/>
                </a:solidFill>
              </a:rPr>
              <a:t> </a:t>
            </a:r>
            <a:r>
              <a:rPr lang="en-GB" sz="2000" b="1" dirty="0" err="1" smtClean="0">
                <a:solidFill>
                  <a:srgbClr val="002060"/>
                </a:solidFill>
              </a:rPr>
              <a:t>Vandhana</a:t>
            </a:r>
            <a:r>
              <a:rPr lang="en-GB" sz="2000" b="1" dirty="0" smtClean="0">
                <a:solidFill>
                  <a:srgbClr val="002060"/>
                </a:solidFill>
              </a:rPr>
              <a:t>  has been mentioned in the Vedas. Ganapathi </a:t>
            </a:r>
            <a:r>
              <a:rPr lang="en-GB" sz="2000" b="1" dirty="0" err="1" smtClean="0">
                <a:solidFill>
                  <a:srgbClr val="002060"/>
                </a:solidFill>
              </a:rPr>
              <a:t>Thathva</a:t>
            </a:r>
            <a:r>
              <a:rPr lang="en-GB" sz="2000" b="1" dirty="0" smtClean="0">
                <a:solidFill>
                  <a:srgbClr val="002060"/>
                </a:solidFill>
              </a:rPr>
              <a:t> finds a place in the Vedas and </a:t>
            </a:r>
            <a:r>
              <a:rPr lang="en-GB" sz="2000" b="1" dirty="0" err="1" smtClean="0">
                <a:solidFill>
                  <a:srgbClr val="002060"/>
                </a:solidFill>
              </a:rPr>
              <a:t>Upanishaths</a:t>
            </a:r>
            <a:r>
              <a:rPr lang="en-GB" sz="2000" b="1" dirty="0" smtClean="0">
                <a:solidFill>
                  <a:srgbClr val="002060"/>
                </a:solidFill>
              </a:rPr>
              <a:t>. Reference to Him is made in the </a:t>
            </a:r>
            <a:r>
              <a:rPr lang="en-GB" sz="2000" b="1" dirty="0" err="1" smtClean="0">
                <a:solidFill>
                  <a:srgbClr val="002060"/>
                </a:solidFill>
              </a:rPr>
              <a:t>Gayathri</a:t>
            </a:r>
            <a:r>
              <a:rPr lang="en-GB" sz="2000" b="1" dirty="0" smtClean="0">
                <a:solidFill>
                  <a:srgbClr val="002060"/>
                </a:solidFill>
              </a:rPr>
              <a:t> also. He is one who </a:t>
            </a:r>
            <a:r>
              <a:rPr lang="en-GB" sz="2000" b="1" dirty="0" err="1" smtClean="0">
                <a:solidFill>
                  <a:srgbClr val="002060"/>
                </a:solidFill>
              </a:rPr>
              <a:t>instills</a:t>
            </a:r>
            <a:r>
              <a:rPr lang="en-GB" sz="2000" b="1" dirty="0" smtClean="0">
                <a:solidFill>
                  <a:srgbClr val="002060"/>
                </a:solidFill>
              </a:rPr>
              <a:t> purity in body, and fearlessness in the mind. It is said- "</a:t>
            </a:r>
            <a:r>
              <a:rPr lang="en-GB" sz="2000" b="1" dirty="0" err="1" smtClean="0">
                <a:solidFill>
                  <a:srgbClr val="002060"/>
                </a:solidFill>
              </a:rPr>
              <a:t>Thanno</a:t>
            </a:r>
            <a:r>
              <a:rPr lang="en-GB" sz="2000" b="1" dirty="0" smtClean="0">
                <a:solidFill>
                  <a:srgbClr val="002060"/>
                </a:solidFill>
              </a:rPr>
              <a:t> </a:t>
            </a:r>
            <a:r>
              <a:rPr lang="en-GB" sz="2000" b="1" dirty="0" err="1" smtClean="0">
                <a:solidFill>
                  <a:srgbClr val="002060"/>
                </a:solidFill>
              </a:rPr>
              <a:t>Dhanthih</a:t>
            </a:r>
            <a:r>
              <a:rPr lang="en-GB" sz="2000" b="1" dirty="0" smtClean="0">
                <a:solidFill>
                  <a:srgbClr val="002060"/>
                </a:solidFill>
              </a:rPr>
              <a:t> </a:t>
            </a:r>
            <a:r>
              <a:rPr lang="en-GB" sz="2000" b="1" dirty="0" err="1" smtClean="0">
                <a:solidFill>
                  <a:srgbClr val="002060"/>
                </a:solidFill>
              </a:rPr>
              <a:t>Prachodayath</a:t>
            </a:r>
            <a:r>
              <a:rPr lang="en-GB" sz="2000" b="1" dirty="0" smtClean="0">
                <a:solidFill>
                  <a:srgbClr val="002060"/>
                </a:solidFill>
              </a:rPr>
              <a:t>," giving importance to his tusk. “</a:t>
            </a:r>
          </a:p>
          <a:p>
            <a:r>
              <a:rPr lang="en-GB" dirty="0" smtClean="0">
                <a:solidFill>
                  <a:srgbClr val="002060"/>
                </a:solidFill>
              </a:rPr>
              <a:t>                                      -</a:t>
            </a:r>
            <a:r>
              <a:rPr lang="en-GB" sz="1400" b="1" i="1" dirty="0" smtClean="0">
                <a:solidFill>
                  <a:srgbClr val="002060"/>
                </a:solidFill>
              </a:rPr>
              <a:t>12</a:t>
            </a:r>
            <a:r>
              <a:rPr lang="en-GB" sz="1400" b="1" i="1" baseline="30000" dirty="0" smtClean="0">
                <a:solidFill>
                  <a:srgbClr val="002060"/>
                </a:solidFill>
              </a:rPr>
              <a:t>th</a:t>
            </a:r>
            <a:r>
              <a:rPr lang="en-GB" sz="1400" b="1" i="1" dirty="0" smtClean="0">
                <a:solidFill>
                  <a:srgbClr val="002060"/>
                </a:solidFill>
              </a:rPr>
              <a:t> September 1991</a:t>
            </a:r>
            <a:endParaRPr lang="en-IN" sz="1400" b="1" i="1" dirty="0">
              <a:solidFill>
                <a:srgbClr val="00206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3682217"/>
            <a:ext cx="4762872" cy="204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918058"/>
            <a:ext cx="2492896" cy="2492896"/>
          </a:xfrm>
          <a:prstGeom prst="rect">
            <a:avLst/>
          </a:prstGeom>
        </p:spPr>
      </p:pic>
    </p:spTree>
    <p:extLst>
      <p:ext uri="{BB962C8B-B14F-4D97-AF65-F5344CB8AC3E}">
        <p14:creationId xmlns:p14="http://schemas.microsoft.com/office/powerpoint/2010/main" val="101877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GB" sz="2800" b="1" u="sng" dirty="0" smtClean="0">
                <a:solidFill>
                  <a:srgbClr val="002060"/>
                </a:solidFill>
              </a:rPr>
              <a:t>Significance of 10 days Worship</a:t>
            </a:r>
            <a:endParaRPr lang="en-IN" sz="2800" b="1" u="sng" dirty="0">
              <a:solidFill>
                <a:srgbClr val="002060"/>
              </a:solidFill>
            </a:endParaRPr>
          </a:p>
        </p:txBody>
      </p:sp>
      <p:sp>
        <p:nvSpPr>
          <p:cNvPr id="4" name="TextBox 3"/>
          <p:cNvSpPr txBox="1"/>
          <p:nvPr/>
        </p:nvSpPr>
        <p:spPr>
          <a:xfrm>
            <a:off x="199417" y="1124744"/>
            <a:ext cx="3096344"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“Ganapathi, who presides over the senses, should be your guide in acquiring mastery over the senses. There is an inner meaning in worshipping Ganapathi for ten days. The idea is that each day should be dedicated to acquiring control over one of the </a:t>
            </a:r>
            <a:r>
              <a:rPr lang="en-GB" sz="2000" b="1" dirty="0" err="1" smtClean="0">
                <a:solidFill>
                  <a:srgbClr val="002060"/>
                </a:solidFill>
              </a:rPr>
              <a:t>Indriyas</a:t>
            </a:r>
            <a:r>
              <a:rPr lang="en-GB" sz="2000" b="1" dirty="0" smtClean="0">
                <a:solidFill>
                  <a:srgbClr val="002060"/>
                </a:solidFill>
              </a:rPr>
              <a:t> (sense organs).”</a:t>
            </a:r>
          </a:p>
          <a:p>
            <a:pPr algn="r"/>
            <a:r>
              <a:rPr lang="en-GB" sz="2000" b="1" i="1" dirty="0" smtClean="0">
                <a:solidFill>
                  <a:srgbClr val="002060"/>
                </a:solidFill>
              </a:rPr>
              <a:t>                                                                                   </a:t>
            </a:r>
            <a:r>
              <a:rPr lang="en-GB" sz="1200" b="1" i="1" dirty="0" smtClean="0">
                <a:solidFill>
                  <a:srgbClr val="002060"/>
                </a:solidFill>
              </a:rPr>
              <a:t>-7</a:t>
            </a:r>
            <a:r>
              <a:rPr lang="en-GB" sz="1200" b="1" i="1" baseline="30000" dirty="0" smtClean="0">
                <a:solidFill>
                  <a:srgbClr val="002060"/>
                </a:solidFill>
              </a:rPr>
              <a:t>th</a:t>
            </a:r>
            <a:r>
              <a:rPr lang="en-GB" sz="1200" b="1" i="1" dirty="0" smtClean="0">
                <a:solidFill>
                  <a:srgbClr val="002060"/>
                </a:solidFill>
              </a:rPr>
              <a:t> September 1997</a:t>
            </a:r>
            <a:endParaRPr lang="en-IN" sz="1200" b="1" i="1" dirty="0">
              <a:solidFill>
                <a:srgbClr val="00206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260648"/>
            <a:ext cx="2376264" cy="3086057"/>
          </a:xfr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422150"/>
            <a:ext cx="4608512" cy="306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12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Om Sri Sai Ram</a:t>
            </a:r>
            <a:endParaRPr lang="en-IN" sz="2800" b="1" u="sng" dirty="0">
              <a:solidFill>
                <a:srgbClr val="002060"/>
              </a:solidFill>
            </a:endParaRPr>
          </a:p>
        </p:txBody>
      </p:sp>
      <p:sp>
        <p:nvSpPr>
          <p:cNvPr id="3" name="Content Placeholder 2"/>
          <p:cNvSpPr>
            <a:spLocks noGrp="1"/>
          </p:cNvSpPr>
          <p:nvPr>
            <p:ph idx="1"/>
          </p:nvPr>
        </p:nvSpPr>
        <p:spPr>
          <a:xfrm>
            <a:off x="457200" y="908720"/>
            <a:ext cx="8229600" cy="5472608"/>
          </a:xfrm>
        </p:spPr>
        <p:txBody>
          <a:bodyPr>
            <a:normAutofit fontScale="92500"/>
          </a:bodyPr>
          <a:lstStyle/>
          <a:p>
            <a:pPr marL="0" indent="0">
              <a:buNone/>
            </a:pPr>
            <a:endParaRPr lang="en-GB" dirty="0"/>
          </a:p>
          <a:p>
            <a:pPr marL="0" indent="0" algn="ctr">
              <a:buNone/>
            </a:pPr>
            <a:endParaRPr lang="en-GB" b="1" dirty="0" smtClean="0">
              <a:solidFill>
                <a:srgbClr val="002060"/>
              </a:solidFill>
            </a:endParaRPr>
          </a:p>
          <a:p>
            <a:pPr marL="0" indent="0" algn="ctr">
              <a:buNone/>
            </a:pPr>
            <a:endParaRPr lang="en-GB" b="1" dirty="0">
              <a:solidFill>
                <a:srgbClr val="002060"/>
              </a:solidFill>
            </a:endParaRPr>
          </a:p>
          <a:p>
            <a:pPr marL="0" indent="0" algn="ctr">
              <a:buNone/>
            </a:pPr>
            <a:endParaRPr lang="en-GB" b="1" dirty="0" smtClean="0">
              <a:solidFill>
                <a:srgbClr val="002060"/>
              </a:solidFill>
            </a:endParaRPr>
          </a:p>
          <a:p>
            <a:pPr marL="0" indent="0" algn="ctr">
              <a:buNone/>
            </a:pPr>
            <a:r>
              <a:rPr lang="en-GB" b="1" dirty="0" smtClean="0">
                <a:solidFill>
                  <a:srgbClr val="002060"/>
                </a:solidFill>
              </a:rPr>
              <a:t>May Lord Ganesha Bless us all with Right Intelligence,</a:t>
            </a:r>
            <a:r>
              <a:rPr lang="en-IN" b="1" dirty="0" smtClean="0">
                <a:solidFill>
                  <a:srgbClr val="002060"/>
                </a:solidFill>
              </a:rPr>
              <a:t> Discrimination, and Sound Knowledge</a:t>
            </a:r>
          </a:p>
          <a:p>
            <a:pPr marL="0" indent="0" algn="ctr">
              <a:buNone/>
            </a:pPr>
            <a:endParaRPr lang="en-GB" b="1" dirty="0">
              <a:solidFill>
                <a:srgbClr val="002060"/>
              </a:solidFill>
            </a:endParaRPr>
          </a:p>
          <a:p>
            <a:pPr marL="0" indent="0" algn="ctr">
              <a:buNone/>
            </a:pPr>
            <a:r>
              <a:rPr lang="en-GB" sz="4400" b="1" dirty="0" smtClean="0">
                <a:solidFill>
                  <a:srgbClr val="002060"/>
                </a:solidFill>
              </a:rPr>
              <a:t>THANK YOU</a:t>
            </a:r>
          </a:p>
          <a:p>
            <a:pPr marL="0" indent="0" algn="ctr">
              <a:buNone/>
            </a:pPr>
            <a:r>
              <a:rPr lang="en-GB" sz="4400" b="1" dirty="0" smtClean="0">
                <a:solidFill>
                  <a:srgbClr val="002060"/>
                </a:solidFill>
              </a:rPr>
              <a:t>JAI SAI RAM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4"/>
            <a:ext cx="304975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05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en-GB" sz="2400" u="sng" dirty="0" smtClean="0">
                <a:solidFill>
                  <a:srgbClr val="002060"/>
                </a:solidFill>
              </a:rPr>
              <a:t>Om Sri Sai Ram</a:t>
            </a:r>
            <a:endParaRPr lang="en-IN" sz="2400" u="sng" dirty="0">
              <a:solidFill>
                <a:srgbClr val="002060"/>
              </a:solidFill>
            </a:endParaRPr>
          </a:p>
        </p:txBody>
      </p:sp>
      <p:sp>
        <p:nvSpPr>
          <p:cNvPr id="3" name="Content Placeholder 2"/>
          <p:cNvSpPr>
            <a:spLocks noGrp="1"/>
          </p:cNvSpPr>
          <p:nvPr>
            <p:ph idx="1"/>
          </p:nvPr>
        </p:nvSpPr>
        <p:spPr>
          <a:xfrm>
            <a:off x="395536" y="692696"/>
            <a:ext cx="8352928" cy="5832648"/>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GB" dirty="0" smtClean="0">
              <a:solidFill>
                <a:srgbClr val="C00000"/>
              </a:solidFill>
            </a:endParaRPr>
          </a:p>
          <a:p>
            <a:pPr marL="0" indent="0" algn="ctr">
              <a:buNone/>
            </a:pPr>
            <a:endParaRPr lang="en-GB" dirty="0">
              <a:solidFill>
                <a:srgbClr val="C00000"/>
              </a:solidFill>
            </a:endParaRPr>
          </a:p>
          <a:p>
            <a:pPr marL="0" indent="0" algn="ctr">
              <a:buNone/>
            </a:pPr>
            <a:endParaRPr lang="en-GB" dirty="0" smtClean="0">
              <a:solidFill>
                <a:srgbClr val="C00000"/>
              </a:solidFill>
            </a:endParaRPr>
          </a:p>
          <a:p>
            <a:pPr marL="0" indent="0" algn="ctr">
              <a:buNone/>
            </a:pPr>
            <a:r>
              <a:rPr lang="en-GB" dirty="0" smtClean="0">
                <a:solidFill>
                  <a:srgbClr val="002060"/>
                </a:solidFill>
              </a:rPr>
              <a:t>Sri Sathya Sai Seva Organisations</a:t>
            </a:r>
          </a:p>
          <a:p>
            <a:pPr marL="0" indent="0" algn="ctr">
              <a:buNone/>
            </a:pPr>
            <a:r>
              <a:rPr lang="en-GB" sz="2400" u="sng" dirty="0" smtClean="0">
                <a:solidFill>
                  <a:srgbClr val="002060"/>
                </a:solidFill>
              </a:rPr>
              <a:t>Karnataka South </a:t>
            </a:r>
            <a:endParaRPr lang="en-GB" sz="2400" dirty="0">
              <a:solidFill>
                <a:srgbClr val="002060"/>
              </a:solidFill>
            </a:endParaRPr>
          </a:p>
          <a:p>
            <a:pPr marL="0" indent="0">
              <a:buNone/>
            </a:pPr>
            <a:r>
              <a:rPr lang="en-GB" sz="2400" dirty="0" smtClean="0">
                <a:solidFill>
                  <a:srgbClr val="002060"/>
                </a:solidFill>
              </a:rPr>
              <a:t>During each of the Ganesha Festival Bhagawan has given a lot of insights into the significance and Uniqueness of Ganesha Worship.</a:t>
            </a:r>
          </a:p>
          <a:p>
            <a:pPr marL="0" indent="0">
              <a:buNone/>
            </a:pPr>
            <a:r>
              <a:rPr lang="en-GB" sz="2400" dirty="0" smtClean="0">
                <a:solidFill>
                  <a:srgbClr val="002060"/>
                </a:solidFill>
              </a:rPr>
              <a:t>On the occasion of Ganesha Festival, here are some pearls of wisdom from the Avatar Himself….</a:t>
            </a:r>
          </a:p>
          <a:p>
            <a:pPr marL="0" indent="0">
              <a:buNone/>
            </a:pPr>
            <a:r>
              <a:rPr lang="en-GB" sz="2400" dirty="0" smtClean="0">
                <a:solidFill>
                  <a:srgbClr val="002060"/>
                </a:solidFill>
              </a:rPr>
              <a:t>Sai Ram</a:t>
            </a:r>
          </a:p>
          <a:p>
            <a:pPr marL="0" indent="0">
              <a:buNone/>
            </a:pPr>
            <a:r>
              <a:rPr lang="en-GB" sz="2400" dirty="0" smtClean="0">
                <a:solidFill>
                  <a:srgbClr val="002060"/>
                </a:solidFill>
              </a:rPr>
              <a:t>Spiritual Wing</a:t>
            </a:r>
          </a:p>
          <a:p>
            <a:pPr marL="0" indent="0">
              <a:buNone/>
            </a:pPr>
            <a:r>
              <a:rPr lang="en-GB" sz="2400" dirty="0" smtClean="0">
                <a:solidFill>
                  <a:srgbClr val="002060"/>
                </a:solidFill>
              </a:rPr>
              <a:t>SSSSO- Karnataka South</a:t>
            </a:r>
          </a:p>
          <a:p>
            <a:pPr marL="0" indent="0">
              <a:buNone/>
            </a:pPr>
            <a:endParaRPr lang="en-IN" sz="24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268760"/>
            <a:ext cx="1296144" cy="1153568"/>
          </a:xfrm>
          <a:prstGeom prst="rect">
            <a:avLst/>
          </a:prstGeom>
        </p:spPr>
      </p:pic>
    </p:spTree>
    <p:extLst>
      <p:ext uri="{BB962C8B-B14F-4D97-AF65-F5344CB8AC3E}">
        <p14:creationId xmlns:p14="http://schemas.microsoft.com/office/powerpoint/2010/main" val="211398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3600" b="1" u="sng" dirty="0" smtClean="0">
                <a:solidFill>
                  <a:srgbClr val="002060"/>
                </a:solidFill>
              </a:rPr>
              <a:t>Ganapathi</a:t>
            </a:r>
            <a:endParaRPr lang="en-IN" sz="36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08720"/>
            <a:ext cx="3744416" cy="2699195"/>
          </a:xfrm>
        </p:spPr>
      </p:pic>
      <p:sp>
        <p:nvSpPr>
          <p:cNvPr id="4" name="TextBox 3"/>
          <p:cNvSpPr txBox="1"/>
          <p:nvPr/>
        </p:nvSpPr>
        <p:spPr>
          <a:xfrm>
            <a:off x="469504" y="3933056"/>
            <a:ext cx="842493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“In the name Ganapathi, "</a:t>
            </a:r>
            <a:r>
              <a:rPr lang="en-GB" sz="2000" b="1" dirty="0" err="1" smtClean="0">
                <a:solidFill>
                  <a:srgbClr val="002060"/>
                </a:solidFill>
              </a:rPr>
              <a:t>Ga</a:t>
            </a:r>
            <a:r>
              <a:rPr lang="en-GB" sz="2000" b="1" dirty="0" smtClean="0">
                <a:solidFill>
                  <a:srgbClr val="002060"/>
                </a:solidFill>
              </a:rPr>
              <a:t>" stands for Guna (virtue) and "Na" for </a:t>
            </a:r>
            <a:r>
              <a:rPr lang="en-GB" sz="2000" b="1" dirty="0" err="1" smtClean="0">
                <a:solidFill>
                  <a:srgbClr val="002060"/>
                </a:solidFill>
              </a:rPr>
              <a:t>Vijnana</a:t>
            </a:r>
            <a:r>
              <a:rPr lang="en-GB" sz="2000" b="1" dirty="0" smtClean="0">
                <a:solidFill>
                  <a:srgbClr val="002060"/>
                </a:solidFill>
              </a:rPr>
              <a:t> (wisdom). When </a:t>
            </a:r>
            <a:r>
              <a:rPr lang="en-GB" sz="2000" b="1" dirty="0" err="1" smtClean="0">
                <a:solidFill>
                  <a:srgbClr val="002060"/>
                </a:solidFill>
              </a:rPr>
              <a:t>Ga</a:t>
            </a:r>
            <a:r>
              <a:rPr lang="en-GB" sz="2000" b="1" dirty="0" smtClean="0">
                <a:solidFill>
                  <a:srgbClr val="002060"/>
                </a:solidFill>
              </a:rPr>
              <a:t> and Na are joined we have the combination of </a:t>
            </a:r>
            <a:r>
              <a:rPr lang="en-GB" sz="2000" b="1" dirty="0" err="1" smtClean="0">
                <a:solidFill>
                  <a:srgbClr val="002060"/>
                </a:solidFill>
              </a:rPr>
              <a:t>Vijnana</a:t>
            </a:r>
            <a:r>
              <a:rPr lang="en-GB" sz="2000" b="1" dirty="0" smtClean="0">
                <a:solidFill>
                  <a:srgbClr val="002060"/>
                </a:solidFill>
              </a:rPr>
              <a:t> (worldly wisdom) and </a:t>
            </a:r>
            <a:r>
              <a:rPr lang="en-GB" sz="2000" b="1" dirty="0" err="1" smtClean="0">
                <a:solidFill>
                  <a:srgbClr val="002060"/>
                </a:solidFill>
              </a:rPr>
              <a:t>Prajnana</a:t>
            </a:r>
            <a:r>
              <a:rPr lang="en-GB" sz="2000" b="1" dirty="0" smtClean="0">
                <a:solidFill>
                  <a:srgbClr val="002060"/>
                </a:solidFill>
              </a:rPr>
              <a:t> (Spiritual wisdom). It is out of the combination of </a:t>
            </a:r>
            <a:r>
              <a:rPr lang="en-GB" sz="2000" b="1" dirty="0" err="1" smtClean="0">
                <a:solidFill>
                  <a:srgbClr val="002060"/>
                </a:solidFill>
              </a:rPr>
              <a:t>Vijnana</a:t>
            </a:r>
            <a:r>
              <a:rPr lang="en-GB" sz="2000" b="1" dirty="0" smtClean="0">
                <a:solidFill>
                  <a:srgbClr val="002060"/>
                </a:solidFill>
              </a:rPr>
              <a:t> and </a:t>
            </a:r>
            <a:r>
              <a:rPr lang="en-GB" sz="2000" b="1" dirty="0" err="1" smtClean="0">
                <a:solidFill>
                  <a:srgbClr val="002060"/>
                </a:solidFill>
              </a:rPr>
              <a:t>Prajnana</a:t>
            </a:r>
            <a:r>
              <a:rPr lang="en-GB" sz="2000" b="1" dirty="0" smtClean="0">
                <a:solidFill>
                  <a:srgbClr val="002060"/>
                </a:solidFill>
              </a:rPr>
              <a:t> that </a:t>
            </a:r>
            <a:r>
              <a:rPr lang="en-GB" sz="2000" b="1" dirty="0" err="1" smtClean="0">
                <a:solidFill>
                  <a:srgbClr val="002060"/>
                </a:solidFill>
              </a:rPr>
              <a:t>Sujnana</a:t>
            </a:r>
            <a:r>
              <a:rPr lang="en-GB" sz="2000" b="1" dirty="0" smtClean="0">
                <a:solidFill>
                  <a:srgbClr val="002060"/>
                </a:solidFill>
              </a:rPr>
              <a:t> (Supreme knowledge) emerges. </a:t>
            </a:r>
            <a:r>
              <a:rPr lang="en-GB" sz="2000" b="1" dirty="0" err="1" smtClean="0">
                <a:solidFill>
                  <a:srgbClr val="002060"/>
                </a:solidFill>
              </a:rPr>
              <a:t>Sujnana</a:t>
            </a:r>
            <a:r>
              <a:rPr lang="en-GB" sz="2000" b="1" dirty="0" smtClean="0">
                <a:solidFill>
                  <a:srgbClr val="002060"/>
                </a:solidFill>
              </a:rPr>
              <a:t> is the distinguishing mark of a true man. </a:t>
            </a:r>
            <a:r>
              <a:rPr lang="en-GB" sz="2000" b="1" dirty="0" err="1" smtClean="0">
                <a:solidFill>
                  <a:srgbClr val="002060"/>
                </a:solidFill>
              </a:rPr>
              <a:t>Ajnana</a:t>
            </a:r>
            <a:r>
              <a:rPr lang="en-GB" sz="2000" b="1" dirty="0" smtClean="0">
                <a:solidFill>
                  <a:srgbClr val="002060"/>
                </a:solidFill>
              </a:rPr>
              <a:t> is the sign of ignorance. Ganapathi is the Lord of </a:t>
            </a:r>
            <a:r>
              <a:rPr lang="en-GB" sz="2000" b="1" dirty="0" err="1" smtClean="0">
                <a:solidFill>
                  <a:srgbClr val="002060"/>
                </a:solidFill>
              </a:rPr>
              <a:t>Vijnana</a:t>
            </a:r>
            <a:r>
              <a:rPr lang="en-GB" sz="2000" b="1" dirty="0" smtClean="0">
                <a:solidFill>
                  <a:srgbClr val="002060"/>
                </a:solidFill>
              </a:rPr>
              <a:t> and </a:t>
            </a:r>
            <a:r>
              <a:rPr lang="en-GB" sz="2000" b="1" dirty="0" err="1" smtClean="0">
                <a:solidFill>
                  <a:srgbClr val="002060"/>
                </a:solidFill>
              </a:rPr>
              <a:t>Prajnana</a:t>
            </a:r>
            <a:r>
              <a:rPr lang="en-GB" sz="2000" b="1" dirty="0" smtClean="0">
                <a:solidFill>
                  <a:srgbClr val="002060"/>
                </a:solidFill>
              </a:rPr>
              <a:t> (worldly knowledge and spiritual wisdom). Therefore, when a devotee prays to Ganesha, he asks for the conferment of </a:t>
            </a:r>
            <a:r>
              <a:rPr lang="en-GB" sz="2000" b="1" dirty="0" err="1" smtClean="0">
                <a:solidFill>
                  <a:srgbClr val="002060"/>
                </a:solidFill>
              </a:rPr>
              <a:t>Vijnana</a:t>
            </a:r>
            <a:r>
              <a:rPr lang="en-GB" sz="2000" b="1" dirty="0" smtClean="0">
                <a:solidFill>
                  <a:srgbClr val="002060"/>
                </a:solidFill>
              </a:rPr>
              <a:t>, </a:t>
            </a:r>
            <a:r>
              <a:rPr lang="en-GB" sz="2000" b="1" dirty="0" err="1" smtClean="0">
                <a:solidFill>
                  <a:srgbClr val="002060"/>
                </a:solidFill>
              </a:rPr>
              <a:t>Prajnana</a:t>
            </a:r>
            <a:r>
              <a:rPr lang="en-GB" sz="2000" b="1" dirty="0" smtClean="0">
                <a:solidFill>
                  <a:srgbClr val="002060"/>
                </a:solidFill>
              </a:rPr>
              <a:t> and </a:t>
            </a:r>
            <a:r>
              <a:rPr lang="en-GB" sz="2000" b="1" dirty="0" err="1" smtClean="0">
                <a:solidFill>
                  <a:srgbClr val="002060"/>
                </a:solidFill>
              </a:rPr>
              <a:t>Sujnana</a:t>
            </a:r>
            <a:r>
              <a:rPr lang="en-GB" sz="2000" b="1" dirty="0" smtClean="0">
                <a:solidFill>
                  <a:srgbClr val="002060"/>
                </a:solidFill>
              </a:rPr>
              <a:t>”                                </a:t>
            </a:r>
            <a:r>
              <a:rPr lang="en-GB" sz="1400" b="1" dirty="0" smtClean="0">
                <a:solidFill>
                  <a:srgbClr val="002060"/>
                </a:solidFill>
              </a:rPr>
              <a:t>-</a:t>
            </a:r>
            <a:r>
              <a:rPr lang="en-GB" sz="1400" b="1" i="1" dirty="0" smtClean="0">
                <a:solidFill>
                  <a:srgbClr val="002060"/>
                </a:solidFill>
              </a:rPr>
              <a:t>31</a:t>
            </a:r>
            <a:r>
              <a:rPr lang="en-GB" sz="1400" b="1" i="1" baseline="30000" dirty="0" smtClean="0">
                <a:solidFill>
                  <a:srgbClr val="002060"/>
                </a:solidFill>
              </a:rPr>
              <a:t>st</a:t>
            </a:r>
            <a:r>
              <a:rPr lang="en-GB" sz="1400" b="1" i="1" dirty="0" smtClean="0">
                <a:solidFill>
                  <a:srgbClr val="002060"/>
                </a:solidFill>
              </a:rPr>
              <a:t> August 1992</a:t>
            </a:r>
            <a:endParaRPr lang="en-IN"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836712"/>
            <a:ext cx="2852936" cy="2852936"/>
          </a:xfrm>
          <a:prstGeom prst="rect">
            <a:avLst/>
          </a:prstGeom>
        </p:spPr>
      </p:pic>
    </p:spTree>
    <p:extLst>
      <p:ext uri="{BB962C8B-B14F-4D97-AF65-F5344CB8AC3E}">
        <p14:creationId xmlns:p14="http://schemas.microsoft.com/office/powerpoint/2010/main" val="232154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solidFill>
                  <a:srgbClr val="002060"/>
                </a:solidFill>
              </a:rPr>
              <a:t>Vinayaka</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7984" y="1235855"/>
            <a:ext cx="3511156" cy="4978039"/>
          </a:xfrm>
        </p:spPr>
      </p:pic>
      <p:sp>
        <p:nvSpPr>
          <p:cNvPr id="4" name="TextBox 3"/>
          <p:cNvSpPr txBox="1"/>
          <p:nvPr/>
        </p:nvSpPr>
        <p:spPr>
          <a:xfrm>
            <a:off x="467544" y="908720"/>
            <a:ext cx="3384376"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“Vinayaka has no master above him. He is the master unto himself. Vinayaka will never put you to suffering in anyway. Vinayaka blesses all your endeavours, efforts and confers success. He will never allow anything evil to reside in you.. Vinayaka helps you to dispel this darkness and spread light. Divinity is not limited to mankind alone. We find divinity present in birds and beasts too. To demonstrate this latent, immanent divinity, we have Vinayaka having an elephant’s head, with a mouse as his vehicle”-         </a:t>
            </a:r>
            <a:r>
              <a:rPr lang="en-GB" sz="1400" b="1" i="1" dirty="0" smtClean="0">
                <a:solidFill>
                  <a:srgbClr val="002060"/>
                </a:solidFill>
              </a:rPr>
              <a:t>22</a:t>
            </a:r>
            <a:r>
              <a:rPr lang="en-GB" sz="1400" b="1" i="1" baseline="30000" dirty="0" smtClean="0">
                <a:solidFill>
                  <a:srgbClr val="002060"/>
                </a:solidFill>
              </a:rPr>
              <a:t>nd</a:t>
            </a:r>
            <a:r>
              <a:rPr lang="en-GB" sz="1400" b="1" i="1" dirty="0" smtClean="0">
                <a:solidFill>
                  <a:srgbClr val="002060"/>
                </a:solidFill>
              </a:rPr>
              <a:t> August 2001</a:t>
            </a:r>
            <a:endParaRPr lang="en-IN" sz="1400" b="1" i="1" dirty="0">
              <a:solidFill>
                <a:srgbClr val="002060"/>
              </a:solidFill>
            </a:endParaRPr>
          </a:p>
        </p:txBody>
      </p:sp>
    </p:spTree>
    <p:extLst>
      <p:ext uri="{BB962C8B-B14F-4D97-AF65-F5344CB8AC3E}">
        <p14:creationId xmlns:p14="http://schemas.microsoft.com/office/powerpoint/2010/main" val="418961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2800" b="1" u="sng" dirty="0" smtClean="0">
                <a:solidFill>
                  <a:srgbClr val="002060"/>
                </a:solidFill>
              </a:rPr>
              <a:t>Vigneshwara</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836711"/>
            <a:ext cx="4464496" cy="3204361"/>
          </a:xfrm>
        </p:spPr>
      </p:pic>
      <p:sp>
        <p:nvSpPr>
          <p:cNvPr id="4" name="TextBox 3"/>
          <p:cNvSpPr txBox="1"/>
          <p:nvPr/>
        </p:nvSpPr>
        <p:spPr>
          <a:xfrm>
            <a:off x="317524" y="4307623"/>
            <a:ext cx="8424934" cy="252376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“Another name for Vinayaka is "</a:t>
            </a:r>
            <a:r>
              <a:rPr lang="en-GB" b="1" dirty="0" err="1" smtClean="0">
                <a:solidFill>
                  <a:srgbClr val="002060"/>
                </a:solidFill>
              </a:rPr>
              <a:t>Vighneswara</a:t>
            </a:r>
            <a:r>
              <a:rPr lang="en-GB" b="1" dirty="0" smtClean="0">
                <a:solidFill>
                  <a:srgbClr val="002060"/>
                </a:solidFill>
              </a:rPr>
              <a:t>." </a:t>
            </a:r>
            <a:r>
              <a:rPr lang="en-GB" b="1" dirty="0" err="1" smtClean="0">
                <a:solidFill>
                  <a:srgbClr val="002060"/>
                </a:solidFill>
              </a:rPr>
              <a:t>Easwara</a:t>
            </a:r>
            <a:r>
              <a:rPr lang="en-GB" b="1" dirty="0" smtClean="0">
                <a:solidFill>
                  <a:srgbClr val="002060"/>
                </a:solidFill>
              </a:rPr>
              <a:t> is one who is endowed with every conceivable form of wealth: riches, knowledge, health, bliss, beauty, etc. </a:t>
            </a:r>
            <a:r>
              <a:rPr lang="en-GB" b="1" dirty="0" err="1" smtClean="0">
                <a:solidFill>
                  <a:srgbClr val="002060"/>
                </a:solidFill>
              </a:rPr>
              <a:t>Vighneswara</a:t>
            </a:r>
            <a:r>
              <a:rPr lang="en-GB" b="1" dirty="0" smtClean="0">
                <a:solidFill>
                  <a:srgbClr val="002060"/>
                </a:solidFill>
              </a:rPr>
              <a:t> is the promoter of all these forms of wealth and removes all obstacles to their enjoyment. He confers all these forms of wealth on those who worship him. Vinayaka is described as "</a:t>
            </a:r>
            <a:r>
              <a:rPr lang="en-GB" b="1" dirty="0" err="1" smtClean="0">
                <a:solidFill>
                  <a:srgbClr val="002060"/>
                </a:solidFill>
              </a:rPr>
              <a:t>Prathama</a:t>
            </a:r>
            <a:r>
              <a:rPr lang="en-GB" b="1" dirty="0" smtClean="0">
                <a:solidFill>
                  <a:srgbClr val="002060"/>
                </a:solidFill>
              </a:rPr>
              <a:t> </a:t>
            </a:r>
            <a:r>
              <a:rPr lang="en-GB" b="1" dirty="0" err="1" smtClean="0">
                <a:solidFill>
                  <a:srgbClr val="002060"/>
                </a:solidFill>
              </a:rPr>
              <a:t>Vandana</a:t>
            </a:r>
            <a:r>
              <a:rPr lang="en-GB" b="1" dirty="0" smtClean="0">
                <a:solidFill>
                  <a:srgbClr val="002060"/>
                </a:solidFill>
              </a:rPr>
              <a:t>" (the first deity who should be worshipped). As everyone in the world desires wealth and prosperity, everyone offers the first place for worship to </a:t>
            </a:r>
            <a:r>
              <a:rPr lang="en-GB" b="1" dirty="0" err="1" smtClean="0">
                <a:solidFill>
                  <a:srgbClr val="002060"/>
                </a:solidFill>
              </a:rPr>
              <a:t>Vigneswara</a:t>
            </a:r>
            <a:r>
              <a:rPr lang="en-GB" b="1" dirty="0" smtClean="0">
                <a:solidFill>
                  <a:srgbClr val="002060"/>
                </a:solidFill>
              </a:rPr>
              <a:t>. It is only when the inner meanings of various aspects relating to the Divine are understood that worship can be offered to the Divine meaningfully”</a:t>
            </a:r>
          </a:p>
          <a:p>
            <a:pPr algn="r"/>
            <a:r>
              <a:rPr lang="en-GB" sz="1400" b="1" i="1" dirty="0" smtClean="0">
                <a:solidFill>
                  <a:srgbClr val="002060"/>
                </a:solidFill>
              </a:rPr>
              <a:t>-12</a:t>
            </a:r>
            <a:r>
              <a:rPr lang="en-GB" sz="1400" b="1" i="1" baseline="30000" dirty="0" smtClean="0">
                <a:solidFill>
                  <a:srgbClr val="002060"/>
                </a:solidFill>
              </a:rPr>
              <a:t>th</a:t>
            </a:r>
            <a:r>
              <a:rPr lang="en-GB" sz="1400" b="1" i="1" dirty="0" smtClean="0">
                <a:solidFill>
                  <a:srgbClr val="002060"/>
                </a:solidFill>
              </a:rPr>
              <a:t> September  1991</a:t>
            </a:r>
            <a:endParaRPr lang="en-IN" sz="1400" b="1" i="1" dirty="0">
              <a:solidFill>
                <a:srgbClr val="002060"/>
              </a:solidFill>
            </a:endParaRPr>
          </a:p>
        </p:txBody>
      </p:sp>
    </p:spTree>
    <p:extLst>
      <p:ext uri="{BB962C8B-B14F-4D97-AF65-F5344CB8AC3E}">
        <p14:creationId xmlns:p14="http://schemas.microsoft.com/office/powerpoint/2010/main" val="327402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l"/>
            <a:r>
              <a:rPr lang="en-GB" sz="3200" b="1" u="sng" dirty="0" smtClean="0">
                <a:solidFill>
                  <a:srgbClr val="002060"/>
                </a:solidFill>
              </a:rPr>
              <a:t>“</a:t>
            </a:r>
            <a:r>
              <a:rPr lang="en-GB" sz="3200" b="1" u="sng" dirty="0" err="1" smtClean="0">
                <a:solidFill>
                  <a:srgbClr val="002060"/>
                </a:solidFill>
              </a:rPr>
              <a:t>Shuklam</a:t>
            </a:r>
            <a:r>
              <a:rPr lang="en-GB" sz="3200" b="1" u="sng" dirty="0" smtClean="0">
                <a:solidFill>
                  <a:srgbClr val="002060"/>
                </a:solidFill>
              </a:rPr>
              <a:t> </a:t>
            </a:r>
            <a:r>
              <a:rPr lang="en-GB" sz="3200" b="1" u="sng" dirty="0" err="1" smtClean="0">
                <a:solidFill>
                  <a:srgbClr val="002060"/>
                </a:solidFill>
              </a:rPr>
              <a:t>Bharadaram</a:t>
            </a:r>
            <a:r>
              <a:rPr lang="en-GB" sz="3200" b="1" u="sng" dirty="0" smtClean="0">
                <a:solidFill>
                  <a:srgbClr val="002060"/>
                </a:solidFill>
              </a:rPr>
              <a:t>”…</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260647"/>
            <a:ext cx="2664296" cy="3456385"/>
          </a:xfrm>
        </p:spPr>
      </p:pic>
      <p:sp>
        <p:nvSpPr>
          <p:cNvPr id="4" name="TextBox 3"/>
          <p:cNvSpPr txBox="1"/>
          <p:nvPr/>
        </p:nvSpPr>
        <p:spPr>
          <a:xfrm>
            <a:off x="467544" y="3912195"/>
            <a:ext cx="820891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2060"/>
                </a:solidFill>
              </a:rPr>
              <a:t>“In the sloka beginning with the words, "</a:t>
            </a:r>
            <a:r>
              <a:rPr lang="en-GB" sz="2000" b="1" dirty="0" err="1" smtClean="0">
                <a:solidFill>
                  <a:srgbClr val="002060"/>
                </a:solidFill>
              </a:rPr>
              <a:t>Suklambaradharam</a:t>
            </a:r>
            <a:r>
              <a:rPr lang="en-GB" sz="2000" b="1" dirty="0" smtClean="0">
                <a:solidFill>
                  <a:srgbClr val="002060"/>
                </a:solidFill>
              </a:rPr>
              <a:t> </a:t>
            </a:r>
            <a:r>
              <a:rPr lang="en-GB" sz="2000" b="1" dirty="0" err="1" smtClean="0">
                <a:solidFill>
                  <a:srgbClr val="002060"/>
                </a:solidFill>
              </a:rPr>
              <a:t>Vishnum</a:t>
            </a:r>
            <a:r>
              <a:rPr lang="en-GB" sz="2000" b="1" dirty="0" smtClean="0">
                <a:solidFill>
                  <a:srgbClr val="002060"/>
                </a:solidFill>
              </a:rPr>
              <a:t>," only the form of the deity is described. But there is another inner meaning for the name Vinayaka. "</a:t>
            </a:r>
            <a:r>
              <a:rPr lang="en-GB" sz="2000" b="1" dirty="0" err="1" smtClean="0">
                <a:solidFill>
                  <a:srgbClr val="002060"/>
                </a:solidFill>
              </a:rPr>
              <a:t>Suklambaradharam</a:t>
            </a:r>
            <a:r>
              <a:rPr lang="en-GB" sz="2000" b="1" dirty="0" smtClean="0">
                <a:solidFill>
                  <a:srgbClr val="002060"/>
                </a:solidFill>
              </a:rPr>
              <a:t> " means one who is clad in white. "</a:t>
            </a:r>
            <a:r>
              <a:rPr lang="en-GB" sz="2000" b="1" dirty="0" err="1" smtClean="0">
                <a:solidFill>
                  <a:srgbClr val="002060"/>
                </a:solidFill>
              </a:rPr>
              <a:t>Vishnum</a:t>
            </a:r>
            <a:r>
              <a:rPr lang="en-GB" sz="2000" b="1" dirty="0" smtClean="0">
                <a:solidFill>
                  <a:srgbClr val="002060"/>
                </a:solidFill>
              </a:rPr>
              <a:t>" means, He is all-pervading. "</a:t>
            </a:r>
            <a:r>
              <a:rPr lang="en-GB" sz="2000" b="1" dirty="0" err="1" smtClean="0">
                <a:solidFill>
                  <a:srgbClr val="002060"/>
                </a:solidFill>
              </a:rPr>
              <a:t>Sasivarnam</a:t>
            </a:r>
            <a:r>
              <a:rPr lang="en-GB" sz="2000" b="1" dirty="0" smtClean="0">
                <a:solidFill>
                  <a:srgbClr val="002060"/>
                </a:solidFill>
              </a:rPr>
              <a:t>" means His complexion is grey like that of ash. "</a:t>
            </a:r>
            <a:r>
              <a:rPr lang="en-GB" sz="2000" b="1" dirty="0" err="1" smtClean="0">
                <a:solidFill>
                  <a:srgbClr val="002060"/>
                </a:solidFill>
              </a:rPr>
              <a:t>Chathurbhujam</a:t>
            </a:r>
            <a:r>
              <a:rPr lang="en-GB" sz="2000" b="1" dirty="0" smtClean="0">
                <a:solidFill>
                  <a:srgbClr val="002060"/>
                </a:solidFill>
              </a:rPr>
              <a:t>" means He has four arms. "</a:t>
            </a:r>
            <a:r>
              <a:rPr lang="en-GB" sz="2000" b="1" dirty="0" err="1" smtClean="0">
                <a:solidFill>
                  <a:srgbClr val="002060"/>
                </a:solidFill>
              </a:rPr>
              <a:t>Prasannavadanam</a:t>
            </a:r>
            <a:r>
              <a:rPr lang="en-GB" sz="2000" b="1" dirty="0" smtClean="0">
                <a:solidFill>
                  <a:srgbClr val="002060"/>
                </a:solidFill>
              </a:rPr>
              <a:t>" means, He has always a pleasing mien. "</a:t>
            </a:r>
            <a:r>
              <a:rPr lang="en-GB" sz="2000" b="1" dirty="0" err="1" smtClean="0">
                <a:solidFill>
                  <a:srgbClr val="002060"/>
                </a:solidFill>
              </a:rPr>
              <a:t>Sarvavighnopasanthaye</a:t>
            </a:r>
            <a:r>
              <a:rPr lang="en-GB" sz="2000" b="1" dirty="0" smtClean="0">
                <a:solidFill>
                  <a:srgbClr val="002060"/>
                </a:solidFill>
              </a:rPr>
              <a:t>" means, for the removal of all obstacles, "</a:t>
            </a:r>
            <a:r>
              <a:rPr lang="en-GB" sz="2000" b="1" dirty="0" err="1" smtClean="0">
                <a:solidFill>
                  <a:srgbClr val="002060"/>
                </a:solidFill>
              </a:rPr>
              <a:t>Dhyayeth</a:t>
            </a:r>
            <a:r>
              <a:rPr lang="en-GB" sz="2000" b="1" dirty="0" smtClean="0">
                <a:solidFill>
                  <a:srgbClr val="002060"/>
                </a:solidFill>
              </a:rPr>
              <a:t>," meditate (on Him). Vinayaka is the deity who removes all bad qualities, instils good qualities and confers peace on the devotee who meditates on Him”                                                   </a:t>
            </a:r>
            <a:r>
              <a:rPr lang="en-GB" b="1" dirty="0" smtClean="0">
                <a:solidFill>
                  <a:srgbClr val="002060"/>
                </a:solidFill>
              </a:rPr>
              <a:t>-</a:t>
            </a:r>
            <a:r>
              <a:rPr lang="en-GB" sz="1400" b="1" i="1" dirty="0" smtClean="0">
                <a:solidFill>
                  <a:srgbClr val="002060"/>
                </a:solidFill>
              </a:rPr>
              <a:t>12</a:t>
            </a:r>
            <a:r>
              <a:rPr lang="en-GB" sz="1400" b="1" i="1" baseline="30000" dirty="0" smtClean="0">
                <a:solidFill>
                  <a:srgbClr val="002060"/>
                </a:solidFill>
              </a:rPr>
              <a:t>th</a:t>
            </a:r>
            <a:r>
              <a:rPr lang="en-GB" sz="1400" b="1" i="1" dirty="0" smtClean="0">
                <a:solidFill>
                  <a:srgbClr val="002060"/>
                </a:solidFill>
              </a:rPr>
              <a:t> September 1991</a:t>
            </a:r>
            <a:endParaRPr lang="en-IN"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34677"/>
            <a:ext cx="4192517" cy="2882355"/>
          </a:xfrm>
          <a:prstGeom prst="rect">
            <a:avLst/>
          </a:prstGeom>
        </p:spPr>
      </p:pic>
    </p:spTree>
    <p:extLst>
      <p:ext uri="{BB962C8B-B14F-4D97-AF65-F5344CB8AC3E}">
        <p14:creationId xmlns:p14="http://schemas.microsoft.com/office/powerpoint/2010/main" val="125819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err="1" smtClean="0">
                <a:solidFill>
                  <a:srgbClr val="002060"/>
                </a:solidFill>
              </a:rPr>
              <a:t>Gaja</a:t>
            </a:r>
            <a:r>
              <a:rPr lang="en-GB" sz="2800" b="1" u="sng" dirty="0" smtClean="0">
                <a:solidFill>
                  <a:srgbClr val="002060"/>
                </a:solidFill>
              </a:rPr>
              <a:t> </a:t>
            </a:r>
            <a:r>
              <a:rPr lang="en-GB" sz="2800" b="1" u="sng" dirty="0" err="1" smtClean="0">
                <a:solidFill>
                  <a:srgbClr val="002060"/>
                </a:solidFill>
              </a:rPr>
              <a:t>Mukha</a:t>
            </a:r>
            <a:endParaRPr lang="en-IN" sz="2800" b="1" u="sng" dirty="0">
              <a:solidFill>
                <a:srgbClr val="002060"/>
              </a:solidFill>
            </a:endParaRPr>
          </a:p>
        </p:txBody>
      </p:sp>
      <p:sp>
        <p:nvSpPr>
          <p:cNvPr id="4" name="TextBox 3"/>
          <p:cNvSpPr txBox="1"/>
          <p:nvPr/>
        </p:nvSpPr>
        <p:spPr>
          <a:xfrm>
            <a:off x="611560" y="1340768"/>
            <a:ext cx="3312368"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“Vinayaka has the head of an elephant. What is its significance? No human being has an elephant's head. It is against the order of nature. How then did Vinayaka acquire an elephant's head? This has an inner significance. Vinayaka is known for His supreme intelligence. The elephant is also known for its high intelligence (</a:t>
            </a:r>
            <a:r>
              <a:rPr lang="en-GB" b="1" dirty="0" err="1" smtClean="0">
                <a:solidFill>
                  <a:srgbClr val="002060"/>
                </a:solidFill>
              </a:rPr>
              <a:t>Gajathelivi</a:t>
            </a:r>
            <a:r>
              <a:rPr lang="en-GB" b="1" dirty="0" smtClean="0">
                <a:solidFill>
                  <a:srgbClr val="002060"/>
                </a:solidFill>
              </a:rPr>
              <a:t>). The elephant will not trust anybody except its master. Because Vinayaka is endowed with exceptional intelligence, His elephant face is symbolic of supreme intelligence.”</a:t>
            </a:r>
          </a:p>
          <a:p>
            <a:r>
              <a:rPr lang="en-GB" b="1" dirty="0">
                <a:solidFill>
                  <a:srgbClr val="002060"/>
                </a:solidFill>
              </a:rPr>
              <a:t> </a:t>
            </a:r>
            <a:r>
              <a:rPr lang="en-GB" b="1" dirty="0" smtClean="0">
                <a:solidFill>
                  <a:srgbClr val="002060"/>
                </a:solidFill>
              </a:rPr>
              <a:t>                       </a:t>
            </a:r>
            <a:r>
              <a:rPr lang="en-GB" sz="1400" b="1" i="1" dirty="0" smtClean="0">
                <a:solidFill>
                  <a:srgbClr val="002060"/>
                </a:solidFill>
              </a:rPr>
              <a:t>-31</a:t>
            </a:r>
            <a:r>
              <a:rPr lang="en-GB" sz="1400" b="1" i="1" baseline="30000" dirty="0" smtClean="0">
                <a:solidFill>
                  <a:srgbClr val="002060"/>
                </a:solidFill>
              </a:rPr>
              <a:t>st</a:t>
            </a:r>
            <a:r>
              <a:rPr lang="en-GB" sz="1400" b="1" i="1" dirty="0" smtClean="0">
                <a:solidFill>
                  <a:srgbClr val="002060"/>
                </a:solidFill>
              </a:rPr>
              <a:t> August 1992</a:t>
            </a:r>
            <a:endParaRPr lang="en-IN" sz="1400" b="1" i="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908720"/>
            <a:ext cx="3960440" cy="53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46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sz="2800" b="1" u="sng" dirty="0" smtClean="0">
                <a:solidFill>
                  <a:srgbClr val="002060"/>
                </a:solidFill>
              </a:rPr>
              <a:t>Ganesha Festival</a:t>
            </a:r>
            <a:endParaRPr lang="en-IN" sz="2800" b="1" u="sng" dirty="0">
              <a:solidFill>
                <a:srgbClr val="002060"/>
              </a:solidFill>
            </a:endParaRPr>
          </a:p>
        </p:txBody>
      </p:sp>
      <p:sp>
        <p:nvSpPr>
          <p:cNvPr id="4" name="TextBox 3"/>
          <p:cNvSpPr txBox="1"/>
          <p:nvPr/>
        </p:nvSpPr>
        <p:spPr>
          <a:xfrm>
            <a:off x="539552" y="836712"/>
            <a:ext cx="2645924" cy="54476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solidFill>
                  <a:srgbClr val="002060"/>
                </a:solidFill>
              </a:rPr>
              <a:t>“There is astronomical support also for the Ganesha festival, celebrated on the fourth day of the bright half of Bhadrapada month. A constellation with the appearance of the elephant-head becomes brightly visible on this very night”</a:t>
            </a:r>
          </a:p>
          <a:p>
            <a:r>
              <a:rPr lang="en-GB" sz="1200" b="1" dirty="0" smtClean="0">
                <a:solidFill>
                  <a:srgbClr val="002060"/>
                </a:solidFill>
              </a:rPr>
              <a:t>                            -</a:t>
            </a:r>
            <a:r>
              <a:rPr lang="en-GB" sz="1200" b="1" i="1" dirty="0" smtClean="0">
                <a:solidFill>
                  <a:srgbClr val="002060"/>
                </a:solidFill>
              </a:rPr>
              <a:t>18</a:t>
            </a:r>
            <a:r>
              <a:rPr lang="en-GB" sz="1200" b="1" i="1" baseline="30000" dirty="0" smtClean="0">
                <a:solidFill>
                  <a:srgbClr val="002060"/>
                </a:solidFill>
              </a:rPr>
              <a:t>th</a:t>
            </a:r>
            <a:r>
              <a:rPr lang="en-GB" sz="1200" b="1" i="1" dirty="0" smtClean="0">
                <a:solidFill>
                  <a:srgbClr val="002060"/>
                </a:solidFill>
              </a:rPr>
              <a:t> September 1985</a:t>
            </a:r>
            <a:endParaRPr lang="en-IN" sz="1200" b="1" i="1" dirty="0">
              <a:solidFill>
                <a:srgbClr val="00206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3429000"/>
            <a:ext cx="4550868" cy="303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824492"/>
            <a:ext cx="3601574" cy="2408553"/>
          </a:xfrm>
          <a:prstGeom prst="rect">
            <a:avLst/>
          </a:prstGeom>
        </p:spPr>
      </p:pic>
    </p:spTree>
    <p:extLst>
      <p:ext uri="{BB962C8B-B14F-4D97-AF65-F5344CB8AC3E}">
        <p14:creationId xmlns:p14="http://schemas.microsoft.com/office/powerpoint/2010/main" val="359149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GB" sz="2800" b="1" u="sng" dirty="0" smtClean="0">
                <a:solidFill>
                  <a:srgbClr val="002060"/>
                </a:solidFill>
              </a:rPr>
              <a:t>Vinayaka the Leader</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7944" y="404664"/>
            <a:ext cx="4229258" cy="2672503"/>
          </a:xfrm>
        </p:spPr>
      </p:pic>
      <p:sp>
        <p:nvSpPr>
          <p:cNvPr id="4" name="TextBox 3"/>
          <p:cNvSpPr txBox="1"/>
          <p:nvPr/>
        </p:nvSpPr>
        <p:spPr>
          <a:xfrm>
            <a:off x="451183" y="908720"/>
            <a:ext cx="3249519"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C00000"/>
                </a:solidFill>
              </a:rPr>
              <a:t> </a:t>
            </a:r>
            <a:r>
              <a:rPr lang="en-GB" sz="2000" b="1" dirty="0" smtClean="0">
                <a:solidFill>
                  <a:srgbClr val="002060"/>
                </a:solidFill>
              </a:rPr>
              <a:t>“The nature of Vinayaka is found everywhere. Vinayaka is the master of Siddhi and Buddhi. We have to pray to such a Lord. If the leader is good, you will certainly reach the goal. Today, we do not have good leaders. Who is a good leader? Our conscience is the leader, but you have polluted that conscience. It is full of bad traits and wickedness. Vinayaka is the one who annihilates all such bad traits in our conscience”</a:t>
            </a:r>
          </a:p>
          <a:p>
            <a:pPr algn="r"/>
            <a:r>
              <a:rPr lang="en-GB" sz="1400" b="1" dirty="0" smtClean="0">
                <a:solidFill>
                  <a:srgbClr val="002060"/>
                </a:solidFill>
              </a:rPr>
              <a:t>-</a:t>
            </a:r>
            <a:r>
              <a:rPr lang="en-GB" sz="1400" b="1" i="1" dirty="0" smtClean="0">
                <a:solidFill>
                  <a:srgbClr val="002060"/>
                </a:solidFill>
              </a:rPr>
              <a:t>22</a:t>
            </a:r>
            <a:r>
              <a:rPr lang="en-GB" sz="1400" b="1" i="1" baseline="30000" dirty="0" smtClean="0">
                <a:solidFill>
                  <a:srgbClr val="002060"/>
                </a:solidFill>
              </a:rPr>
              <a:t>nd</a:t>
            </a:r>
            <a:r>
              <a:rPr lang="en-GB" sz="1400" b="1" i="1" dirty="0" smtClean="0">
                <a:solidFill>
                  <a:srgbClr val="002060"/>
                </a:solidFill>
              </a:rPr>
              <a:t> August 2001</a:t>
            </a:r>
            <a:endParaRPr lang="en-IN"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84984"/>
            <a:ext cx="1818425" cy="3247188"/>
          </a:xfrm>
          <a:prstGeom prst="rect">
            <a:avLst/>
          </a:prstGeom>
        </p:spPr>
      </p:pic>
    </p:spTree>
    <p:extLst>
      <p:ext uri="{BB962C8B-B14F-4D97-AF65-F5344CB8AC3E}">
        <p14:creationId xmlns:p14="http://schemas.microsoft.com/office/powerpoint/2010/main" val="295582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1592</Words>
  <Application>Microsoft Office PowerPoint</Application>
  <PresentationFormat>On-screen Show (4:3)</PresentationFormat>
  <Paragraphs>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Om Sri Sai Ram</vt:lpstr>
      <vt:lpstr>Ganapathi</vt:lpstr>
      <vt:lpstr>Vinayaka</vt:lpstr>
      <vt:lpstr>Vigneshwara</vt:lpstr>
      <vt:lpstr>“Shuklam Bharadaram”…</vt:lpstr>
      <vt:lpstr>Gaja Mukha</vt:lpstr>
      <vt:lpstr>Ganesha Festival</vt:lpstr>
      <vt:lpstr>Vinayaka the Leader</vt:lpstr>
      <vt:lpstr>Steam-Cooked Offering</vt:lpstr>
      <vt:lpstr>Significance of Mouse</vt:lpstr>
      <vt:lpstr>Ekadantha</vt:lpstr>
      <vt:lpstr>Significance of Ganesha Immersion</vt:lpstr>
      <vt:lpstr>Significance of Grass Worship</vt:lpstr>
      <vt:lpstr>Vinayaka Adored Abroad</vt:lpstr>
      <vt:lpstr>Significance of 10 days Worship</vt:lpstr>
      <vt:lpstr>Om Sri Sai Ram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31</cp:revision>
  <dcterms:created xsi:type="dcterms:W3CDTF">2021-09-03T04:08:20Z</dcterms:created>
  <dcterms:modified xsi:type="dcterms:W3CDTF">2021-09-04T05:25:09Z</dcterms:modified>
</cp:coreProperties>
</file>