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3" r:id="rId4"/>
    <p:sldId id="272" r:id="rId5"/>
    <p:sldId id="257" r:id="rId6"/>
    <p:sldId id="279" r:id="rId7"/>
    <p:sldId id="261" r:id="rId8"/>
    <p:sldId id="258" r:id="rId9"/>
    <p:sldId id="267" r:id="rId10"/>
    <p:sldId id="259" r:id="rId11"/>
    <p:sldId id="260" r:id="rId12"/>
    <p:sldId id="264" r:id="rId13"/>
    <p:sldId id="265" r:id="rId14"/>
    <p:sldId id="277" r:id="rId15"/>
    <p:sldId id="273" r:id="rId16"/>
    <p:sldId id="26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B22"/>
    <a:srgbClr val="07D1F9"/>
    <a:srgbClr val="023403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88" d="100"/>
          <a:sy n="88" d="100"/>
        </p:scale>
        <p:origin x="85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5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6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2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3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67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15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05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2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47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1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B9BA-6B82-4232-BEF8-47FF686020D0}" type="datetimeFigureOut">
              <a:rPr lang="en-IN" smtClean="0"/>
              <a:t>23-03-2022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784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4"/>
          </a:xfrm>
        </p:spPr>
        <p:txBody>
          <a:bodyPr>
            <a:noAutofit/>
          </a:bodyPr>
          <a:lstStyle/>
          <a:p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3200" u="sng" dirty="0">
                <a:solidFill>
                  <a:srgbClr val="002060"/>
                </a:solidFill>
              </a:rPr>
              <a:t>Nine Point Code of Conduct</a:t>
            </a:r>
            <a:br>
              <a:rPr lang="en-GB" sz="3200" u="sng" dirty="0">
                <a:solidFill>
                  <a:srgbClr val="002060"/>
                </a:solidFill>
              </a:rPr>
            </a:br>
            <a:endParaRPr lang="en-IN" sz="3200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352928" cy="5904656"/>
          </a:xfrm>
        </p:spPr>
        <p:txBody>
          <a:bodyPr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23" y="692696"/>
            <a:ext cx="3949435" cy="57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ಪ್ರತಿದಿನ ಏನನ್ನು ಮಾಡಬೇಕು</a:t>
            </a:r>
            <a: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ಇಪ್ಪತ್ತೊಂದು ಭಾರಿ ಓಂಕಾರ ಪಠಣ</a:t>
            </a:r>
            <a:endParaRPr lang="en-IN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ಸುಪ್ರಭಾತ</a:t>
            </a:r>
            <a:endParaRPr lang="en-IN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ಜ್ಯೋತಿರ್ಧ್ಯಾನ</a:t>
            </a:r>
            <a:endParaRPr lang="en-IN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ದೈನಂದಿನ ಆಚರಣೆಗಳಾದ ಸಂಧ್ಯಾವಂದನೆಗಳಾದಿ...</a:t>
            </a:r>
            <a:endParaRPr lang="en-IN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ದಿನದ ಪೂಜಾಕೈಂಕರ್ಯ</a:t>
            </a:r>
            <a:r>
              <a:rPr lang="e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ಅಡುಗೆ ಮಾಡುವಾಗಲೂ</a:t>
            </a:r>
            <a:r>
              <a:rPr lang="e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ಸ್ವಚ್ಛತಾ ಕಾರ್ಯದಲ್ಲಿ ನಿರತರಾದಾಗಲೂ ಪ್ರಾರ್ಥನೆ</a:t>
            </a:r>
            <a:endParaRPr lang="en-IN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40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ಮಸ್ಮರಣೆ ಹಾ</a:t>
            </a:r>
            <a:r>
              <a:rPr lang="en-IN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ಗೂ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ಭಜನೆ</a:t>
            </a:r>
            <a:endParaRPr lang="en-IN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ಪ್ರಯಾಣದಲ್ಲಿರುವಾಗ ಹಾಗು ವಾಹನ ಚಲಾಯಿಸುವಾಗ ಗಾಯಿತ್ರಿ ಮಂತ್ರ ಪಠಣ</a:t>
            </a:r>
            <a:endParaRPr lang="en-IN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ಬೆಳಗಿನ ಉಪಹಾರ</a:t>
            </a:r>
            <a:r>
              <a:rPr lang="e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</a:t>
            </a:r>
            <a:r>
              <a:rPr lang="en-IN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ಧ್ಯಾ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ಹ್ನ ಹಾಗು ರಾತ್ರಿ </a:t>
            </a:r>
            <a:r>
              <a:rPr lang="en-IN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ಭೋ</a:t>
            </a: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ಜನ ಸೇವಿಸುವ ಮೊದಲು ಬ್ರಹ್ಮಾರ್ಪಣ ಶ್ಲೋಕ ಪಠಣ</a:t>
            </a:r>
            <a:endParaRPr lang="en-IN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ರಾತ್ರಿ ಮಲಗುವ ವೇಳೆ ಪ್ರಾರ್ಥನೆ</a:t>
            </a:r>
            <a:endParaRPr lang="en-IN" sz="4000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4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ಪ್ರಾರ್ಥನೆ ಮತ್ತು ಧ್ಯಾನವೇಕೆ</a:t>
            </a:r>
            <a:r>
              <a:rPr lang="en-IN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ಬೇಕು</a:t>
            </a:r>
            <a:r>
              <a:rPr lang="en-IN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?</a:t>
            </a:r>
            <a:endParaRPr lang="en-IN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“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ಭಗವಂತನ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ಬಗ್ಗೆ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ಏಕಾಗ್ರ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ಚಿತ್ತವನ್ನು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ಬೆಳೆಸಿಕೊಳ್ಳಲು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ಇಂದ್ರಿಯ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ವ್ಯಾಮೋಹವನ್ನು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ಹೋಗಲಾಡಿಸಿಕೊಳ್ಳಲು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ಮತ್ತು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ಯಾವುದು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k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ಸರ್ವಕ್ಕೂ </a:t>
            </a:r>
            <a:r>
              <a:rPr lang="en-IN" sz="2800" dirty="0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ಮೂಲಾಧಾರವಾಗಿದೆಯೋ</a:t>
            </a:r>
            <a:r>
              <a:rPr lang="en-IN" sz="2800" dirty="0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ಅದರಿಂದ</a:t>
            </a:r>
            <a:r>
              <a:rPr lang="en-IN" sz="2800" dirty="0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ಆನಂದವನ್ನು</a:t>
            </a:r>
            <a:r>
              <a:rPr lang="en-IN" sz="2800" dirty="0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ಹೊಂದಲು</a:t>
            </a:r>
            <a:r>
              <a:rPr lang="en-IN" sz="2800" dirty="0">
                <a:solidFill>
                  <a:srgbClr val="7030A0"/>
                </a:solidFill>
                <a:effectLst/>
                <a:latin typeface="INCHARA" pitchFamily="2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ನಾಮಸ್ಮರಣೆ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ಹಾಗೂ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ಧ್ಯಾನದ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ಅವಶ್ಯಕತೆ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800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ಇದೆ</a:t>
            </a:r>
            <a:r>
              <a:rPr lang="en-IN" sz="2800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.”  - </a:t>
            </a:r>
            <a:r>
              <a:rPr lang="en-IN" sz="2000" i="1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ಧ್ಯಾನ</a:t>
            </a:r>
            <a:r>
              <a:rPr lang="en-IN" sz="2000" i="1" dirty="0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IN" sz="2000" i="1" dirty="0" err="1">
                <a:solidFill>
                  <a:srgbClr val="7030A0"/>
                </a:solidFill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ವಾಹಿನಿ</a:t>
            </a:r>
            <a:endParaRPr lang="en-IN" sz="2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7"/>
            <a:ext cx="4680519" cy="31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</a:br>
            <a:r>
              <a:rPr lang="kn-IN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ನೊಣಗಳಂತೆ </a:t>
            </a:r>
            <a:r>
              <a:rPr lang="en-IN" sz="4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ಆಗ</a:t>
            </a:r>
            <a:r>
              <a:rPr lang="kn-IN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ಬಾರದು</a:t>
            </a:r>
            <a:r>
              <a:rPr lang="en-IN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…</a:t>
            </a:r>
            <a:br>
              <a:rPr lang="en-IN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</a:br>
            <a:r>
              <a:rPr lang="e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…</a:t>
            </a:r>
            <a:endParaRPr lang="en-IN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260001" cy="4344970"/>
          </a:xfrm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3474046" cy="4702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ನೊಣವು ಮಿಠಾಯಿ ಅಂಗಡಿಗಳಲ್ಲಿಯೂ ಕುಳಿತುಕೊಳ್ಳುತ್ತದೆ</a:t>
            </a:r>
            <a:r>
              <a:rPr lang="en-IN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ತಿಪ್ಪೆ ಕಸದ ಗಾಡಿಗಳ ಮೇಲೆಯೂ ಕುಳಿತುಕೊಳ್ಳುತ್ತದೆ. ಆ ಬಗೆಯ  ಮನಸ್ಸುಳ್ಳ ನೊಣವನ್ನು ಹಿಡಿದು ಮೊದಲನೆಯ ಸ್ಥಳದ ಸಿಹಿಯನ್ನೂ ಎರಡನೆಯ ಸ್ಥಳದ ಕೊಳಕನ್ನೂ ಅದು ಅರ್ಥಮಾಡಿಕೊಳ್ಳಲು ಕಲಿಸಬೇಕು. ಆಗ ಅದು ಮಿಠಾಯಿ ಅಂಗಡಿಯನ್ನು ಬಿಟ್ಟು ಕಸದ ಬೆನ್ನು ಹತ್ತು</a:t>
            </a:r>
            <a:r>
              <a:rPr lang="en-IN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ವು</a:t>
            </a:r>
            <a:r>
              <a:rPr lang="kn-IN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ದನ್ನು ನಿಲ್ಲಿಸುತ್ತದೆ. ಮನಸ್ಸಿಗೆ ಈ ಬೋಧನೆಯನ್ನು ಕೊಡುವುದೇ </a:t>
            </a:r>
            <a:r>
              <a:rPr lang="en-IN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ಧ್ಯಾನ</a:t>
            </a:r>
            <a:r>
              <a:rPr lang="kn-IN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. </a:t>
            </a:r>
            <a:r>
              <a:rPr lang="en-IN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- </a:t>
            </a:r>
            <a:r>
              <a:rPr lang="kn-IN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ಧ್ಯಾನ ವಾಹಿನಿ. </a:t>
            </a:r>
            <a:endParaRPr lang="en-IN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0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n-IN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ಜೇನುನೊಣದ</a:t>
            </a:r>
            <a:r>
              <a:rPr lang="en-IN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ಂತೆ</a:t>
            </a:r>
            <a:r>
              <a:rPr lang="en-IN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ಆಗಬೇಕು</a:t>
            </a:r>
            <a:endParaRPr lang="en-IN" b="1" u="sng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149127" cy="2894954"/>
          </a:xfrm>
        </p:spPr>
      </p:pic>
      <p:sp>
        <p:nvSpPr>
          <p:cNvPr id="4" name="TextBox 3"/>
          <p:cNvSpPr txBox="1"/>
          <p:nvPr/>
        </p:nvSpPr>
        <p:spPr>
          <a:xfrm>
            <a:off x="323528" y="4077072"/>
            <a:ext cx="7776864" cy="2463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ಜೇನ್ನೊಣವನ್ನು ತೆಗೆದುಕೊಳ್ಳಿ. ಅದು ಸಿಹಿಯೊಂದಿಗೆ ಮಾತ್ರ ಸಂಬಂಧವನ್ನಿಟ್ಟುಕೊಳ್ಳುತ್ತದೆ. ಯಾವ ಹೂವಿನಲ್ಲಿ ಮಕರಂದವಿದೆಯೋ ಆ ಹೂವಿನ ಬಳಿಗೆ ಮಾತ್ರ ಹೋಗುತ್ತದೆ. ಬೇರೆ </a:t>
            </a:r>
            <a:r>
              <a:rPr lang="en-I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ಸ್ಥಳಗಳ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ಬಗ್ಗೆ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ಆಕರ್ಷಣೆ ಅದಕ್ಕಿಲ್ಲ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ಅದು </a:t>
            </a:r>
            <a:r>
              <a:rPr lang="en-I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ಅಲ್ಲಿಗೆಲ್ಲ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ಹೋಗುವುದೇ ಇಲ್ಲ. ಹೀಗೆ ಅಸತ್ಯ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ಅಶಾಶ್ವತ</a:t>
            </a:r>
            <a:r>
              <a:rPr lang="en-IN" sz="24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ವಾದ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ಕಸದ ತೊಟ್ಟಿಯ</a:t>
            </a:r>
            <a:r>
              <a:rPr lang="en-IN" sz="24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ಂತಿರುವ</a:t>
            </a:r>
            <a:r>
              <a:rPr lang="en-IN" sz="2400" dirty="0"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k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ಇಂದ್ರಿಯ ಆಕರ್ಷಣೆಯ ಕಡೆಗೆ ಪೂರ್ತಿಯಾಗಿ ಒಲವನ್ನು ಕಳೆದುಕೊಳ್ಳಬೇಕು. 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- </a:t>
            </a:r>
            <a:r>
              <a:rPr lang="kn-IN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ಧ್ಯಾನ ವಾಹಿನಿ.</a:t>
            </a:r>
            <a:endParaRPr lang="en-IN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2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ನಾಮಸ್ಮರಣೆ</a:t>
            </a:r>
            <a:r>
              <a:rPr lang="e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/</a:t>
            </a:r>
            <a:r>
              <a:rPr lang="k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ಪ್ರಾರ್ಥನೆ</a:t>
            </a:r>
            <a:r>
              <a:rPr lang="e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ಯ</a:t>
            </a:r>
            <a:r>
              <a:rPr lang="kn-IN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ಮಹತ್ವ</a:t>
            </a:r>
            <a:endParaRPr lang="en-IN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4" name="Content Placeholder 3" descr="lord krishna dancing on serpent k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4419600" cy="4876800"/>
          </a:xfrm>
          <a:prstGeom prst="rect">
            <a:avLst/>
          </a:prstGeom>
        </p:spPr>
      </p:pic>
      <p:pic>
        <p:nvPicPr>
          <p:cNvPr id="5" name="Picture 4" descr="Tongu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0"/>
            <a:ext cx="3154548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590800"/>
            <a:ext cx="158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kn-IN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ಸಾಯಿರಾ</a:t>
            </a:r>
            <a:r>
              <a:rPr lang="en-IN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ಂ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4405610"/>
            <a:ext cx="3634680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ಸುಳ್ಳು ನುಡಿಯುವುದು</a:t>
            </a:r>
            <a:endParaRPr lang="en-IN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ನ್ನು</a:t>
            </a:r>
            <a:r>
              <a:rPr lang="e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ಟೀಕಿ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ಸುವು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ದು</a:t>
            </a:r>
            <a:endParaRPr lang="en-IN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ಬೇರೆಯವರನ್ನು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ನಿಂದಿಸುವುದು</a:t>
            </a:r>
            <a:endParaRPr lang="en-I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</a:t>
            </a:r>
            <a:r>
              <a:rPr lang="en-IN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ತಿಯಾದ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ಮಾತು</a:t>
            </a:r>
            <a:endParaRPr lang="en-IN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410200" y="3810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4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ಮಹಾನ್ ಋಷಿಗಳು/ಭಕ್ತರು 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8640960" cy="1130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ಭಾರತೀಯ ಇತಿಹಾಸ ಮತ್ತು ಸಂಸ್ಕೃತಿಯು ನಿರಂತರ ಪ್ರಾರ್ಥನೆ ಮತ್ತು ಧ್ಯಾನದಿಂದ ಮುಕ್ತಿ ಮತ್ತು ಚಿತ್ತಶುದ್ಧಿಯನ್ನು ಸಾಧಿಸಿದ ಉತ್ಕಟ ದೈವೀಭಕ್ತರಿಂದ ತುಂಬಿದೆ…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68" y="2017864"/>
            <a:ext cx="2444398" cy="20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796"/>
            <a:ext cx="1414149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3" y="1830796"/>
            <a:ext cx="1858144" cy="23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76547"/>
            <a:ext cx="1944216" cy="22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12300"/>
            <a:ext cx="3043867" cy="23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" y="2359149"/>
            <a:ext cx="2199465" cy="30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5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ಪ್ರಾರ್ಥನೆ </a:t>
            </a:r>
            <a:endParaRPr lang="en-IN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519959"/>
            <a:ext cx="8424936" cy="1841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ನಮ್ಮಲ್ಲಿ ಇಲ್ಲದಿ</a:t>
            </a:r>
            <a:r>
              <a:rPr lang="en-IN" sz="20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ರುವ</a:t>
            </a: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ಅಂದರೆ ಭಗವಂತನು ಮಾತ್ರ ಹೊಂದಿರುವ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/</a:t>
            </a: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ಅಥವಾ ನೀಡಬಹುದಾದ </a:t>
            </a:r>
            <a:r>
              <a:rPr lang="en-IN" sz="20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Sylfaen" panose="010A0502050306030303" pitchFamily="18" charset="0"/>
              </a:rPr>
              <a:t>ವಿಷಯ</a:t>
            </a: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ಗಳಿಗಾಗಿ ನಾವು ಪ್ರಾರ್ಥಿಸಬೇಕು  ಎಂದು ಸ್ವಾಮಿ ಹೇಳಿದ್ದಾರೆ…</a:t>
            </a: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ಪ್ರಯತ್ನದಿಂದ ಪಡೆಯಬಹುದಾದ ಪ್ರಾಪಂಚಿಕ ವಸ್ತುಗಳ ಬದಲು ಪರಮಾತ್ಮನ ಸ್ವತ್ತುಗಳಾದ -ಪ್ರೇಮ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ಶಾಂತಿ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ಧೈರ್ಯ ಮತ್ತು ಸಮಚಿತ್ತದಂತಹ ಶಾಶ್ವತ ಮೌಲ್ಯಗಳಿಗಾಗಿ ಪ್ರಾರ್ಥಿಸಬೇಕು ಎಂದು ಅವರು ಹೇಳುತ್ತಾರೆ.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2" y="476672"/>
            <a:ext cx="2520280" cy="376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520280" cy="37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</a:b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ಓಂ ಶ್ರೀ ಸಾಯಿರಾ</a:t>
            </a:r>
            <a: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ಂ</a:t>
            </a: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</a:b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IN" sz="6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6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ಧನ್ಯವಾದಗಳು </a:t>
            </a:r>
            <a:endParaRPr lang="en-IN" sz="6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6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ಜೈ ಸಾಯಿರಾ</a:t>
            </a:r>
            <a:r>
              <a:rPr lang="en-IN" sz="6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ಂ</a:t>
            </a:r>
            <a:endParaRPr lang="en-IN" sz="6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10B8-DA8A-48A0-9C4F-B3C706F3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kn-IN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kn-IN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FD69-3786-476B-839A-C00292B1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8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ವಾರದಲ್ಲೊ</a:t>
            </a:r>
            <a:r>
              <a:rPr lang="en-IN" sz="8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ಮ್ಮೆ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ಕುಟುಂಬದ ಸದಸ್ಯರೆಲ್ಲರೂ ಸೇರಿ ಭಜನೆ/ಪ್ರಾರ್ಥನೆಗಳಲ್ಲಿ ತೊಡಗಬೇಕು</a:t>
            </a:r>
            <a:endParaRPr lang="en-IN" sz="8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ಸಂಸ್ಥೆಯಿಂದ ನಡೆಸುವ ಬಾಲವಿಕಾಸದ ಕಾರ್ಯಕ್ರಮಗಳಲ್ಲಿ ಕುಟುಂಬದ ಮಕ್ಕಳು ಪಾಲ್ಗೊಳ್ಳಬೇಕು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ಸಂಸ್ಥೆಯು ನಡೆಸುವ ಭಜನೆ ಅಥವಾ ನಗರಸಂಕೀರ್ತನೆಗಳಲ್ಲಿ ತಿಂಗಳಿಗೊಮ್ಮೆಯಾದರೂ ಭಾಗವಹಿಸಬೇಕು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 ಸಮುದಾಯ ಸೇವೆ ಮತ್ತು ಇತರ ಕಾರ್ಯಕ್ರಮಗಳಲ್ಲಿ ಪಾಲ್ಗೊಳ್ಳಬೇಕು</a:t>
            </a:r>
            <a:endParaRPr lang="en-IN" sz="8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ಸಾಹಿತ್ಯವನ್ನು ನಿಯಮಿತವಾಗಿ ಅಧ್ಯಯನ ಮಾಡಬೇಕು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ಪ್ರತಿಯೊಬ್ಬರೊಡನೆಯೂ ಮೃದುವಾಗಿ</a:t>
            </a:r>
            <a:r>
              <a:rPr lang="e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ಪ್ರೇಮದಿಂದ ಮಾತನಾಡಬೇಕು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 ಬಗ್ಗೆ ಟೀಕಿಸಿ ಮಾತನಾಡುವದನ್ನು</a:t>
            </a:r>
            <a:r>
              <a:rPr lang="e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</a:t>
            </a:r>
            <a:r>
              <a:rPr lang="en-IN" sz="8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ರಲ್ಲೂ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ಅವರ ಅ</a:t>
            </a:r>
            <a:r>
              <a:rPr lang="en-IN" sz="8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ಪಸ್ಥತಿಯಲ್ಲಿ</a:t>
            </a:r>
            <a:r>
              <a:rPr lang="e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ಮಾಡಬಾರದು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"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</a:t>
            </a:r>
            <a:r>
              <a:rPr lang="en-IN" sz="8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ನಿಯಂತ್ರಣ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" ಎಂಬ ತತ್ವವನ್ನು ರೂಡಿಸಿಕೊಳ್ಳಬೇಕು ಹಾಗು ತತ್ವಾಚರಣೆಯಿಂದ ಆಗುವ ಯಾವುದೇ</a:t>
            </a:r>
            <a:r>
              <a:rPr lang="e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ಉಳಿತಾಯವನ್ನು ಮ</a:t>
            </a:r>
            <a:r>
              <a:rPr lang="en-IN" sz="8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ಕುಲದ ಸೇವೆಗಾಗಿ ಬಳಸಿಕೊಳ್ಳಬೇಕು</a:t>
            </a:r>
            <a:endParaRPr lang="en-IN" sz="8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846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ಅಷ್ಟಾಂಗ ಯೋಗ ಹಾಗು ಒಂಬತ್ತು ಅಂಶಗಳು </a:t>
            </a:r>
            <a:endParaRPr lang="en-IN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ಯಮ 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ನಿಯಮ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ಆಸನ 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0" lang="k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ಪ್ರಾಣಾಯಾಮ</a:t>
            </a:r>
            <a:r>
              <a:rPr kumimoji="0" lang="k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ಪ್ರತ್ಯಾಹಾರ 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ಧಾರಣ 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ಧ್ಯಾನ 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ಸಮಾಧಿ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980728"/>
            <a:ext cx="4680520" cy="5433467"/>
          </a:xfrm>
        </p:spPr>
        <p:txBody>
          <a:bodyPr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kumimoji="0" lang="kn-IN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kumimoji="0" lang="en-IN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ಕುಟುಂಬದ ಸದಸ್ಯರೆಲ್ಲರೂ  ಭಜನೆ/ಪ್ರಾರ್ಥನೆಗಳಲ್ಲಿ ತೊಡ</a:t>
            </a:r>
            <a:r>
              <a:rPr lang="en-IN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ಗುವಿಕೆ</a:t>
            </a:r>
            <a:endParaRPr kumimoji="0" lang="en-IN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ಬಾಲವಿಕಾಸ</a:t>
            </a:r>
            <a:r>
              <a:rPr lang="en-IN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ದಲ್ಲಿ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ಪಾಲ್ಗೊಳ್ಳುವಿಕೆ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ಸಮಿತಿಯ</a:t>
            </a:r>
            <a:r>
              <a:rPr lang="en-IN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ಕಾರ್ಯಗಳಲ್ಲಿ ಪಾಲ್ಗೊಳ್ಳುವಿಕೆ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ಸಮುದಾಯ ಸೇವೆ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</a:t>
            </a:r>
            <a:r>
              <a:rPr lang="e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ಅಧ್ಯಯನ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ಮೃದು</a:t>
            </a:r>
            <a:r>
              <a:rPr lang="en-IN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ವಾಗಿ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ಮಾತನಾಡುವುದು </a:t>
            </a:r>
            <a:r>
              <a:rPr lang="en-IN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ಮತ್ತು</a:t>
            </a:r>
            <a:r>
              <a:rPr lang="e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 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</a:t>
            </a:r>
            <a:r>
              <a:rPr lang="en-IN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ನ್ನು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ಟೀಕಿಸಿ ಮಾತನಾಡದಿರುವುದು</a:t>
            </a:r>
            <a:r>
              <a:rPr lang="k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ನಿಯಂತ್ರಣ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IN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23928" y="836712"/>
            <a:ext cx="0" cy="5472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ight Bracket 7"/>
          <p:cNvSpPr/>
          <p:nvPr/>
        </p:nvSpPr>
        <p:spPr>
          <a:xfrm>
            <a:off x="8460432" y="4149080"/>
            <a:ext cx="72008" cy="136815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Bracket 8"/>
          <p:cNvSpPr/>
          <p:nvPr/>
        </p:nvSpPr>
        <p:spPr>
          <a:xfrm>
            <a:off x="4637719" y="4221088"/>
            <a:ext cx="144016" cy="1296144"/>
          </a:xfrm>
          <a:prstGeom prst="lef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03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</a:b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ಮೂರು ಹಂತಗಳ</a:t>
            </a:r>
            <a: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ಸಾಧ</a:t>
            </a:r>
            <a:r>
              <a:rPr lang="en-IN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ನೆ</a:t>
            </a:r>
            <a:b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</a:br>
            <a:endParaRPr lang="en-IN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36662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                </a:t>
            </a:r>
          </a:p>
          <a:p>
            <a:pPr marL="0" indent="0" algn="ctr">
              <a:buNone/>
            </a:pPr>
            <a:r>
              <a:rPr lang="en-IN" sz="4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k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ಸಾಧನೆ</a:t>
            </a:r>
            <a:endParaRPr lang="en-IN" sz="4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96577" y="2126640"/>
            <a:ext cx="2333859" cy="1086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15214" y="2204864"/>
            <a:ext cx="15222" cy="114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0436" y="2132856"/>
            <a:ext cx="241782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356992"/>
            <a:ext cx="25922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ವೈ</a:t>
            </a: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ಯಕ್ತಿಕ ಸಾಧನೆ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3380153"/>
            <a:ext cx="169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ಕೌಟುಂಬಿಕ ಸಾಧನೆ</a:t>
            </a:r>
            <a:endParaRPr lang="en-IN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9353" y="3379143"/>
            <a:ext cx="2088232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n-IN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ಸಾಮಾಜಿಕ ಸಾಧನೆ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" y="4507283"/>
            <a:ext cx="2326077" cy="155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2" y="4507282"/>
            <a:ext cx="2640396" cy="148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11" y="4311099"/>
            <a:ext cx="2641650" cy="17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32" y="188640"/>
            <a:ext cx="4824536" cy="576064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I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kumimoji="0" lang="k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56984" cy="5832648"/>
          </a:xfrm>
        </p:spPr>
      </p:pic>
    </p:spTree>
    <p:extLst>
      <p:ext uri="{BB962C8B-B14F-4D97-AF65-F5344CB8AC3E}">
        <p14:creationId xmlns:p14="http://schemas.microsoft.com/office/powerpoint/2010/main" val="27453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569-6DA9-4021-A9D7-3CAB2E6E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DF42-928E-4415-A0B5-E588C5BA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ಓಂ ಶ್ರೀ ಸಾಯಿ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ರಾಂ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3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ಸತ್ಯೋಪನಿಷತ್</a:t>
            </a:r>
            <a:endParaRPr lang="en-IN" sz="3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ಪ್ರಶ್ನೆ: </a:t>
            </a: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ಲ್ ಕುಮಾರ್ : ಸ್ವಾಮಿ! ದೈನಂದಿನ ಜೀವನದಲ್ಲಿ ಸಾಧ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ನೆ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ಅನಿವಾರ್ಯವೇ</a:t>
            </a: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ಸ್ವಾಮಿ : ಹೌದು!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-&gt;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ಪಾತ್ರೆಗಳನ್ನು ಸ್ವ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ಚ್ಛವಾಗಿ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ರಿಸಲು ಪ್ರತಿದಿನ ನೀವು ಅವುಗಳನ್ನು ಉಜ್ಜಿ ತೊಳೆಯುತ್ತೀರಿ ತಾನೆ</a:t>
            </a: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?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-&gt;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ಭತ್ತ ಬೆಳೆಯಲು ಭತ್ತದ ಪೈರುಗಳಿಗೆ ದಿನಂಪ್ರತಿ ನೀರು ಹಾಯಿಸುತ್ತಿರಲೇಬೇಕು.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-&gt;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ಆಲದ ಹಾಗು ಬೇವಿನ ಮರಗಳಿಗೆ ದಿನಂಪ್ರತಿ ನೀರಿನ ಅವಶ್ಯಕತೆ ಇರುವುದಿಲ್ಲ.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ನಿಮ್ಮ ನಂಬಿಕೆಯು 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ಈಗ</a:t>
            </a: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ಚಿಕ್ಕ ಸಸ್ಯಗಳ ಬೇರುಗಳಂತಿದೆ. ಆ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ದ್ದರಿಂದ</a:t>
            </a:r>
            <a:r>
              <a:rPr lang="e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ಆ 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ನಂಬಿಕೆಯ ಬೇರುಗಳು ನಿಮ್ಮ ಹೃದಯದ </a:t>
            </a:r>
            <a:r>
              <a:rPr lang="en-IN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ಆಳಕ್ಕೆ</a:t>
            </a:r>
            <a:r>
              <a:rPr lang="kn-IN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ಹೋಗುವವರೆಗೆ ನೀವು ಪ್ರತಿದಿನ ಸಾಧನೆ ಮಾಡಬೇಕು.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85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02" y="116632"/>
            <a:ext cx="8229600" cy="64807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u="sng" dirty="0">
                <a:latin typeface="Arial Narrow" pitchFamily="34" charset="0"/>
              </a:rPr>
            </a:br>
            <a:br>
              <a:rPr lang="en-GB" u="sng" dirty="0">
                <a:latin typeface="Arial Narrow" pitchFamily="34" charset="0"/>
              </a:rPr>
            </a:br>
            <a:r>
              <a:rPr lang="en-IN" dirty="0" err="1">
                <a:solidFill>
                  <a:srgbClr val="002060"/>
                </a:solidFill>
                <a:latin typeface="Calibri" panose="020F0502020204030204" pitchFamily="34" charset="0"/>
                <a:cs typeface="Tunga" panose="020B0502040204020203" pitchFamily="34" charset="0"/>
              </a:rPr>
              <a:t>ದೈನಂದಿನ</a:t>
            </a:r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ಸಾಧನೆ ಏಕೆ </a:t>
            </a:r>
            <a:r>
              <a:rPr lang="en-IN" sz="4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ಬೇಕು</a:t>
            </a:r>
            <a: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?</a:t>
            </a:r>
            <a:br>
              <a:rPr lang="e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</a:br>
            <a:br>
              <a:rPr lang="en-GB" dirty="0">
                <a:solidFill>
                  <a:srgbClr val="002060"/>
                </a:solidFill>
                <a:latin typeface="Arial Narrow" pitchFamily="34" charset="0"/>
              </a:rPr>
            </a:br>
            <a:endParaRPr lang="en-IN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4761"/>
            <a:ext cx="3384376" cy="3162235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3893607" cy="29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674" y="4797152"/>
            <a:ext cx="7704856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ಸ್ವಾಮಿ ಹೇಳಿದಂತೆ</a:t>
            </a:r>
            <a:r>
              <a:rPr lang="e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ನಮ್ಮ ಶರೀರವನ್ನು ಶುಚಿಯಾಗಿರಿಸಿಕೊಳ್ಳಲು ನಾವು 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ಪ್ರತಿದಿನ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ಕೈಗಳನ್ನು ತೊಳೆದುಕೊಳ್ಳುತ್ತೇವೆ ಹಾಗು ಸ್ನಾನ ಮಾಡುತ್ತೇವೆ. ಅದೇ ರೀತಿ ಮನ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ಸ್ಸಿನ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ಶು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ಚಿಗಾಗಿ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ಪ್ರತಿದಿನ ಪ್ರಾರ್ಥನೆ ಮತ್ತು ಧ್ಯಾನ</a:t>
            </a:r>
            <a:r>
              <a:rPr lang="e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ಮಾಡುವುದು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ಅವಶ್ಯಕ</a:t>
            </a:r>
            <a:endParaRPr lang="en-IN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9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0" lang="en-I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kumimoji="0" lang="k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00600"/>
          </a:xfrm>
        </p:spPr>
        <p:txBody>
          <a:bodyPr/>
          <a:lstStyle/>
          <a:p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ಪ್ರಾರ್ಥನೆ ಮತ್ತು ಧ್ಯಾನವು ಚಿತ್ತಶುದ್ಧಿಗಾಗಿ ಮಾಡುವ ಆಧ್ಯಾತ್ಮಿಕ ಅಭ್ಯಾಸಗಳಾಗಿವೆ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ಉದ್ವೇಗಗಳು</a:t>
            </a:r>
            <a:r>
              <a:rPr lang="e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ಪ್ರಚೋದನೆಗಳು ಮತ್ತು ವಾಸ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ನೆ</a:t>
            </a:r>
            <a:r>
              <a:rPr lang="kn-IN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ಗಳಿಂದ  ಮನಸ್ಸನ್ನು ಮುಕ್ತ</a:t>
            </a:r>
            <a:r>
              <a:rPr lang="en-IN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ವಾಗಿರಿಸಲು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0" y="2656334"/>
            <a:ext cx="2944887" cy="362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8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n-I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ಮನಸ್ಸಿನ ಮೂರು ದೋಷಗಳು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n-I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ಮಲ</a:t>
            </a:r>
            <a:endParaRPr lang="en-IN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ವಿಕ್ಷೇಪ</a:t>
            </a:r>
            <a:r>
              <a:rPr lang="kn-IN" sz="3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lang="en-IN" sz="3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3. </a:t>
            </a:r>
            <a:r>
              <a:rPr lang="kn-I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ಆವರಣ</a:t>
            </a:r>
            <a:endParaRPr lang="en-IN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ಈ ದೋಷಗಳಲ್ಲಿ </a:t>
            </a:r>
            <a:r>
              <a:rPr lang="e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2</a:t>
            </a:r>
            <a:r>
              <a:rPr lang="k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ನೇ ಅಂಶವಾದ ವಿಕ್ಷೇಪವು ಮನಸ್ಸಿನ ಅಸ್ಥಿರತೆಯಾಗಿದೆ</a:t>
            </a:r>
            <a:r>
              <a:rPr lang="en-IN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.</a:t>
            </a:r>
            <a:r>
              <a:rPr lang="e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k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ಇದನ್ನು ಧ್ಯಾನ</a:t>
            </a:r>
            <a:r>
              <a:rPr lang="e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ಪ್ರಾರ್ಥನೆ ಮತ್ತು ನಾಮಸ್ಮರಣೆಗಳಿಂದ ಶಾಂತ ಹಾಗು ಸ್ಥಿರಗೊಳಿಸಬಹುದು</a:t>
            </a:r>
            <a:r>
              <a:rPr lang="en-IN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.</a:t>
            </a:r>
            <a:r>
              <a:rPr lang="en-IN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 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24" y="1141216"/>
            <a:ext cx="3123803" cy="286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5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600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INCHARA</vt:lpstr>
      <vt:lpstr>Tunga</vt:lpstr>
      <vt:lpstr>Office Theme</vt:lpstr>
      <vt:lpstr> Nine Point Code of Conduct </vt:lpstr>
      <vt:lpstr>ಒಂಬತ್ತು ಅಂಶಗಳ ನೀತಿ ಸಂಹಿತೆ</vt:lpstr>
      <vt:lpstr>ಅಷ್ಟಾಂಗ ಯೋಗ ಹಾಗು ಒಂಬತ್ತು ಅಂಶಗಳು </vt:lpstr>
      <vt:lpstr> ಮೂರು ಹಂತಗಳ ಸಾಧನೆ </vt:lpstr>
      <vt:lpstr>ಪ್ರತಿನಿತ್ಯ ಧ್ಯಾನ ಮತ್ತು ಪ್ರಾರ್ಥನೆ</vt:lpstr>
      <vt:lpstr>PowerPoint Presentation</vt:lpstr>
      <vt:lpstr>  ದೈನಂದಿನ ಸಾಧನೆ ಏಕೆ ಬೇಕು?  </vt:lpstr>
      <vt:lpstr>ಪ್ರತಿನಿತ್ಯ ಧ್ಯಾನ ಮತ್ತು ಪ್ರಾರ್ಥನೆ</vt:lpstr>
      <vt:lpstr>ಮನಸ್ಸಿನ ಮೂರು ದೋಷಗಳು</vt:lpstr>
      <vt:lpstr>ಪ್ರತಿದಿನ ಏನನ್ನು ಮಾಡಬೇಕು?</vt:lpstr>
      <vt:lpstr>ಪ್ರಾರ್ಥನೆ ಮತ್ತು ಧ್ಯಾನವೇಕೆ ಬೇಕು?</vt:lpstr>
      <vt:lpstr> ನಾವು ನೊಣಗಳಂತೆ ಆಗಬಾರದು… …</vt:lpstr>
      <vt:lpstr>ನಾವು ಜೇನುನೊಣದಂತೆ ಆಗಬೇಕು</vt:lpstr>
      <vt:lpstr>ನಾಮಸ್ಮರಣೆ/ಪ್ರಾರ್ಥನೆಯ ಮಹತ್ವ</vt:lpstr>
      <vt:lpstr>ಮಹಾನ್ ಋಷಿಗಳು/ಭಕ್ತರು </vt:lpstr>
      <vt:lpstr>ಪ್ರಾರ್ಥನೆ </vt:lpstr>
      <vt:lpstr> ಓಂ ಶ್ರೀ ಸಾಯಿರಾಂ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Nine Point Code of Conduct</dc:title>
  <dc:creator>HP</dc:creator>
  <cp:lastModifiedBy>Shashidhar Shankara</cp:lastModifiedBy>
  <cp:revision>62</cp:revision>
  <dcterms:created xsi:type="dcterms:W3CDTF">2022-03-16T08:25:43Z</dcterms:created>
  <dcterms:modified xsi:type="dcterms:W3CDTF">2022-03-23T10:41:34Z</dcterms:modified>
</cp:coreProperties>
</file>