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1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675D5-69D7-4D62-84A8-38186E5E86C3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E53F2-383B-4EE1-8C6B-25C80FDE94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BE5FC0-0252-4386-AF39-D6750F8C2200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8AF0DE6-65EE-4B4A-8C87-09B340C06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E5FC0-0252-4386-AF39-D6750F8C2200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F0DE6-65EE-4B4A-8C87-09B340C06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1BE5FC0-0252-4386-AF39-D6750F8C2200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8AF0DE6-65EE-4B4A-8C87-09B340C06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E5FC0-0252-4386-AF39-D6750F8C2200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F0DE6-65EE-4B4A-8C87-09B340C06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BE5FC0-0252-4386-AF39-D6750F8C2200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8AF0DE6-65EE-4B4A-8C87-09B340C06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E5FC0-0252-4386-AF39-D6750F8C2200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F0DE6-65EE-4B4A-8C87-09B340C06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E5FC0-0252-4386-AF39-D6750F8C2200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F0DE6-65EE-4B4A-8C87-09B340C06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E5FC0-0252-4386-AF39-D6750F8C2200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F0DE6-65EE-4B4A-8C87-09B340C06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BE5FC0-0252-4386-AF39-D6750F8C2200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F0DE6-65EE-4B4A-8C87-09B340C06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E5FC0-0252-4386-AF39-D6750F8C2200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F0DE6-65EE-4B4A-8C87-09B340C06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E5FC0-0252-4386-AF39-D6750F8C2200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F0DE6-65EE-4B4A-8C87-09B340C066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1BE5FC0-0252-4386-AF39-D6750F8C2200}" type="datetimeFigureOut">
              <a:rPr lang="en-US" smtClean="0"/>
              <a:pPr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8AF0DE6-65EE-4B4A-8C87-09B340C06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2" name="AutoShape 2" descr="Vahini satsangs- Sri Sathya Sai Baba- Introduction | Premaarp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sathya-sai-vah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10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32" y="3857628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n-IN" sz="6000" b="1" dirty="0" smtClean="0">
                <a:solidFill>
                  <a:schemeClr val="bg1"/>
                </a:solidFill>
              </a:rPr>
              <a:t>ಸತ್ಯಸಾಯಿ ವಾಹಿನಿ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kn-IN" dirty="0" smtClean="0"/>
              <a:t>ಅಧ್ಯಾಯ </a:t>
            </a:r>
            <a:r>
              <a:rPr lang="en-US" dirty="0" smtClean="0"/>
              <a:t>8-</a:t>
            </a:r>
            <a:r>
              <a:rPr lang="kn-IN" dirty="0" smtClean="0"/>
              <a:t>ಬಂಧನ</a:t>
            </a:r>
            <a:endParaRPr lang="en-US" dirty="0"/>
          </a:p>
        </p:txBody>
      </p:sp>
      <p:pic>
        <p:nvPicPr>
          <p:cNvPr id="4" name="Content Placeholder 3" descr="full77.jpg"/>
          <p:cNvPicPr>
            <a:picLocks noGrp="1" noChangeAspect="1"/>
          </p:cNvPicPr>
          <p:nvPr>
            <p:ph idx="1"/>
          </p:nvPr>
        </p:nvPicPr>
        <p:blipFill>
          <a:blip r:embed="rId2"/>
          <a:srcRect l="21800" r="29413"/>
          <a:stretch>
            <a:fillRect/>
          </a:stretch>
        </p:blipFill>
        <p:spPr>
          <a:xfrm>
            <a:off x="6500794" y="0"/>
            <a:ext cx="26432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643050"/>
            <a:ext cx="6429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ಮನುಷ್ಯ ಯಾರು</a:t>
            </a:r>
            <a:r>
              <a:rPr lang="en-US" sz="3600" dirty="0" smtClean="0"/>
              <a:t> ?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ಪ್ರಪಂಚದಲ್ಲಿ ಕಷ್ಟ ಮೋಸ ಯಾಕೆ</a:t>
            </a:r>
            <a:r>
              <a:rPr lang="en-US" sz="3600" dirty="0" smtClean="0"/>
              <a:t> ?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ದೇಹ ತ್ಯಾಗ ಮತ್ತು ಮುಂದಿನ ಪ್ರಯಾಣ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kn-IN" dirty="0" smtClean="0"/>
              <a:t>ಅಧ್ಯಾಯ</a:t>
            </a:r>
            <a:r>
              <a:rPr lang="en-US" dirty="0" smtClean="0"/>
              <a:t> 9-</a:t>
            </a:r>
            <a:r>
              <a:rPr lang="kn-IN" dirty="0" smtClean="0"/>
              <a:t>ಒಂದರೊಡನೆ ಒಂದಾಗುವುದು </a:t>
            </a:r>
            <a:endParaRPr lang="en-US" dirty="0"/>
          </a:p>
        </p:txBody>
      </p:sp>
      <p:pic>
        <p:nvPicPr>
          <p:cNvPr id="5" name="Content Placeholder 4" descr="full71.jpg"/>
          <p:cNvPicPr>
            <a:picLocks noGrp="1" noChangeAspect="1"/>
          </p:cNvPicPr>
          <p:nvPr>
            <p:ph idx="1"/>
          </p:nvPr>
        </p:nvPicPr>
        <p:blipFill>
          <a:blip r:embed="rId2"/>
          <a:srcRect l="35353" t="16307" r="40265"/>
          <a:stretch>
            <a:fillRect/>
          </a:stretch>
        </p:blipFill>
        <p:spPr>
          <a:xfrm>
            <a:off x="7236000" y="0"/>
            <a:ext cx="1908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0" y="1500174"/>
            <a:ext cx="6929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ಭಗವಂತ ಪರಿಪೂರ್ಣ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ಮೂರು ವೇದಾಂತ ದರ್ಶನ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ಇಷ್ಟೊಂದು ಜೀವಿಗಳು ಹೇಗೆ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kn-IN" dirty="0" smtClean="0"/>
              <a:t>ಅಧ್ಯಾಯ </a:t>
            </a:r>
            <a:r>
              <a:rPr lang="en-US" dirty="0" smtClean="0"/>
              <a:t>10-</a:t>
            </a:r>
            <a:r>
              <a:rPr lang="kn-IN" dirty="0" smtClean="0"/>
              <a:t>ಯೋಗಿಗಳು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ull55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232" r="32681" b="7269"/>
          <a:stretch>
            <a:fillRect/>
          </a:stretch>
        </p:blipFill>
        <p:spPr>
          <a:xfrm>
            <a:off x="6643670" y="0"/>
            <a:ext cx="250033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643050"/>
            <a:ext cx="6500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ಅದ್ವೈತ, ವಿಶಿಷ್ಟಾದ್ವೈತ, ದ್ವೈತ ಸಿದ್ಧಾಂತ</a:t>
            </a:r>
            <a:r>
              <a:rPr lang="en-US" sz="36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ಯೋಗ ಎಂದರೇನು? 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ಕರ್ಮ ಭಕ್ತಿ ಜ್ಞಾನ ರಾಜಯೋಗ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kn-IN" dirty="0" smtClean="0"/>
              <a:t>ಅಧ್ಯಾಯ </a:t>
            </a:r>
            <a:r>
              <a:rPr lang="en-US" dirty="0" smtClean="0"/>
              <a:t>11-12-22-23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7239000" cy="48463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kn-IN" sz="3600" dirty="0" smtClean="0"/>
              <a:t>ವೇದಗಳಲ್ಲಿನ ಮೌಲ್ಯ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kn-IN" sz="3600" dirty="0" smtClean="0"/>
              <a:t>4 ವೇದಗಳು ಮತ್ತು ಅದರ ಸ್ವರೂಪ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kn-IN" sz="3600" dirty="0" smtClean="0"/>
              <a:t>ಅಪೌರುಷೇಯ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kn-IN" sz="3600" dirty="0" smtClean="0"/>
              <a:t>ಸ್ವಪ್ರಮಾಣ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kn-IN" sz="3600" dirty="0" smtClean="0"/>
              <a:t>ಸಂಸ್ಕೃತ ಭಾಷೆಯ ಮಹತ್ವ</a:t>
            </a:r>
            <a:endParaRPr lang="en-US" sz="3600" dirty="0" smtClean="0"/>
          </a:p>
        </p:txBody>
      </p:sp>
      <p:pic>
        <p:nvPicPr>
          <p:cNvPr id="4" name="Content Placeholder 3" descr="full1.jpg"/>
          <p:cNvPicPr>
            <a:picLocks noChangeAspect="1"/>
          </p:cNvPicPr>
          <p:nvPr/>
        </p:nvPicPr>
        <p:blipFill>
          <a:blip r:embed="rId2"/>
          <a:srcRect l="16558" r="24737"/>
          <a:stretch>
            <a:fillRect/>
          </a:stretch>
        </p:blipFill>
        <p:spPr>
          <a:xfrm>
            <a:off x="6357918" y="0"/>
            <a:ext cx="27860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kn-IN" dirty="0" smtClean="0"/>
              <a:t>ಅಧ್ಯಾಯ </a:t>
            </a:r>
            <a:r>
              <a:rPr lang="en-US" dirty="0" smtClean="0"/>
              <a:t>11-12-22-23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0"/>
            <a:ext cx="7239000" cy="48463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kn-IN" sz="3600" dirty="0" smtClean="0"/>
              <a:t>ಸ್ಮೃತಿ ಮತ್ತು ಪುರಾಣಗಳು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kn-IN" sz="3600" dirty="0" smtClean="0"/>
              <a:t>ಪ್ರಸ್ಥಾನತ್ರಯ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kn-IN" sz="3600" dirty="0" smtClean="0"/>
              <a:t>ಅದ್ವೈತ ವಿಶಿಷ್ಟಾದ್ವೈತ ದ್ವೈತ ತತ್ವದ ವಿವರಗಳು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kn-IN" sz="3600" dirty="0" smtClean="0"/>
              <a:t>ಯೋಗಾಭ್ಯಾಸದ ಮಹತ್ವ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kn-IN" sz="3600" dirty="0" smtClean="0"/>
              <a:t>ಭಾರತೀಯರ ಕೊಡುಗೆ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kn-IN" sz="3600" dirty="0" smtClean="0"/>
              <a:t>ಯಜ್ಞ ಯಾಗದ ಮಹತ್ವ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4" name="Content Placeholder 3" descr="full2.jpg"/>
          <p:cNvPicPr>
            <a:picLocks noChangeAspect="1"/>
          </p:cNvPicPr>
          <p:nvPr/>
        </p:nvPicPr>
        <p:blipFill>
          <a:blip r:embed="rId2"/>
          <a:srcRect l="15372" r="36976"/>
          <a:stretch>
            <a:fillRect/>
          </a:stretch>
        </p:blipFill>
        <p:spPr>
          <a:xfrm>
            <a:off x="6929422" y="48560"/>
            <a:ext cx="2214578" cy="680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kn-IN" dirty="0" smtClean="0"/>
              <a:t>ಅಧ್ಯಾಯ </a:t>
            </a:r>
            <a:r>
              <a:rPr lang="en-US" dirty="0" smtClean="0"/>
              <a:t>13-</a:t>
            </a:r>
            <a:r>
              <a:rPr lang="kn-IN" sz="4000" dirty="0" smtClean="0"/>
              <a:t> ಗುರುವಾಗಿ ಅವತಾರ ಪುರುಷ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7239000" cy="48463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kn-IN" sz="3600" dirty="0" smtClean="0"/>
              <a:t>ನಿರ್ಗುಣ ನಿರಾಕಾರ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kn-IN" sz="3600" dirty="0" smtClean="0"/>
              <a:t>ಅವತಾರ ವಿಧಗಳು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kn-IN" sz="3600" dirty="0" smtClean="0"/>
              <a:t>ಅವತಾರ ಸಂದೇಶ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kn-IN" sz="3600" dirty="0" smtClean="0"/>
              <a:t>ಇತರೇ ಪ್ರವಾದಿಗಳ ಸಂದೇಶ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kn-IN" sz="3600" dirty="0" smtClean="0"/>
              <a:t>ಮೃತ್ಯು ಎಂದರೇನು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pic>
        <p:nvPicPr>
          <p:cNvPr id="4" name="Content Placeholder 3" descr="full33.jpg"/>
          <p:cNvPicPr>
            <a:picLocks noChangeAspect="1"/>
          </p:cNvPicPr>
          <p:nvPr/>
        </p:nvPicPr>
        <p:blipFill>
          <a:blip r:embed="rId2"/>
          <a:srcRect l="26876" t="17375" r="36243" b="-5164"/>
          <a:stretch>
            <a:fillRect/>
          </a:stretch>
        </p:blipFill>
        <p:spPr>
          <a:xfrm>
            <a:off x="6929454" y="-2"/>
            <a:ext cx="2214546" cy="73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>
            <a:normAutofit/>
          </a:bodyPr>
          <a:lstStyle/>
          <a:p>
            <a:r>
              <a:rPr lang="kn-IN" dirty="0" smtClean="0"/>
              <a:t>ಅಧ್ಯಾಯ </a:t>
            </a:r>
            <a:r>
              <a:rPr lang="en-US" dirty="0" smtClean="0"/>
              <a:t>14-</a:t>
            </a:r>
            <a:r>
              <a:rPr lang="kn-IN" dirty="0" smtClean="0"/>
              <a:t> ಇದು ಮತ್ತು ಅದು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n-IN" sz="3600" dirty="0" smtClean="0"/>
              <a:t>ನಾನು ಯಾರು ?</a:t>
            </a:r>
            <a:endParaRPr lang="en-US" sz="3600" dirty="0" smtClean="0"/>
          </a:p>
          <a:p>
            <a:r>
              <a:rPr lang="kn-IN" sz="3600" dirty="0" smtClean="0"/>
              <a:t>ಜನಕ ಮಹಾರಾಜ </a:t>
            </a:r>
            <a:endParaRPr lang="en-US" sz="3600" dirty="0" smtClean="0"/>
          </a:p>
          <a:p>
            <a:r>
              <a:rPr lang="kn-IN" sz="3600" dirty="0" smtClean="0"/>
              <a:t>ರಮಣ ಮಹರ್ಷಿ</a:t>
            </a:r>
            <a:endParaRPr lang="en-US" sz="3600" dirty="0" smtClean="0"/>
          </a:p>
          <a:p>
            <a:r>
              <a:rPr lang="kn-IN" sz="3600" dirty="0" smtClean="0"/>
              <a:t>ಕನಕದಾಸ</a:t>
            </a:r>
            <a:endParaRPr lang="en-US" sz="3600" dirty="0" smtClean="0"/>
          </a:p>
          <a:p>
            <a:r>
              <a:rPr lang="kn-IN" sz="3600" dirty="0" smtClean="0"/>
              <a:t>ಬುದ್ಧ</a:t>
            </a:r>
            <a:endParaRPr lang="en-US" sz="3600" dirty="0" smtClean="0"/>
          </a:p>
          <a:p>
            <a:r>
              <a:rPr lang="kn-IN" sz="3600" dirty="0" smtClean="0"/>
              <a:t>ಸ್ವಾಮಿ ಉದಾಹರಣೆಗಳು</a:t>
            </a:r>
            <a:endParaRPr lang="en-US" sz="3600" dirty="0"/>
          </a:p>
        </p:txBody>
      </p:sp>
      <p:pic>
        <p:nvPicPr>
          <p:cNvPr id="4" name="Content Placeholder 3" descr="full35.jpg"/>
          <p:cNvPicPr>
            <a:picLocks noChangeAspect="1"/>
          </p:cNvPicPr>
          <p:nvPr/>
        </p:nvPicPr>
        <p:blipFill>
          <a:blip r:embed="rId2"/>
          <a:srcRect l="19102" t="6511" r="33144"/>
          <a:stretch>
            <a:fillRect/>
          </a:stretch>
        </p:blipFill>
        <p:spPr>
          <a:xfrm>
            <a:off x="6643670" y="0"/>
            <a:ext cx="25003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kn-IN" dirty="0" smtClean="0"/>
              <a:t>ಅಧ್ಯಾಯ </a:t>
            </a:r>
            <a:r>
              <a:rPr lang="en-US" dirty="0" smtClean="0"/>
              <a:t>15-</a:t>
            </a:r>
            <a:r>
              <a:rPr lang="kn-IN" dirty="0" smtClean="0"/>
              <a:t>ಮಟ್ಟಗಳು ಮತ್ತು ಹಂತಗಳು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7239000" cy="4846320"/>
          </a:xfrm>
        </p:spPr>
        <p:txBody>
          <a:bodyPr>
            <a:normAutofit/>
          </a:bodyPr>
          <a:lstStyle/>
          <a:p>
            <a:r>
              <a:rPr lang="kn-IN" sz="3600" dirty="0" smtClean="0"/>
              <a:t>ಹಿಂದುಗಳ ಮೂಢನಂಬಿಕೆ ಬಹುದೇವತಾ ಘರ್ಷಣೆಗೆ ಕಾರಣ</a:t>
            </a:r>
            <a:endParaRPr lang="en-US" sz="3600" dirty="0" smtClean="0"/>
          </a:p>
          <a:p>
            <a:r>
              <a:rPr lang="kn-IN" sz="3600" dirty="0" smtClean="0"/>
              <a:t>ಸ್ವಾರ್ಥ ಪ್ರಯೋಜನ</a:t>
            </a:r>
            <a:endParaRPr lang="en-US" sz="3600" dirty="0" smtClean="0"/>
          </a:p>
          <a:p>
            <a:r>
              <a:rPr lang="kn-IN" sz="3600" dirty="0" smtClean="0"/>
              <a:t>ನಂಬಿಕೆಗಳು ಮತ್ತು ಆಚರಣೆ</a:t>
            </a:r>
            <a:endParaRPr lang="en-US" sz="3600" dirty="0"/>
          </a:p>
        </p:txBody>
      </p:sp>
      <p:pic>
        <p:nvPicPr>
          <p:cNvPr id="4" name="Content Placeholder 3" descr="full39.jpg"/>
          <p:cNvPicPr>
            <a:picLocks noChangeAspect="1"/>
          </p:cNvPicPr>
          <p:nvPr/>
        </p:nvPicPr>
        <p:blipFill>
          <a:blip r:embed="rId2"/>
          <a:srcRect l="37246" t="7621" r="29096" b="15263"/>
          <a:stretch>
            <a:fillRect/>
          </a:stretch>
        </p:blipFill>
        <p:spPr>
          <a:xfrm>
            <a:off x="7072330" y="0"/>
            <a:ext cx="20716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kn-IN" dirty="0" smtClean="0"/>
              <a:t>ಅಧ್ಯಾಯ </a:t>
            </a:r>
            <a:r>
              <a:rPr lang="en-US" dirty="0" smtClean="0"/>
              <a:t>16-</a:t>
            </a:r>
            <a:r>
              <a:rPr lang="kn-IN" dirty="0" smtClean="0"/>
              <a:t>ಮಾನವ ಮತ್ತು ದೇವ</a:t>
            </a:r>
            <a:endParaRPr lang="en-US" dirty="0"/>
          </a:p>
        </p:txBody>
      </p:sp>
      <p:pic>
        <p:nvPicPr>
          <p:cNvPr id="4" name="Content Placeholder 3" descr="full49.jpg"/>
          <p:cNvPicPr>
            <a:picLocks noGrp="1" noChangeAspect="1"/>
          </p:cNvPicPr>
          <p:nvPr>
            <p:ph idx="1"/>
          </p:nvPr>
        </p:nvPicPr>
        <p:blipFill>
          <a:blip r:embed="rId2"/>
          <a:srcRect l="29298" r="24921"/>
          <a:stretch>
            <a:fillRect/>
          </a:stretch>
        </p:blipFill>
        <p:spPr>
          <a:xfrm>
            <a:off x="7072330" y="-1"/>
            <a:ext cx="2071671" cy="6830417"/>
          </a:xfrm>
        </p:spPr>
      </p:pic>
      <p:sp>
        <p:nvSpPr>
          <p:cNvPr id="5" name="TextBox 4"/>
          <p:cNvSpPr txBox="1"/>
          <p:nvPr/>
        </p:nvSpPr>
        <p:spPr>
          <a:xfrm>
            <a:off x="0" y="1714488"/>
            <a:ext cx="6858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ಧರ್ಮ ಸೇತುವೆ ಆಗಬೇಕು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ಇತರೆ ಧರ್ಮಗಳು ಅದರ ಪ್ರವಾದಿಗಳ ಹೆಸರಿನಲ್ಲಿ ಇದೆ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ಸನಾತನ ಧರ್ಮ ಯಾರು ಕಂಡು ಹಿಡಿದಿದ್ದು</a:t>
            </a:r>
            <a:r>
              <a:rPr lang="en-US" sz="3600" dirty="0" smtClean="0"/>
              <a:t> ?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ಮೋಕ್ಷದ ಚಿಂತನೆ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ಗ್ರಂಥದ ಅವಹೇಳನ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kn-IN" dirty="0" smtClean="0"/>
              <a:t>ಅಧ್ಯಾಯ </a:t>
            </a:r>
            <a:r>
              <a:rPr lang="en-US" dirty="0" smtClean="0"/>
              <a:t>17</a:t>
            </a:r>
            <a:r>
              <a:rPr lang="kn-IN" sz="4000" dirty="0" smtClean="0"/>
              <a:t> ಮತ್ತು </a:t>
            </a: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4" name="Content Placeholder 3" descr="full77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075" r="34687"/>
          <a:stretch>
            <a:fillRect/>
          </a:stretch>
        </p:blipFill>
        <p:spPr>
          <a:xfrm>
            <a:off x="7072298" y="0"/>
            <a:ext cx="2071702" cy="6858038"/>
          </a:xfrm>
        </p:spPr>
      </p:pic>
      <p:sp>
        <p:nvSpPr>
          <p:cNvPr id="5" name="TextBox 4"/>
          <p:cNvSpPr txBox="1"/>
          <p:nvPr/>
        </p:nvSpPr>
        <p:spPr>
          <a:xfrm>
            <a:off x="214282" y="1571612"/>
            <a:ext cx="678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ವರ್ಣ ಮತ್ತು ಜಾತಿಯ ನಡುವೆ ಇರುವ ವ್ಯತ್ಯಾಸ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ಆಧುನಿಕರ ಸಂಶಯ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96811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15206" cy="6858000"/>
          </a:xfrm>
        </p:spPr>
      </p:pic>
      <p:pic>
        <p:nvPicPr>
          <p:cNvPr id="5" name="Content Placeholder 4" descr="full71.jpg"/>
          <p:cNvPicPr>
            <a:picLocks noChangeAspect="1"/>
          </p:cNvPicPr>
          <p:nvPr/>
        </p:nvPicPr>
        <p:blipFill>
          <a:blip r:embed="rId3"/>
          <a:srcRect l="35353" t="16307" r="40265"/>
          <a:stretch>
            <a:fillRect/>
          </a:stretch>
        </p:blipFill>
        <p:spPr>
          <a:xfrm>
            <a:off x="7236000" y="0"/>
            <a:ext cx="190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n-IN" sz="4400" b="1" dirty="0" smtClean="0">
                <a:solidFill>
                  <a:srgbClr val="C00000"/>
                </a:solidFill>
              </a:rPr>
              <a:t>ಭಾರತೀಯ ಪರಮಾರ್ಥ ವಾಹಿನಿ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1643050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kn-IN" sz="3600" dirty="0" smtClean="0">
                <a:solidFill>
                  <a:srgbClr val="002060"/>
                </a:solidFill>
              </a:rPr>
              <a:t>ಭಾರತ ವೆಂದರೇನು ?</a:t>
            </a:r>
            <a:endParaRPr lang="en-US" sz="3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kn-IN" sz="3600" dirty="0" smtClean="0">
                <a:solidFill>
                  <a:srgbClr val="002060"/>
                </a:solidFill>
              </a:rPr>
              <a:t>ಪರಮಾರ್ಥ ಎಂದರೇನು ?</a:t>
            </a:r>
            <a:endParaRPr lang="en-US" sz="3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kn-IN" sz="3600" dirty="0" smtClean="0">
                <a:solidFill>
                  <a:srgbClr val="002060"/>
                </a:solidFill>
              </a:rPr>
              <a:t>ಹಿಂದೂ ಎಂದರೇನು ?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kn-IN" dirty="0" smtClean="0"/>
              <a:t>ಅಧ್ಯಾಯ </a:t>
            </a:r>
            <a:r>
              <a:rPr lang="en-US" dirty="0" smtClean="0"/>
              <a:t>18-</a:t>
            </a:r>
            <a:r>
              <a:rPr lang="kn-IN" dirty="0" smtClean="0"/>
              <a:t>ಕಾರ್ಯ ಮತ್ತು ಕರ್ಮ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0"/>
            <a:ext cx="7239000" cy="4846320"/>
          </a:xfrm>
        </p:spPr>
        <p:txBody>
          <a:bodyPr>
            <a:normAutofit/>
          </a:bodyPr>
          <a:lstStyle/>
          <a:p>
            <a:r>
              <a:rPr lang="kn-IN" sz="3600" dirty="0" smtClean="0"/>
              <a:t>ಕರ್ಮ ಎಂದರೇನು ?</a:t>
            </a:r>
            <a:endParaRPr lang="en-US" sz="3600" dirty="0" smtClean="0"/>
          </a:p>
          <a:p>
            <a:r>
              <a:rPr lang="kn-IN" sz="3600" dirty="0" smtClean="0"/>
              <a:t>ಪ್ರಾರಬ್ಧ ಆಗಾಮಿ ಸಂಚಿತ</a:t>
            </a:r>
            <a:endParaRPr lang="en-US" sz="3600" dirty="0" smtClean="0"/>
          </a:p>
          <a:p>
            <a:r>
              <a:rPr lang="kn-IN" sz="3600" dirty="0" smtClean="0"/>
              <a:t>ನಮ್ಮ ಕೈಯಲ್ಲಿ ಏಕೆ ತಪ್ಪನ್ನು ಮಾಡಿಸಿ ಕರ್ಮವನ್ನು ಅನುಭವಿಸುವ ಹಾಗೆ ಮಾಡುವುದು</a:t>
            </a:r>
            <a:endParaRPr lang="en-US" sz="3600" dirty="0"/>
          </a:p>
        </p:txBody>
      </p:sp>
      <p:pic>
        <p:nvPicPr>
          <p:cNvPr id="5" name="Content Placeholder 4" descr="full71.jpg"/>
          <p:cNvPicPr>
            <a:picLocks noChangeAspect="1"/>
          </p:cNvPicPr>
          <p:nvPr/>
        </p:nvPicPr>
        <p:blipFill>
          <a:blip r:embed="rId2"/>
          <a:srcRect l="35353" t="16307" r="40265"/>
          <a:stretch>
            <a:fillRect/>
          </a:stretch>
        </p:blipFill>
        <p:spPr>
          <a:xfrm>
            <a:off x="7236000" y="0"/>
            <a:ext cx="190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n-IN" dirty="0" smtClean="0"/>
              <a:t>ಅಧ್ಯಾಯ </a:t>
            </a:r>
            <a:r>
              <a:rPr lang="en-US" dirty="0" smtClean="0"/>
              <a:t>19-</a:t>
            </a:r>
            <a:r>
              <a:rPr lang="kn-IN" dirty="0" smtClean="0"/>
              <a:t>ಪ್ರಾರ್ಥನೆ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0"/>
            <a:ext cx="7239000" cy="48463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kn-IN" sz="3600" dirty="0" smtClean="0"/>
              <a:t>ಪ್ರಾರ್ಥನೆ ಎಂದರೇನು ?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kn-IN" sz="3600" dirty="0" smtClean="0"/>
              <a:t>ಭಗವಂತನಿಗೆ ನೇರವಾಗಿ ಸಲ್ಲುವ ಪ್ರಾರ್ಥನೆಗಳು</a:t>
            </a:r>
            <a:endParaRPr lang="en-US" sz="3600" dirty="0"/>
          </a:p>
        </p:txBody>
      </p:sp>
      <p:pic>
        <p:nvPicPr>
          <p:cNvPr id="4" name="Content Placeholder 3" descr="full55.jpg"/>
          <p:cNvPicPr>
            <a:picLocks noChangeAspect="1"/>
          </p:cNvPicPr>
          <p:nvPr/>
        </p:nvPicPr>
        <p:blipFill>
          <a:blip r:embed="rId2"/>
          <a:srcRect l="22440" r="38290" b="7269"/>
          <a:stretch>
            <a:fillRect/>
          </a:stretch>
        </p:blipFill>
        <p:spPr>
          <a:xfrm>
            <a:off x="7143736" y="0"/>
            <a:ext cx="20002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kn-IN" dirty="0" smtClean="0"/>
              <a:t>ಅಧ್ಯಾಯ </a:t>
            </a:r>
            <a:r>
              <a:rPr lang="en-US" dirty="0" smtClean="0"/>
              <a:t>20-</a:t>
            </a:r>
            <a:r>
              <a:rPr lang="kn-IN" dirty="0" smtClean="0"/>
              <a:t>ಮೂಲ ಉದ್ದೇಶ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488"/>
            <a:ext cx="7239000" cy="48463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kn-IN" sz="3600" dirty="0" smtClean="0"/>
              <a:t>ತನ್ನ ಧರ್ಮದ ನೀತಿ ಸಂಹಿತೆ ಪಾಲನೆ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kn-IN" sz="3600" dirty="0" smtClean="0"/>
              <a:t>4 ಯುಗಗಳಲ್ಲಿ ಧರ್ಮದ 4 ಕಾಲುಗಳು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kn-IN" sz="3600" dirty="0" smtClean="0"/>
              <a:t>ಧರ್ಮ ಗ್ಲಾನಿ ಎಂದರೇನು ?</a:t>
            </a:r>
            <a:endParaRPr lang="en-US" sz="3600" dirty="0"/>
          </a:p>
        </p:txBody>
      </p:sp>
      <p:pic>
        <p:nvPicPr>
          <p:cNvPr id="4" name="Content Placeholder 3" descr="full1.jpg"/>
          <p:cNvPicPr>
            <a:picLocks noChangeAspect="1"/>
          </p:cNvPicPr>
          <p:nvPr/>
        </p:nvPicPr>
        <p:blipFill>
          <a:blip r:embed="rId2"/>
          <a:srcRect l="27095" r="30757"/>
          <a:stretch>
            <a:fillRect/>
          </a:stretch>
        </p:blipFill>
        <p:spPr>
          <a:xfrm>
            <a:off x="7143736" y="0"/>
            <a:ext cx="20002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kn-IN" dirty="0" smtClean="0"/>
              <a:t>ಅಧ್ಯಾಯ </a:t>
            </a:r>
            <a:r>
              <a:rPr lang="en-US" dirty="0" smtClean="0"/>
              <a:t>21-</a:t>
            </a:r>
            <a:r>
              <a:rPr lang="kn-IN" dirty="0" smtClean="0"/>
              <a:t>ಅಂತರಂಗದ ಅನ್ವೇಷಣೆ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0"/>
            <a:ext cx="7239000" cy="4846320"/>
          </a:xfrm>
        </p:spPr>
        <p:txBody>
          <a:bodyPr>
            <a:normAutofit/>
          </a:bodyPr>
          <a:lstStyle/>
          <a:p>
            <a:r>
              <a:rPr lang="kn-IN" sz="3600" dirty="0" smtClean="0"/>
              <a:t>ಅಜ್ಞಾನ ಎಂದರೇನು ಮತ್ತು ಯಾರಿಗೆ ?</a:t>
            </a:r>
            <a:endParaRPr lang="en-US" sz="3600" dirty="0" smtClean="0"/>
          </a:p>
          <a:p>
            <a:r>
              <a:rPr lang="kn-IN" sz="3600" dirty="0" smtClean="0"/>
              <a:t>ಹೋಗಲಾಡಿಸುವುದು ಹೇಗೆ</a:t>
            </a:r>
            <a:endParaRPr lang="en-US" sz="3600" dirty="0" smtClean="0"/>
          </a:p>
          <a:p>
            <a:r>
              <a:rPr lang="kn-IN" sz="3600" dirty="0" smtClean="0"/>
              <a:t>ಯುವಕರಿಗೆ ಸಂದೇಶ</a:t>
            </a:r>
            <a:endParaRPr lang="en-US" sz="3600" dirty="0" smtClean="0"/>
          </a:p>
          <a:p>
            <a:r>
              <a:rPr lang="kn-IN" sz="3600" dirty="0" smtClean="0"/>
              <a:t>ಶಿಕ್ಷಣದ ಸ್ವರೂಪದಲ್ಲಿ ಬದಲಾವಣೆ</a:t>
            </a:r>
            <a:endParaRPr lang="en-US" sz="3600" dirty="0"/>
          </a:p>
        </p:txBody>
      </p:sp>
      <p:pic>
        <p:nvPicPr>
          <p:cNvPr id="4" name="Content Placeholder 3" descr="full2.jpg"/>
          <p:cNvPicPr>
            <a:picLocks noChangeAspect="1"/>
          </p:cNvPicPr>
          <p:nvPr/>
        </p:nvPicPr>
        <p:blipFill>
          <a:blip r:embed="rId2"/>
          <a:srcRect l="15372" r="36976"/>
          <a:stretch>
            <a:fillRect/>
          </a:stretch>
        </p:blipFill>
        <p:spPr>
          <a:xfrm>
            <a:off x="6929422" y="48560"/>
            <a:ext cx="2214578" cy="680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2b025ac-0bf1-4b53-99b5-f4d5bc596af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322" y="0"/>
            <a:ext cx="9156322" cy="6951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kn-IN" dirty="0" smtClean="0"/>
              <a:t>ಅಧ್ಯಾಯ 1</a:t>
            </a:r>
            <a:r>
              <a:rPr lang="en-US" dirty="0" smtClean="0"/>
              <a:t> -</a:t>
            </a:r>
            <a:r>
              <a:rPr lang="kn-IN" sz="4000" dirty="0" smtClean="0">
                <a:latin typeface="BRH Vijay" pitchFamily="2" charset="0"/>
              </a:rPr>
              <a:t>ಪರಮೋನ್ನತ ಸತ್ಯ</a:t>
            </a:r>
            <a:r>
              <a:rPr lang="en-US" sz="4000" dirty="0" smtClean="0">
                <a:latin typeface="BRH Kannada" pitchFamily="2" charset="0"/>
              </a:rPr>
              <a:t/>
            </a:r>
            <a:br>
              <a:rPr lang="en-US" sz="4000" dirty="0" smtClean="0">
                <a:latin typeface="BRH Kannada" pitchFamily="2" charset="0"/>
              </a:rPr>
            </a:br>
            <a:endParaRPr lang="en-US" dirty="0">
              <a:latin typeface="BRH Kannada" pitchFamily="2" charset="0"/>
            </a:endParaRPr>
          </a:p>
        </p:txBody>
      </p:sp>
      <p:pic>
        <p:nvPicPr>
          <p:cNvPr id="4" name="Content Placeholder 3" descr="full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558" r="24737"/>
          <a:stretch>
            <a:fillRect/>
          </a:stretch>
        </p:blipFill>
        <p:spPr>
          <a:xfrm>
            <a:off x="6357918" y="0"/>
            <a:ext cx="2786082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214422"/>
            <a:ext cx="6357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Vijay" pitchFamily="2" charset="0"/>
              </a:rPr>
              <a:t> </a:t>
            </a:r>
            <a:r>
              <a:rPr lang="kn-IN" sz="3600" dirty="0" smtClean="0">
                <a:latin typeface="BRH Vijay" pitchFamily="2" charset="0"/>
              </a:rPr>
              <a:t>ಪರತತ್ವ ಎಂದರೆ ಆತ್ಮ</a:t>
            </a:r>
            <a:endParaRPr lang="en-US" sz="3600" dirty="0" smtClean="0">
              <a:latin typeface="BRH Vijay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Vijay" pitchFamily="2" charset="0"/>
              </a:rPr>
              <a:t> </a:t>
            </a:r>
            <a:r>
              <a:rPr lang="kn-IN" sz="3600" dirty="0" smtClean="0">
                <a:latin typeface="BRH Vijay" pitchFamily="2" charset="0"/>
              </a:rPr>
              <a:t>ಇದನ್ನು ಅವರು ಹೇಗೆ ತಿಳಿದುಕೊಂಡರು</a:t>
            </a:r>
            <a:endParaRPr lang="en-US" sz="3600" dirty="0" smtClean="0">
              <a:latin typeface="BRH Vijay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Vijay" pitchFamily="2" charset="0"/>
              </a:rPr>
              <a:t> </a:t>
            </a:r>
            <a:r>
              <a:rPr lang="kn-IN" sz="3600" dirty="0" smtClean="0">
                <a:latin typeface="BRH Vijay" pitchFamily="2" charset="0"/>
              </a:rPr>
              <a:t>ಪ್ರೇಮಕ್ಕಾಗಿ ಪ್ರೇಮಿಸಬೇಕು  </a:t>
            </a:r>
            <a:endParaRPr lang="en-US" sz="3600" dirty="0" smtClean="0">
              <a:latin typeface="BRH Vijay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Vijay" pitchFamily="2" charset="0"/>
              </a:rPr>
              <a:t> </a:t>
            </a:r>
            <a:r>
              <a:rPr lang="kn-IN" sz="3600" dirty="0" smtClean="0">
                <a:latin typeface="BRH Vijay" pitchFamily="2" charset="0"/>
              </a:rPr>
              <a:t>ಭಗವಂತನ ಕೃಪೆಯನ್ನು ಗಳಿಸಬೇಕು</a:t>
            </a:r>
            <a:endParaRPr lang="en-US" sz="3600" dirty="0">
              <a:latin typeface="BRH Vij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10472" cy="1143000"/>
          </a:xfrm>
        </p:spPr>
        <p:txBody>
          <a:bodyPr>
            <a:normAutofit/>
          </a:bodyPr>
          <a:lstStyle/>
          <a:p>
            <a:r>
              <a:rPr lang="kn-IN" dirty="0" smtClean="0"/>
              <a:t>ಅಧ್ಯಾಯ </a:t>
            </a:r>
            <a:r>
              <a:rPr lang="en-US" dirty="0" smtClean="0"/>
              <a:t>2- </a:t>
            </a:r>
            <a:r>
              <a:rPr lang="kn-IN" sz="4000" dirty="0" smtClean="0">
                <a:latin typeface="BRH Vijay" pitchFamily="2" charset="0"/>
              </a:rPr>
              <a:t>ಸತ್ಯದಿಂದ ಸತ್ಯದ ಕಡೆಗೆ</a:t>
            </a:r>
            <a:endParaRPr lang="en-US" dirty="0">
              <a:latin typeface="BRH Vijay" pitchFamily="2" charset="0"/>
            </a:endParaRPr>
          </a:p>
        </p:txBody>
      </p:sp>
      <p:pic>
        <p:nvPicPr>
          <p:cNvPr id="4" name="Content Placeholder 3" descr="full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372" r="36976"/>
          <a:stretch>
            <a:fillRect/>
          </a:stretch>
        </p:blipFill>
        <p:spPr>
          <a:xfrm>
            <a:off x="6929422" y="48560"/>
            <a:ext cx="2214578" cy="6809440"/>
          </a:xfrm>
        </p:spPr>
      </p:pic>
      <p:sp>
        <p:nvSpPr>
          <p:cNvPr id="5" name="TextBox 4"/>
          <p:cNvSpPr txBox="1"/>
          <p:nvPr/>
        </p:nvSpPr>
        <p:spPr>
          <a:xfrm>
            <a:off x="0" y="1643050"/>
            <a:ext cx="69294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ಭಗವಂತನೇ ಅತ್ಯುನ್ನತ ಆನಂದದ ಮೂಲ</a:t>
            </a:r>
            <a:endParaRPr lang="en-US" sz="3600" dirty="0" smtClean="0">
              <a:latin typeface="BRH Kannad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ವಿಗ್ರಹಾರಾಧನೆ </a:t>
            </a:r>
            <a:endParaRPr lang="en-US" sz="3600" dirty="0" smtClean="0">
              <a:latin typeface="BRH Kannad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ಇನ್ನೊಬ್ಬರ ಕೊರಳನ್ನು ಕೊಯ್ಯುವುದಕ್ಕಾಗಿ  ಹಂಬಲಿಸಿಲ್ಲ</a:t>
            </a:r>
            <a:endParaRPr lang="en-US" sz="3600" dirty="0" smtClean="0">
              <a:latin typeface="BRH Kannad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ಭಾರತೀಯರಿಗೆ ಮಾತ್ರ ಬೇರೆಯವರಿಗೆ ಅಲ್ಲ ಎಂದು ಎಲ್ಲಿಯೂ ಹೇಳಲಿಲ್ಲ</a:t>
            </a:r>
            <a:endParaRPr lang="en-US" sz="3600" dirty="0">
              <a:latin typeface="BRH Kannad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kn-IN" dirty="0" smtClean="0"/>
              <a:t>ಅಧ್ಯಾಯ </a:t>
            </a:r>
            <a:r>
              <a:rPr lang="en-US" dirty="0" smtClean="0"/>
              <a:t>3- </a:t>
            </a:r>
            <a:r>
              <a:rPr lang="kn-IN" dirty="0" smtClean="0"/>
              <a:t>ಅವನೊಬ್ಬನೇ</a:t>
            </a:r>
            <a:endParaRPr lang="en-US" dirty="0"/>
          </a:p>
        </p:txBody>
      </p:sp>
      <p:pic>
        <p:nvPicPr>
          <p:cNvPr id="4" name="Content Placeholder 3" descr="full25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902" r="16294"/>
          <a:stretch>
            <a:fillRect/>
          </a:stretch>
        </p:blipFill>
        <p:spPr>
          <a:xfrm>
            <a:off x="6572232" y="-33363"/>
            <a:ext cx="2571768" cy="6891363"/>
          </a:xfrm>
        </p:spPr>
      </p:pic>
      <p:pic>
        <p:nvPicPr>
          <p:cNvPr id="5" name="Picture 4" descr="expr123.jpg"/>
          <p:cNvPicPr>
            <a:picLocks noChangeAspect="1"/>
          </p:cNvPicPr>
          <p:nvPr/>
        </p:nvPicPr>
        <p:blipFill>
          <a:blip r:embed="rId3"/>
          <a:srcRect l="-361" t="9434" r="30776"/>
          <a:stretch>
            <a:fillRect/>
          </a:stretch>
        </p:blipFill>
        <p:spPr>
          <a:xfrm>
            <a:off x="5429192" y="0"/>
            <a:ext cx="371480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71612"/>
            <a:ext cx="5429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ಬಹು ದೇವತೋಪಾಸನೆ </a:t>
            </a:r>
            <a:endParaRPr lang="en-US" sz="3600" dirty="0" smtClean="0">
              <a:latin typeface="BRH Kannad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ಏಕಂ ಸತ್ ವಿಪ್ರಾಃ</a:t>
            </a: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ಬಹುಧಾ</a:t>
            </a: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ವದಂತಿ </a:t>
            </a:r>
            <a:endParaRPr lang="en-US" sz="3600" dirty="0" smtClean="0">
              <a:latin typeface="BRH Kannad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ಲೂಟಿಕೋರರು ಭಾರತದ ಮೇಲೆ ಮುಗಿಬೀಳುವ ವರೆಗೂ ಹಿಂಸೆ ಎಂದರೇನು ಎಂದು ತಿಳಿದಿರಲಿಲ್ಲ </a:t>
            </a:r>
            <a:endParaRPr lang="en-US" sz="3600" dirty="0" smtClean="0">
              <a:latin typeface="BRH Kannad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ಜನ್ಮಾಂತರದ ಕರ್ಮಗಳು</a:t>
            </a:r>
            <a:endParaRPr lang="en-US" sz="3600" dirty="0">
              <a:latin typeface="BRH Kannad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kn-IN" dirty="0" smtClean="0"/>
              <a:t>ಅಧ್ಯಾಯ </a:t>
            </a:r>
            <a:r>
              <a:rPr lang="en-US" dirty="0" smtClean="0"/>
              <a:t>4-</a:t>
            </a:r>
            <a:r>
              <a:rPr lang="kn-IN" dirty="0" smtClean="0"/>
              <a:t> ಪವಾಡಗಳ ಪವಾಡ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ull33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737" t="17375" r="31579" b="-5164"/>
          <a:stretch>
            <a:fillRect/>
          </a:stretch>
        </p:blipFill>
        <p:spPr>
          <a:xfrm>
            <a:off x="6500794" y="-2"/>
            <a:ext cx="2923241" cy="7308000"/>
          </a:xfrm>
        </p:spPr>
      </p:pic>
      <p:sp>
        <p:nvSpPr>
          <p:cNvPr id="5" name="TextBox 4"/>
          <p:cNvSpPr txBox="1"/>
          <p:nvPr/>
        </p:nvSpPr>
        <p:spPr>
          <a:xfrm>
            <a:off x="0" y="1285860"/>
            <a:ext cx="6500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ಪೂರ್ಣವಾದ ಆತ್ಮವು </a:t>
            </a:r>
            <a:endParaRPr lang="en-US" sz="3600" dirty="0" smtClean="0">
              <a:latin typeface="BRH Kannad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ಭಾರತೀಯ ಹಿಂದೂ ಸಂಸ್ಕೃತಿಯ ವೀರ ಪೋಷಕನಾಗಿ ಗುರುಗೋವಿಂದ ಸಿಂಗ್ </a:t>
            </a:r>
            <a:endParaRPr lang="en-US" sz="3600" dirty="0" smtClean="0">
              <a:latin typeface="BRH Kannad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ಶಾಶ್ವತ ಸರ್ವವ್ಯಾಪಕ ಧರ್ಮವನ್ನು ವೇದಗಳು ಬೋಧಿಸಿದೆ</a:t>
            </a:r>
            <a:endParaRPr lang="en-US" sz="3600" dirty="0" smtClean="0">
              <a:latin typeface="BRH Kannad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ಪರಮ ಪುರುಷನ ಸ್ವರೂಪ ಲಕ್ಷಣ</a:t>
            </a:r>
            <a:endParaRPr lang="en-US" sz="3600" dirty="0">
              <a:latin typeface="BRH Kannad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kn-IN" dirty="0" smtClean="0"/>
              <a:t>ಅಧ್ಯಾಯ </a:t>
            </a:r>
            <a:r>
              <a:rPr lang="en-US" dirty="0" smtClean="0"/>
              <a:t>5-</a:t>
            </a:r>
            <a:r>
              <a:rPr lang="kn-IN" dirty="0" smtClean="0"/>
              <a:t>ಮೂಲ ನಂಬಿಕೆ</a:t>
            </a:r>
            <a:endParaRPr lang="en-US" dirty="0"/>
          </a:p>
        </p:txBody>
      </p:sp>
      <p:pic>
        <p:nvPicPr>
          <p:cNvPr id="4" name="Content Placeholder 3" descr="full35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102" t="6511" r="33144"/>
          <a:stretch>
            <a:fillRect/>
          </a:stretch>
        </p:blipFill>
        <p:spPr>
          <a:xfrm>
            <a:off x="6643670" y="0"/>
            <a:ext cx="2500330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1500174"/>
            <a:ext cx="66437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ಇಸ್ಲಾಂ ಧರ್ಮ ಭಾರತೀಯ ಸಂಸ್ಕೃತಿ ಅಸ್ತಿತ್ವಕ್ಕೆ ಸವಾಲು ಹಾಕಿದ್ದು </a:t>
            </a:r>
            <a:endParaRPr lang="en-US" sz="3600" dirty="0" smtClean="0">
              <a:latin typeface="BRH Kannad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ಧರ್ಮವು ಬಲಾತ್ಕಾರವಾಗಿ ಹೇರುವುದು</a:t>
            </a: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ಮಹಾಪಾಪ </a:t>
            </a:r>
            <a:endParaRPr lang="en-US" sz="3600" dirty="0" smtClean="0">
              <a:latin typeface="BRH Kannad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ಶ್ರೀಮಂತ-ಬಡವ ಮತ್ತು ಅರ್ಹತೆಯ ಭೇದವಿಲ್ಲ</a:t>
            </a:r>
            <a:r>
              <a:rPr lang="en-US" sz="3600" dirty="0" smtClean="0">
                <a:latin typeface="BRH Kannada" pitchFamily="2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BRH Kannada" pitchFamily="2" charset="0"/>
              </a:rPr>
              <a:t> </a:t>
            </a:r>
            <a:r>
              <a:rPr lang="kn-IN" sz="3600" dirty="0" smtClean="0">
                <a:latin typeface="BRH Kannada" pitchFamily="2" charset="0"/>
              </a:rPr>
              <a:t>ವಿಶ್ವವು ಕಾರಣದಿಂದ ಸೂಕ್ಷ್ಮ ಕ್ಕೆ ಸೂಕ್ಷ್ಮದಿಂದ ಸ್ತೂಲಕ್ಕೆ</a:t>
            </a:r>
            <a:endParaRPr lang="en-US" sz="3600" dirty="0">
              <a:latin typeface="BRH Kannad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4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kn-IN" dirty="0" smtClean="0"/>
              <a:t>ಅಧ್ಯಾಯ</a:t>
            </a:r>
            <a:r>
              <a:rPr lang="en-US" dirty="0" smtClean="0"/>
              <a:t> 6-</a:t>
            </a:r>
            <a:r>
              <a:rPr lang="kn-IN" sz="4000" dirty="0" smtClean="0"/>
              <a:t>ಧರ್ಮ ಒಂದು ಅನುಭವ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pic>
        <p:nvPicPr>
          <p:cNvPr id="4" name="Content Placeholder 3" descr="full39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764" t="7621" r="29096" b="15263"/>
          <a:stretch>
            <a:fillRect/>
          </a:stretch>
        </p:blipFill>
        <p:spPr>
          <a:xfrm>
            <a:off x="6786546" y="0"/>
            <a:ext cx="2357454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596" y="1785926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ಧರ್ಮ ಒಂದು ಅನುಭವ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ಧರ್ಮ ಎಂದರೇನು</a:t>
            </a:r>
            <a:r>
              <a:rPr lang="en-US" sz="3600" dirty="0" smtClean="0"/>
              <a:t> ?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ಆಚರಣೆಗಳ ಮಹತ್ವ ಮತ್ತು ಅರ್ಥ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kn-IN" dirty="0" smtClean="0"/>
              <a:t>ಅಧ್ಯಾಯ </a:t>
            </a:r>
            <a:r>
              <a:rPr lang="en-US" dirty="0" smtClean="0"/>
              <a:t>7-</a:t>
            </a:r>
            <a:r>
              <a:rPr lang="kn-IN" dirty="0" smtClean="0"/>
              <a:t>ನೀವೇ ಆಗಿರಿ</a:t>
            </a:r>
            <a:endParaRPr lang="en-US" dirty="0"/>
          </a:p>
        </p:txBody>
      </p:sp>
      <p:pic>
        <p:nvPicPr>
          <p:cNvPr id="4" name="Content Placeholder 3" descr="full49.jpg"/>
          <p:cNvPicPr>
            <a:picLocks noGrp="1" noChangeAspect="1"/>
          </p:cNvPicPr>
          <p:nvPr>
            <p:ph idx="1"/>
          </p:nvPr>
        </p:nvPicPr>
        <p:blipFill>
          <a:blip r:embed="rId2"/>
          <a:srcRect l="22983" r="24921"/>
          <a:stretch>
            <a:fillRect/>
          </a:stretch>
        </p:blipFill>
        <p:spPr>
          <a:xfrm>
            <a:off x="6783292" y="0"/>
            <a:ext cx="2360708" cy="6840000"/>
          </a:xfrm>
        </p:spPr>
      </p:pic>
      <p:sp>
        <p:nvSpPr>
          <p:cNvPr id="5" name="TextBox 4"/>
          <p:cNvSpPr txBox="1"/>
          <p:nvPr/>
        </p:nvSpPr>
        <p:spPr>
          <a:xfrm>
            <a:off x="0" y="1500174"/>
            <a:ext cx="67865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ಇತರ ಧರ್ಮ ನಿಂದನೆ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ತನ್ನ ಧರ್ಮ ಮತ್ತು ನಂಬಿಕೆಗಳ ಬಗ್ಗೆ ಹೆಮ್ಮೆ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ಪಾಶ್ಚಾತ್ಯ ಸಂಸ್ಕೃತಿಯ ಅಂಧಾನುಕರಣೆ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ಬೀಜವು ಮೊಳಕೆಯೊಡೆದು ಬೆಳೆಯದಂತೆ </a:t>
            </a:r>
            <a:r>
              <a:rPr lang="en-US" sz="3600" dirty="0" smtClean="0"/>
              <a:t> </a:t>
            </a:r>
            <a:r>
              <a:rPr lang="kn-IN" sz="3600" dirty="0" smtClean="0"/>
              <a:t>ಮರವಾಗಿ ಬೆಳೆಯುತ್ತದೆ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kn-IN" sz="3600" dirty="0" smtClean="0"/>
              <a:t>ಇದೆಲ್ಲದರ ಮೂಲ --ಆಕಾಶ ಮತ್ತು ಪ್ರಾಣ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1242</TotalTime>
  <Words>454</Words>
  <Application>Microsoft Office PowerPoint</Application>
  <PresentationFormat>On-screen Show (4:3)</PresentationFormat>
  <Paragraphs>107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Opulent</vt:lpstr>
      <vt:lpstr>PowerPoint Presentation</vt:lpstr>
      <vt:lpstr>PowerPoint Presentation</vt:lpstr>
      <vt:lpstr>ಅಧ್ಯಾಯ 1 -ಪರಮೋನ್ನತ ಸತ್ಯ </vt:lpstr>
      <vt:lpstr>ಅಧ್ಯಾಯ 2- ಸತ್ಯದಿಂದ ಸತ್ಯದ ಕಡೆಗೆ</vt:lpstr>
      <vt:lpstr>ಅಧ್ಯಾಯ 3- ಅವನೊಬ್ಬನೇ</vt:lpstr>
      <vt:lpstr>ಅಧ್ಯಾಯ 4- ಪವಾಡಗಳ ಪವಾಡ  </vt:lpstr>
      <vt:lpstr>ಅಧ್ಯಾಯ 5-ಮೂಲ ನಂಬಿಕೆ</vt:lpstr>
      <vt:lpstr>ಅಧ್ಯಾಯ 6-ಧರ್ಮ ಒಂದು ಅನುಭವ </vt:lpstr>
      <vt:lpstr>ಅಧ್ಯಾಯ 7-ನೀವೇ ಆಗಿರಿ</vt:lpstr>
      <vt:lpstr>ಅಧ್ಯಾಯ 8-ಬಂಧನ</vt:lpstr>
      <vt:lpstr>ಅಧ್ಯಾಯ 9-ಒಂದರೊಡನೆ ಒಂದಾಗುವುದು </vt:lpstr>
      <vt:lpstr>ಅಧ್ಯಾಯ 10-ಯೋಗಿಗಳು </vt:lpstr>
      <vt:lpstr>ಅಧ್ಯಾಯ 11-12-22-23</vt:lpstr>
      <vt:lpstr>ಅಧ್ಯಾಯ 11-12-22-23</vt:lpstr>
      <vt:lpstr>ಅಧ್ಯಾಯ 13- ಗುರುವಾಗಿ ಅವತಾರ ಪುರುಷ</vt:lpstr>
      <vt:lpstr>ಅಧ್ಯಾಯ 14- ಇದು ಮತ್ತು ಅದು</vt:lpstr>
      <vt:lpstr>ಅಧ್ಯಾಯ 15-ಮಟ್ಟಗಳು ಮತ್ತು ಹಂತಗಳು</vt:lpstr>
      <vt:lpstr>ಅಧ್ಯಾಯ 16-ಮಾನವ ಮತ್ತು ದೇವ</vt:lpstr>
      <vt:lpstr>ಅಧ್ಯಾಯ 17 ಮತ್ತು 24</vt:lpstr>
      <vt:lpstr>ಅಧ್ಯಾಯ 18-ಕಾರ್ಯ ಮತ್ತು ಕರ್ಮ</vt:lpstr>
      <vt:lpstr>ಅಧ್ಯಾಯ 19-ಪ್ರಾರ್ಥನೆ</vt:lpstr>
      <vt:lpstr>ಅಧ್ಯಾಯ 20-ಮೂಲ ಉದ್ದೇಶ</vt:lpstr>
      <vt:lpstr>ಅಧ್ಯಾಯ 21-ಅಂತರಂಗದ ಅನ್ವೇಷಣೆ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HP</cp:lastModifiedBy>
  <cp:revision>48</cp:revision>
  <dcterms:created xsi:type="dcterms:W3CDTF">2022-01-31T07:54:28Z</dcterms:created>
  <dcterms:modified xsi:type="dcterms:W3CDTF">2022-02-06T06:33:07Z</dcterms:modified>
</cp:coreProperties>
</file>